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664" r:id="rId2"/>
  </p:sldMasterIdLst>
  <p:notesMasterIdLst>
    <p:notesMasterId r:id="rId57"/>
  </p:notesMasterIdLst>
  <p:sldIdLst>
    <p:sldId id="256" r:id="rId3"/>
    <p:sldId id="438" r:id="rId4"/>
    <p:sldId id="457" r:id="rId5"/>
    <p:sldId id="460" r:id="rId6"/>
    <p:sldId id="464" r:id="rId7"/>
    <p:sldId id="459" r:id="rId8"/>
    <p:sldId id="441" r:id="rId9"/>
    <p:sldId id="496" r:id="rId10"/>
    <p:sldId id="442" r:id="rId11"/>
    <p:sldId id="487" r:id="rId12"/>
    <p:sldId id="449" r:id="rId13"/>
    <p:sldId id="443" r:id="rId14"/>
    <p:sldId id="505" r:id="rId15"/>
    <p:sldId id="506" r:id="rId16"/>
    <p:sldId id="468" r:id="rId17"/>
    <p:sldId id="484" r:id="rId18"/>
    <p:sldId id="485" r:id="rId19"/>
    <p:sldId id="486" r:id="rId20"/>
    <p:sldId id="488" r:id="rId21"/>
    <p:sldId id="489" r:id="rId22"/>
    <p:sldId id="444" r:id="rId23"/>
    <p:sldId id="446" r:id="rId24"/>
    <p:sldId id="458" r:id="rId25"/>
    <p:sldId id="469" r:id="rId26"/>
    <p:sldId id="490" r:id="rId27"/>
    <p:sldId id="491" r:id="rId28"/>
    <p:sldId id="471" r:id="rId29"/>
    <p:sldId id="493" r:id="rId30"/>
    <p:sldId id="495" r:id="rId31"/>
    <p:sldId id="501" r:id="rId32"/>
    <p:sldId id="470" r:id="rId33"/>
    <p:sldId id="502" r:id="rId34"/>
    <p:sldId id="503" r:id="rId35"/>
    <p:sldId id="472" r:id="rId36"/>
    <p:sldId id="473" r:id="rId37"/>
    <p:sldId id="474" r:id="rId38"/>
    <p:sldId id="497" r:id="rId39"/>
    <p:sldId id="467" r:id="rId40"/>
    <p:sldId id="498" r:id="rId41"/>
    <p:sldId id="477" r:id="rId42"/>
    <p:sldId id="483" r:id="rId43"/>
    <p:sldId id="504" r:id="rId44"/>
    <p:sldId id="479" r:id="rId45"/>
    <p:sldId id="499" r:id="rId46"/>
    <p:sldId id="480" r:id="rId47"/>
    <p:sldId id="481" r:id="rId48"/>
    <p:sldId id="482" r:id="rId49"/>
    <p:sldId id="500" r:id="rId50"/>
    <p:sldId id="475" r:id="rId51"/>
    <p:sldId id="476" r:id="rId52"/>
    <p:sldId id="465" r:id="rId53"/>
    <p:sldId id="462" r:id="rId54"/>
    <p:sldId id="463" r:id="rId55"/>
    <p:sldId id="440" r:id="rId56"/>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03B58E-8623-4008-AAA5-F26208BC477C}">
          <p14:sldIdLst>
            <p14:sldId id="256"/>
            <p14:sldId id="438"/>
          </p14:sldIdLst>
        </p14:section>
        <p14:section name="Machine Learning overview" id="{5A11B2F3-0DEE-4DAC-ADC9-DA47ED1D6068}">
          <p14:sldIdLst>
            <p14:sldId id="457"/>
            <p14:sldId id="460"/>
            <p14:sldId id="464"/>
            <p14:sldId id="459"/>
            <p14:sldId id="441"/>
          </p14:sldIdLst>
        </p14:section>
        <p14:section name="Learning types and models" id="{21EF16B1-841B-498C-9476-CF50EC4EE3BE}">
          <p14:sldIdLst>
            <p14:sldId id="496"/>
            <p14:sldId id="442"/>
          </p14:sldIdLst>
        </p14:section>
        <p14:section name="Unsupervised Learning" id="{9324ED20-FB34-4747-AC78-66792F380F70}">
          <p14:sldIdLst>
            <p14:sldId id="487"/>
            <p14:sldId id="449"/>
            <p14:sldId id="443"/>
            <p14:sldId id="505"/>
            <p14:sldId id="506"/>
            <p14:sldId id="468"/>
            <p14:sldId id="484"/>
            <p14:sldId id="485"/>
            <p14:sldId id="486"/>
          </p14:sldIdLst>
        </p14:section>
        <p14:section name="Supervised Learning" id="{ED1D837E-C954-41E8-A61C-D8733A3D17A9}">
          <p14:sldIdLst>
            <p14:sldId id="488"/>
            <p14:sldId id="489"/>
            <p14:sldId id="444"/>
            <p14:sldId id="446"/>
            <p14:sldId id="458"/>
            <p14:sldId id="469"/>
            <p14:sldId id="490"/>
            <p14:sldId id="491"/>
            <p14:sldId id="471"/>
            <p14:sldId id="493"/>
            <p14:sldId id="495"/>
            <p14:sldId id="501"/>
            <p14:sldId id="470"/>
            <p14:sldId id="502"/>
            <p14:sldId id="503"/>
            <p14:sldId id="472"/>
            <p14:sldId id="473"/>
            <p14:sldId id="474"/>
          </p14:sldIdLst>
        </p14:section>
        <p14:section name="Machine Learning workflow" id="{0394AC32-3B08-4A51-B935-2E3C15A3160A}">
          <p14:sldIdLst>
            <p14:sldId id="497"/>
            <p14:sldId id="467"/>
          </p14:sldIdLst>
        </p14:section>
        <p14:section name="Example: Heart sound classification" id="{F36A8D6E-2876-4194-B9A1-B62E910887E5}">
          <p14:sldIdLst>
            <p14:sldId id="498"/>
            <p14:sldId id="477"/>
            <p14:sldId id="483"/>
            <p14:sldId id="504"/>
            <p14:sldId id="479"/>
          </p14:sldIdLst>
        </p14:section>
        <p14:section name="Summary" id="{3EBC3AF3-A8D2-4861-AF85-895C5C4E129A}">
          <p14:sldIdLst>
            <p14:sldId id="499"/>
            <p14:sldId id="480"/>
            <p14:sldId id="481"/>
            <p14:sldId id="482"/>
          </p14:sldIdLst>
        </p14:section>
        <p14:section name="Self-practice" id="{B9A6AF04-E408-49A7-95D4-13251B239D81}">
          <p14:sldIdLst>
            <p14:sldId id="500"/>
            <p14:sldId id="475"/>
            <p14:sldId id="476"/>
            <p14:sldId id="465"/>
          </p14:sldIdLst>
        </p14:section>
        <p14:section name="Appendix" id="{70BF006B-CA1B-4B72-A072-541338072F1D}">
          <p14:sldIdLst>
            <p14:sldId id="462"/>
            <p14:sldId id="463"/>
            <p14:sldId id="440"/>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E68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199" autoAdjust="0"/>
    <p:restoredTop sz="65698" autoAdjust="0"/>
  </p:normalViewPr>
  <p:slideViewPr>
    <p:cSldViewPr>
      <p:cViewPr varScale="1">
        <p:scale>
          <a:sx n="75" d="100"/>
          <a:sy n="75" d="100"/>
        </p:scale>
        <p:origin x="2256"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F53A79-D136-2D4A-A428-ADBC420AFD5B}" type="doc">
      <dgm:prSet loTypeId="urn:microsoft.com/office/officeart/2005/8/layout/hierarchy2" loCatId="" qsTypeId="urn:microsoft.com/office/officeart/2005/8/quickstyle/simple2" qsCatId="simple" csTypeId="urn:microsoft.com/office/officeart/2005/8/colors/accent0_2" csCatId="mainScheme" phldr="1"/>
      <dgm:spPr/>
    </dgm:pt>
    <dgm:pt modelId="{697818C2-6E14-FD4D-BC73-D5D3C2890DC4}">
      <dgm:prSet phldrT="[Text]"/>
      <dgm:spPr/>
      <dgm:t>
        <a:bodyPr/>
        <a:lstStyle/>
        <a:p>
          <a:r>
            <a:rPr lang="en-US" dirty="0"/>
            <a:t>Heart Sound Recording</a:t>
          </a:r>
        </a:p>
      </dgm:t>
    </dgm:pt>
    <dgm:pt modelId="{1F2049DE-685A-9E43-8E6B-2F964329309D}" type="parTrans" cxnId="{12D51A65-599C-4E4A-BAE2-C097C2F24014}">
      <dgm:prSet/>
      <dgm:spPr/>
      <dgm:t>
        <a:bodyPr/>
        <a:lstStyle/>
        <a:p>
          <a:endParaRPr lang="en-US"/>
        </a:p>
      </dgm:t>
    </dgm:pt>
    <dgm:pt modelId="{36C1F0AF-EFCF-FA4E-9CF0-9FB810DC8A06}" type="sibTrans" cxnId="{12D51A65-599C-4E4A-BAE2-C097C2F24014}">
      <dgm:prSet/>
      <dgm:spPr/>
      <dgm:t>
        <a:bodyPr/>
        <a:lstStyle/>
        <a:p>
          <a:endParaRPr lang="en-US"/>
        </a:p>
      </dgm:t>
    </dgm:pt>
    <dgm:pt modelId="{733A3C24-146F-5C43-B07C-39E6506435D0}">
      <dgm:prSet phldrT="[Text]"/>
      <dgm:spPr>
        <a:solidFill>
          <a:srgbClr val="FFC000"/>
        </a:solidFill>
      </dgm:spPr>
      <dgm:t>
        <a:bodyPr/>
        <a:lstStyle/>
        <a:p>
          <a:r>
            <a:rPr lang="en-US" dirty="0"/>
            <a:t>Classification Algorithm</a:t>
          </a:r>
        </a:p>
      </dgm:t>
    </dgm:pt>
    <dgm:pt modelId="{1538EB3B-BD95-7E4E-A17C-5CB3807B0115}" type="parTrans" cxnId="{00BB1E3A-AA25-6948-980F-D783034E76B3}">
      <dgm:prSet/>
      <dgm:spPr/>
      <dgm:t>
        <a:bodyPr/>
        <a:lstStyle/>
        <a:p>
          <a:endParaRPr lang="en-US"/>
        </a:p>
      </dgm:t>
    </dgm:pt>
    <dgm:pt modelId="{FB1C3920-EA87-9B49-889D-6285988FB85F}" type="sibTrans" cxnId="{00BB1E3A-AA25-6948-980F-D783034E76B3}">
      <dgm:prSet/>
      <dgm:spPr/>
      <dgm:t>
        <a:bodyPr/>
        <a:lstStyle/>
        <a:p>
          <a:endParaRPr lang="en-US"/>
        </a:p>
      </dgm:t>
    </dgm:pt>
    <dgm:pt modelId="{FFF8CC8A-AF0B-004D-848B-D3AAD4302105}">
      <dgm:prSet phldrT="[Text]"/>
      <dgm:spPr/>
      <dgm:t>
        <a:bodyPr/>
        <a:lstStyle/>
        <a:p>
          <a:r>
            <a:rPr lang="en-US" dirty="0"/>
            <a:t>Normal</a:t>
          </a:r>
        </a:p>
      </dgm:t>
    </dgm:pt>
    <dgm:pt modelId="{595710BC-4B15-4C44-9D39-007DA981B195}" type="parTrans" cxnId="{4D0286E6-FBE5-FF4F-89F4-8F2D397BF7A8}">
      <dgm:prSet/>
      <dgm:spPr/>
      <dgm:t>
        <a:bodyPr/>
        <a:lstStyle/>
        <a:p>
          <a:endParaRPr lang="en-US"/>
        </a:p>
      </dgm:t>
    </dgm:pt>
    <dgm:pt modelId="{C9D23A00-8AFB-EF4C-BACE-E149B8E0706F}" type="sibTrans" cxnId="{4D0286E6-FBE5-FF4F-89F4-8F2D397BF7A8}">
      <dgm:prSet/>
      <dgm:spPr/>
      <dgm:t>
        <a:bodyPr/>
        <a:lstStyle/>
        <a:p>
          <a:endParaRPr lang="en-US"/>
        </a:p>
      </dgm:t>
    </dgm:pt>
    <dgm:pt modelId="{F0EF1130-C034-F240-8D36-739DD21A09DD}">
      <dgm:prSet phldrT="[Text]"/>
      <dgm:spPr/>
      <dgm:t>
        <a:bodyPr/>
        <a:lstStyle/>
        <a:p>
          <a:r>
            <a:rPr lang="en-US" dirty="0"/>
            <a:t>Abnormal</a:t>
          </a:r>
        </a:p>
      </dgm:t>
    </dgm:pt>
    <dgm:pt modelId="{9A5D5955-F79E-6549-A471-862CCA5095A7}" type="parTrans" cxnId="{24CFFC45-8907-F048-99CD-46A2F4450FF1}">
      <dgm:prSet/>
      <dgm:spPr/>
      <dgm:t>
        <a:bodyPr/>
        <a:lstStyle/>
        <a:p>
          <a:endParaRPr lang="en-US"/>
        </a:p>
      </dgm:t>
    </dgm:pt>
    <dgm:pt modelId="{1BB5FBE5-DB41-AE40-9A0E-7570D1588661}" type="sibTrans" cxnId="{24CFFC45-8907-F048-99CD-46A2F4450FF1}">
      <dgm:prSet/>
      <dgm:spPr/>
      <dgm:t>
        <a:bodyPr/>
        <a:lstStyle/>
        <a:p>
          <a:endParaRPr lang="en-US"/>
        </a:p>
      </dgm:t>
    </dgm:pt>
    <dgm:pt modelId="{495371F8-22F3-9D4D-B543-521B61C0B11A}" type="pres">
      <dgm:prSet presAssocID="{22F53A79-D136-2D4A-A428-ADBC420AFD5B}" presName="diagram" presStyleCnt="0">
        <dgm:presLayoutVars>
          <dgm:chPref val="1"/>
          <dgm:dir/>
          <dgm:animOne val="branch"/>
          <dgm:animLvl val="lvl"/>
          <dgm:resizeHandles val="exact"/>
        </dgm:presLayoutVars>
      </dgm:prSet>
      <dgm:spPr/>
    </dgm:pt>
    <dgm:pt modelId="{2E871F8A-7BFA-2042-B04C-3EDC0D031F1A}" type="pres">
      <dgm:prSet presAssocID="{697818C2-6E14-FD4D-BC73-D5D3C2890DC4}" presName="root1" presStyleCnt="0"/>
      <dgm:spPr/>
    </dgm:pt>
    <dgm:pt modelId="{60B0E405-C746-154F-B376-EF9174B70CF7}" type="pres">
      <dgm:prSet presAssocID="{697818C2-6E14-FD4D-BC73-D5D3C2890DC4}" presName="LevelOneTextNode" presStyleLbl="node0" presStyleIdx="0" presStyleCnt="1">
        <dgm:presLayoutVars>
          <dgm:chPref val="3"/>
        </dgm:presLayoutVars>
      </dgm:prSet>
      <dgm:spPr/>
      <dgm:t>
        <a:bodyPr/>
        <a:lstStyle/>
        <a:p>
          <a:endParaRPr lang="en-US"/>
        </a:p>
      </dgm:t>
    </dgm:pt>
    <dgm:pt modelId="{7C792ECB-295E-3845-A91F-6C82200544DA}" type="pres">
      <dgm:prSet presAssocID="{697818C2-6E14-FD4D-BC73-D5D3C2890DC4}" presName="level2hierChild" presStyleCnt="0"/>
      <dgm:spPr/>
    </dgm:pt>
    <dgm:pt modelId="{7AB22743-9416-D546-8AC0-B3DAA695BD3E}" type="pres">
      <dgm:prSet presAssocID="{1538EB3B-BD95-7E4E-A17C-5CB3807B0115}" presName="conn2-1" presStyleLbl="parChTrans1D2" presStyleIdx="0" presStyleCnt="1"/>
      <dgm:spPr/>
      <dgm:t>
        <a:bodyPr/>
        <a:lstStyle/>
        <a:p>
          <a:endParaRPr lang="en-US"/>
        </a:p>
      </dgm:t>
    </dgm:pt>
    <dgm:pt modelId="{892E9D09-AD6C-A246-8162-22C086FFE69C}" type="pres">
      <dgm:prSet presAssocID="{1538EB3B-BD95-7E4E-A17C-5CB3807B0115}" presName="connTx" presStyleLbl="parChTrans1D2" presStyleIdx="0" presStyleCnt="1"/>
      <dgm:spPr/>
      <dgm:t>
        <a:bodyPr/>
        <a:lstStyle/>
        <a:p>
          <a:endParaRPr lang="en-US"/>
        </a:p>
      </dgm:t>
    </dgm:pt>
    <dgm:pt modelId="{4FF6A1E1-D967-4D4B-BF35-171D376F7A78}" type="pres">
      <dgm:prSet presAssocID="{733A3C24-146F-5C43-B07C-39E6506435D0}" presName="root2" presStyleCnt="0"/>
      <dgm:spPr/>
    </dgm:pt>
    <dgm:pt modelId="{C1F3EF41-A974-F840-A4CF-253C0AB11ACF}" type="pres">
      <dgm:prSet presAssocID="{733A3C24-146F-5C43-B07C-39E6506435D0}" presName="LevelTwoTextNode" presStyleLbl="node2" presStyleIdx="0" presStyleCnt="1">
        <dgm:presLayoutVars>
          <dgm:chPref val="3"/>
        </dgm:presLayoutVars>
      </dgm:prSet>
      <dgm:spPr/>
      <dgm:t>
        <a:bodyPr/>
        <a:lstStyle/>
        <a:p>
          <a:endParaRPr lang="en-US"/>
        </a:p>
      </dgm:t>
    </dgm:pt>
    <dgm:pt modelId="{E509BB93-5F61-4341-8CAC-F8413963FB2E}" type="pres">
      <dgm:prSet presAssocID="{733A3C24-146F-5C43-B07C-39E6506435D0}" presName="level3hierChild" presStyleCnt="0"/>
      <dgm:spPr/>
    </dgm:pt>
    <dgm:pt modelId="{3FB8DDBF-D873-C844-AB39-7CD4F84BA4FF}" type="pres">
      <dgm:prSet presAssocID="{595710BC-4B15-4C44-9D39-007DA981B195}" presName="conn2-1" presStyleLbl="parChTrans1D3" presStyleIdx="0" presStyleCnt="2"/>
      <dgm:spPr/>
      <dgm:t>
        <a:bodyPr/>
        <a:lstStyle/>
        <a:p>
          <a:endParaRPr lang="en-US"/>
        </a:p>
      </dgm:t>
    </dgm:pt>
    <dgm:pt modelId="{2CE14356-63AC-B344-AD46-2D41B4205FB0}" type="pres">
      <dgm:prSet presAssocID="{595710BC-4B15-4C44-9D39-007DA981B195}" presName="connTx" presStyleLbl="parChTrans1D3" presStyleIdx="0" presStyleCnt="2"/>
      <dgm:spPr/>
      <dgm:t>
        <a:bodyPr/>
        <a:lstStyle/>
        <a:p>
          <a:endParaRPr lang="en-US"/>
        </a:p>
      </dgm:t>
    </dgm:pt>
    <dgm:pt modelId="{B3A3F7B5-3355-A04E-BAD4-9C9BE2E099AF}" type="pres">
      <dgm:prSet presAssocID="{FFF8CC8A-AF0B-004D-848B-D3AAD4302105}" presName="root2" presStyleCnt="0"/>
      <dgm:spPr/>
    </dgm:pt>
    <dgm:pt modelId="{28E316A3-EA51-E24B-B2FC-4E2DAEB8872D}" type="pres">
      <dgm:prSet presAssocID="{FFF8CC8A-AF0B-004D-848B-D3AAD4302105}" presName="LevelTwoTextNode" presStyleLbl="node3" presStyleIdx="0" presStyleCnt="2">
        <dgm:presLayoutVars>
          <dgm:chPref val="3"/>
        </dgm:presLayoutVars>
      </dgm:prSet>
      <dgm:spPr/>
      <dgm:t>
        <a:bodyPr/>
        <a:lstStyle/>
        <a:p>
          <a:endParaRPr lang="en-US"/>
        </a:p>
      </dgm:t>
    </dgm:pt>
    <dgm:pt modelId="{93DED0D9-E50D-0544-A8CD-F7FBA9603C70}" type="pres">
      <dgm:prSet presAssocID="{FFF8CC8A-AF0B-004D-848B-D3AAD4302105}" presName="level3hierChild" presStyleCnt="0"/>
      <dgm:spPr/>
    </dgm:pt>
    <dgm:pt modelId="{3E4F055C-0FC7-7549-93A7-E8FD8640CD92}" type="pres">
      <dgm:prSet presAssocID="{9A5D5955-F79E-6549-A471-862CCA5095A7}" presName="conn2-1" presStyleLbl="parChTrans1D3" presStyleIdx="1" presStyleCnt="2"/>
      <dgm:spPr/>
      <dgm:t>
        <a:bodyPr/>
        <a:lstStyle/>
        <a:p>
          <a:endParaRPr lang="en-US"/>
        </a:p>
      </dgm:t>
    </dgm:pt>
    <dgm:pt modelId="{9ACF9309-F0FB-EC49-B622-E43093535DB2}" type="pres">
      <dgm:prSet presAssocID="{9A5D5955-F79E-6549-A471-862CCA5095A7}" presName="connTx" presStyleLbl="parChTrans1D3" presStyleIdx="1" presStyleCnt="2"/>
      <dgm:spPr/>
      <dgm:t>
        <a:bodyPr/>
        <a:lstStyle/>
        <a:p>
          <a:endParaRPr lang="en-US"/>
        </a:p>
      </dgm:t>
    </dgm:pt>
    <dgm:pt modelId="{CF317316-6471-9C4D-8291-8502A362EEC2}" type="pres">
      <dgm:prSet presAssocID="{F0EF1130-C034-F240-8D36-739DD21A09DD}" presName="root2" presStyleCnt="0"/>
      <dgm:spPr/>
    </dgm:pt>
    <dgm:pt modelId="{0E1CA52E-0019-CE4B-9F74-4103CEEEC9D2}" type="pres">
      <dgm:prSet presAssocID="{F0EF1130-C034-F240-8D36-739DD21A09DD}" presName="LevelTwoTextNode" presStyleLbl="node3" presStyleIdx="1" presStyleCnt="2">
        <dgm:presLayoutVars>
          <dgm:chPref val="3"/>
        </dgm:presLayoutVars>
      </dgm:prSet>
      <dgm:spPr/>
      <dgm:t>
        <a:bodyPr/>
        <a:lstStyle/>
        <a:p>
          <a:endParaRPr lang="en-US"/>
        </a:p>
      </dgm:t>
    </dgm:pt>
    <dgm:pt modelId="{20401774-3BC9-A94E-9BDF-C24DC1B04F34}" type="pres">
      <dgm:prSet presAssocID="{F0EF1130-C034-F240-8D36-739DD21A09DD}" presName="level3hierChild" presStyleCnt="0"/>
      <dgm:spPr/>
    </dgm:pt>
  </dgm:ptLst>
  <dgm:cxnLst>
    <dgm:cxn modelId="{D1106E99-0C45-5045-828E-3646342ACD67}" type="presOf" srcId="{1538EB3B-BD95-7E4E-A17C-5CB3807B0115}" destId="{7AB22743-9416-D546-8AC0-B3DAA695BD3E}" srcOrd="0" destOrd="0" presId="urn:microsoft.com/office/officeart/2005/8/layout/hierarchy2"/>
    <dgm:cxn modelId="{C24B757B-D8A3-1A4E-AE25-4CAD534A5A51}" type="presOf" srcId="{697818C2-6E14-FD4D-BC73-D5D3C2890DC4}" destId="{60B0E405-C746-154F-B376-EF9174B70CF7}" srcOrd="0" destOrd="0" presId="urn:microsoft.com/office/officeart/2005/8/layout/hierarchy2"/>
    <dgm:cxn modelId="{00BB1E3A-AA25-6948-980F-D783034E76B3}" srcId="{697818C2-6E14-FD4D-BC73-D5D3C2890DC4}" destId="{733A3C24-146F-5C43-B07C-39E6506435D0}" srcOrd="0" destOrd="0" parTransId="{1538EB3B-BD95-7E4E-A17C-5CB3807B0115}" sibTransId="{FB1C3920-EA87-9B49-889D-6285988FB85F}"/>
    <dgm:cxn modelId="{4B255C07-6738-F94B-B589-F4B9A426EFB1}" type="presOf" srcId="{9A5D5955-F79E-6549-A471-862CCA5095A7}" destId="{3E4F055C-0FC7-7549-93A7-E8FD8640CD92}" srcOrd="0" destOrd="0" presId="urn:microsoft.com/office/officeart/2005/8/layout/hierarchy2"/>
    <dgm:cxn modelId="{67E52556-FD1B-5047-937A-523323672D91}" type="presOf" srcId="{F0EF1130-C034-F240-8D36-739DD21A09DD}" destId="{0E1CA52E-0019-CE4B-9F74-4103CEEEC9D2}" srcOrd="0" destOrd="0" presId="urn:microsoft.com/office/officeart/2005/8/layout/hierarchy2"/>
    <dgm:cxn modelId="{24CFFC45-8907-F048-99CD-46A2F4450FF1}" srcId="{733A3C24-146F-5C43-B07C-39E6506435D0}" destId="{F0EF1130-C034-F240-8D36-739DD21A09DD}" srcOrd="1" destOrd="0" parTransId="{9A5D5955-F79E-6549-A471-862CCA5095A7}" sibTransId="{1BB5FBE5-DB41-AE40-9A0E-7570D1588661}"/>
    <dgm:cxn modelId="{B8D7C425-A3C1-124F-A64E-BE2E5F4E1850}" type="presOf" srcId="{9A5D5955-F79E-6549-A471-862CCA5095A7}" destId="{9ACF9309-F0FB-EC49-B622-E43093535DB2}" srcOrd="1" destOrd="0" presId="urn:microsoft.com/office/officeart/2005/8/layout/hierarchy2"/>
    <dgm:cxn modelId="{82114E23-4E3D-9C48-AA39-C663E23EDD0C}" type="presOf" srcId="{FFF8CC8A-AF0B-004D-848B-D3AAD4302105}" destId="{28E316A3-EA51-E24B-B2FC-4E2DAEB8872D}" srcOrd="0" destOrd="0" presId="urn:microsoft.com/office/officeart/2005/8/layout/hierarchy2"/>
    <dgm:cxn modelId="{12D51A65-599C-4E4A-BAE2-C097C2F24014}" srcId="{22F53A79-D136-2D4A-A428-ADBC420AFD5B}" destId="{697818C2-6E14-FD4D-BC73-D5D3C2890DC4}" srcOrd="0" destOrd="0" parTransId="{1F2049DE-685A-9E43-8E6B-2F964329309D}" sibTransId="{36C1F0AF-EFCF-FA4E-9CF0-9FB810DC8A06}"/>
    <dgm:cxn modelId="{92BB238A-1A64-2440-8AE0-4EB5060DAE5D}" type="presOf" srcId="{733A3C24-146F-5C43-B07C-39E6506435D0}" destId="{C1F3EF41-A974-F840-A4CF-253C0AB11ACF}" srcOrd="0" destOrd="0" presId="urn:microsoft.com/office/officeart/2005/8/layout/hierarchy2"/>
    <dgm:cxn modelId="{0A887FD5-C5F9-274A-B71D-A8365DBAE0ED}" type="presOf" srcId="{595710BC-4B15-4C44-9D39-007DA981B195}" destId="{2CE14356-63AC-B344-AD46-2D41B4205FB0}" srcOrd="1" destOrd="0" presId="urn:microsoft.com/office/officeart/2005/8/layout/hierarchy2"/>
    <dgm:cxn modelId="{09B76B40-96C9-794C-A7DB-94A4F55207CF}" type="presOf" srcId="{22F53A79-D136-2D4A-A428-ADBC420AFD5B}" destId="{495371F8-22F3-9D4D-B543-521B61C0B11A}" srcOrd="0" destOrd="0" presId="urn:microsoft.com/office/officeart/2005/8/layout/hierarchy2"/>
    <dgm:cxn modelId="{19911025-C016-BC42-A7B4-654F883D7CCA}" type="presOf" srcId="{595710BC-4B15-4C44-9D39-007DA981B195}" destId="{3FB8DDBF-D873-C844-AB39-7CD4F84BA4FF}" srcOrd="0" destOrd="0" presId="urn:microsoft.com/office/officeart/2005/8/layout/hierarchy2"/>
    <dgm:cxn modelId="{9186A12A-3CA1-1C4A-A5F9-A7FE9B3A42D1}" type="presOf" srcId="{1538EB3B-BD95-7E4E-A17C-5CB3807B0115}" destId="{892E9D09-AD6C-A246-8162-22C086FFE69C}" srcOrd="1" destOrd="0" presId="urn:microsoft.com/office/officeart/2005/8/layout/hierarchy2"/>
    <dgm:cxn modelId="{4D0286E6-FBE5-FF4F-89F4-8F2D397BF7A8}" srcId="{733A3C24-146F-5C43-B07C-39E6506435D0}" destId="{FFF8CC8A-AF0B-004D-848B-D3AAD4302105}" srcOrd="0" destOrd="0" parTransId="{595710BC-4B15-4C44-9D39-007DA981B195}" sibTransId="{C9D23A00-8AFB-EF4C-BACE-E149B8E0706F}"/>
    <dgm:cxn modelId="{C3039F02-2AC2-C147-8794-B5654A374543}" type="presParOf" srcId="{495371F8-22F3-9D4D-B543-521B61C0B11A}" destId="{2E871F8A-7BFA-2042-B04C-3EDC0D031F1A}" srcOrd="0" destOrd="0" presId="urn:microsoft.com/office/officeart/2005/8/layout/hierarchy2"/>
    <dgm:cxn modelId="{50541665-1650-EA4C-A0B5-6519614125A6}" type="presParOf" srcId="{2E871F8A-7BFA-2042-B04C-3EDC0D031F1A}" destId="{60B0E405-C746-154F-B376-EF9174B70CF7}" srcOrd="0" destOrd="0" presId="urn:microsoft.com/office/officeart/2005/8/layout/hierarchy2"/>
    <dgm:cxn modelId="{63D2B0E0-EF16-CC49-9706-719D5F81AF72}" type="presParOf" srcId="{2E871F8A-7BFA-2042-B04C-3EDC0D031F1A}" destId="{7C792ECB-295E-3845-A91F-6C82200544DA}" srcOrd="1" destOrd="0" presId="urn:microsoft.com/office/officeart/2005/8/layout/hierarchy2"/>
    <dgm:cxn modelId="{2FABE09A-0369-E542-829C-4462036354DD}" type="presParOf" srcId="{7C792ECB-295E-3845-A91F-6C82200544DA}" destId="{7AB22743-9416-D546-8AC0-B3DAA695BD3E}" srcOrd="0" destOrd="0" presId="urn:microsoft.com/office/officeart/2005/8/layout/hierarchy2"/>
    <dgm:cxn modelId="{A50C4C33-D6ED-4A45-AAC5-A8B7A1FEBB02}" type="presParOf" srcId="{7AB22743-9416-D546-8AC0-B3DAA695BD3E}" destId="{892E9D09-AD6C-A246-8162-22C086FFE69C}" srcOrd="0" destOrd="0" presId="urn:microsoft.com/office/officeart/2005/8/layout/hierarchy2"/>
    <dgm:cxn modelId="{8F99C08E-990A-D54A-8B02-D7FE6949DB9F}" type="presParOf" srcId="{7C792ECB-295E-3845-A91F-6C82200544DA}" destId="{4FF6A1E1-D967-4D4B-BF35-171D376F7A78}" srcOrd="1" destOrd="0" presId="urn:microsoft.com/office/officeart/2005/8/layout/hierarchy2"/>
    <dgm:cxn modelId="{C886C321-76CA-CB4F-85F5-DD6478E68D7D}" type="presParOf" srcId="{4FF6A1E1-D967-4D4B-BF35-171D376F7A78}" destId="{C1F3EF41-A974-F840-A4CF-253C0AB11ACF}" srcOrd="0" destOrd="0" presId="urn:microsoft.com/office/officeart/2005/8/layout/hierarchy2"/>
    <dgm:cxn modelId="{77DAE048-075F-8344-BECA-060E006BB97A}" type="presParOf" srcId="{4FF6A1E1-D967-4D4B-BF35-171D376F7A78}" destId="{E509BB93-5F61-4341-8CAC-F8413963FB2E}" srcOrd="1" destOrd="0" presId="urn:microsoft.com/office/officeart/2005/8/layout/hierarchy2"/>
    <dgm:cxn modelId="{31430C00-51D7-6F4A-8B56-BDB87509785B}" type="presParOf" srcId="{E509BB93-5F61-4341-8CAC-F8413963FB2E}" destId="{3FB8DDBF-D873-C844-AB39-7CD4F84BA4FF}" srcOrd="0" destOrd="0" presId="urn:microsoft.com/office/officeart/2005/8/layout/hierarchy2"/>
    <dgm:cxn modelId="{47D58402-D474-EC4D-B4D8-0E3526BB6FBD}" type="presParOf" srcId="{3FB8DDBF-D873-C844-AB39-7CD4F84BA4FF}" destId="{2CE14356-63AC-B344-AD46-2D41B4205FB0}" srcOrd="0" destOrd="0" presId="urn:microsoft.com/office/officeart/2005/8/layout/hierarchy2"/>
    <dgm:cxn modelId="{16D0080D-6FE8-7840-BFC1-685AD6D4D656}" type="presParOf" srcId="{E509BB93-5F61-4341-8CAC-F8413963FB2E}" destId="{B3A3F7B5-3355-A04E-BAD4-9C9BE2E099AF}" srcOrd="1" destOrd="0" presId="urn:microsoft.com/office/officeart/2005/8/layout/hierarchy2"/>
    <dgm:cxn modelId="{3E0A988B-E703-FB4C-9F6C-E0ADB72A8621}" type="presParOf" srcId="{B3A3F7B5-3355-A04E-BAD4-9C9BE2E099AF}" destId="{28E316A3-EA51-E24B-B2FC-4E2DAEB8872D}" srcOrd="0" destOrd="0" presId="urn:microsoft.com/office/officeart/2005/8/layout/hierarchy2"/>
    <dgm:cxn modelId="{0DCBF20C-0E94-3B44-8E98-5C39E0474014}" type="presParOf" srcId="{B3A3F7B5-3355-A04E-BAD4-9C9BE2E099AF}" destId="{93DED0D9-E50D-0544-A8CD-F7FBA9603C70}" srcOrd="1" destOrd="0" presId="urn:microsoft.com/office/officeart/2005/8/layout/hierarchy2"/>
    <dgm:cxn modelId="{6415FC31-00E7-1F46-A2C1-68FDAB675AAE}" type="presParOf" srcId="{E509BB93-5F61-4341-8CAC-F8413963FB2E}" destId="{3E4F055C-0FC7-7549-93A7-E8FD8640CD92}" srcOrd="2" destOrd="0" presId="urn:microsoft.com/office/officeart/2005/8/layout/hierarchy2"/>
    <dgm:cxn modelId="{681AACBE-9DE1-5842-8EC7-B5169460297F}" type="presParOf" srcId="{3E4F055C-0FC7-7549-93A7-E8FD8640CD92}" destId="{9ACF9309-F0FB-EC49-B622-E43093535DB2}" srcOrd="0" destOrd="0" presId="urn:microsoft.com/office/officeart/2005/8/layout/hierarchy2"/>
    <dgm:cxn modelId="{1CCB47B2-7D3C-A94E-B088-7A5CC1BE22FB}" type="presParOf" srcId="{E509BB93-5F61-4341-8CAC-F8413963FB2E}" destId="{CF317316-6471-9C4D-8291-8502A362EEC2}" srcOrd="3" destOrd="0" presId="urn:microsoft.com/office/officeart/2005/8/layout/hierarchy2"/>
    <dgm:cxn modelId="{804B00DD-584E-6244-ABB9-B72F6DA88CB0}" type="presParOf" srcId="{CF317316-6471-9C4D-8291-8502A362EEC2}" destId="{0E1CA52E-0019-CE4B-9F74-4103CEEEC9D2}" srcOrd="0" destOrd="0" presId="urn:microsoft.com/office/officeart/2005/8/layout/hierarchy2"/>
    <dgm:cxn modelId="{9D8516C0-9819-494D-9AF6-0782E2CC16C0}" type="presParOf" srcId="{CF317316-6471-9C4D-8291-8502A362EEC2}" destId="{20401774-3BC9-A94E-9BDF-C24DC1B04F34}"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0E405-C746-154F-B376-EF9174B70CF7}">
      <dsp:nvSpPr>
        <dsp:cNvPr id="0" name=""/>
        <dsp:cNvSpPr/>
      </dsp:nvSpPr>
      <dsp:spPr>
        <a:xfrm>
          <a:off x="3305" y="704742"/>
          <a:ext cx="964287" cy="482143"/>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Heart Sound Recording</a:t>
          </a:r>
        </a:p>
      </dsp:txBody>
      <dsp:txXfrm>
        <a:off x="17426" y="718863"/>
        <a:ext cx="936045" cy="453901"/>
      </dsp:txXfrm>
    </dsp:sp>
    <dsp:sp modelId="{7AB22743-9416-D546-8AC0-B3DAA695BD3E}">
      <dsp:nvSpPr>
        <dsp:cNvPr id="0" name=""/>
        <dsp:cNvSpPr/>
      </dsp:nvSpPr>
      <dsp:spPr>
        <a:xfrm>
          <a:off x="967592" y="922875"/>
          <a:ext cx="385714" cy="45878"/>
        </a:xfrm>
        <a:custGeom>
          <a:avLst/>
          <a:gdLst/>
          <a:ahLst/>
          <a:cxnLst/>
          <a:rect l="0" t="0" r="0" b="0"/>
          <a:pathLst>
            <a:path>
              <a:moveTo>
                <a:pt x="0" y="22939"/>
              </a:moveTo>
              <a:lnTo>
                <a:pt x="385714" y="22939"/>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150807" y="936171"/>
        <a:ext cx="19285" cy="19285"/>
      </dsp:txXfrm>
    </dsp:sp>
    <dsp:sp modelId="{C1F3EF41-A974-F840-A4CF-253C0AB11ACF}">
      <dsp:nvSpPr>
        <dsp:cNvPr id="0" name=""/>
        <dsp:cNvSpPr/>
      </dsp:nvSpPr>
      <dsp:spPr>
        <a:xfrm>
          <a:off x="1353307" y="704742"/>
          <a:ext cx="964287" cy="482143"/>
        </a:xfrm>
        <a:prstGeom prst="roundRect">
          <a:avLst>
            <a:gd name="adj" fmla="val 10000"/>
          </a:avLst>
        </a:prstGeom>
        <a:solidFill>
          <a:srgbClr val="FFC000"/>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Classification Algorithm</a:t>
          </a:r>
        </a:p>
      </dsp:txBody>
      <dsp:txXfrm>
        <a:off x="1367428" y="718863"/>
        <a:ext cx="936045" cy="453901"/>
      </dsp:txXfrm>
    </dsp:sp>
    <dsp:sp modelId="{3FB8DDBF-D873-C844-AB39-7CD4F84BA4FF}">
      <dsp:nvSpPr>
        <dsp:cNvPr id="0" name=""/>
        <dsp:cNvSpPr/>
      </dsp:nvSpPr>
      <dsp:spPr>
        <a:xfrm rot="19457599">
          <a:off x="2272947" y="784258"/>
          <a:ext cx="475009" cy="45878"/>
        </a:xfrm>
        <a:custGeom>
          <a:avLst/>
          <a:gdLst/>
          <a:ahLst/>
          <a:cxnLst/>
          <a:rect l="0" t="0" r="0" b="0"/>
          <a:pathLst>
            <a:path>
              <a:moveTo>
                <a:pt x="0" y="22939"/>
              </a:moveTo>
              <a:lnTo>
                <a:pt x="475009" y="22939"/>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498577" y="795322"/>
        <a:ext cx="23750" cy="23750"/>
      </dsp:txXfrm>
    </dsp:sp>
    <dsp:sp modelId="{28E316A3-EA51-E24B-B2FC-4E2DAEB8872D}">
      <dsp:nvSpPr>
        <dsp:cNvPr id="0" name=""/>
        <dsp:cNvSpPr/>
      </dsp:nvSpPr>
      <dsp:spPr>
        <a:xfrm>
          <a:off x="2703310" y="427510"/>
          <a:ext cx="964287" cy="482143"/>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Normal</a:t>
          </a:r>
        </a:p>
      </dsp:txBody>
      <dsp:txXfrm>
        <a:off x="2717431" y="441631"/>
        <a:ext cx="936045" cy="453901"/>
      </dsp:txXfrm>
    </dsp:sp>
    <dsp:sp modelId="{3E4F055C-0FC7-7549-93A7-E8FD8640CD92}">
      <dsp:nvSpPr>
        <dsp:cNvPr id="0" name=""/>
        <dsp:cNvSpPr/>
      </dsp:nvSpPr>
      <dsp:spPr>
        <a:xfrm rot="2142401">
          <a:off x="2272947" y="1061491"/>
          <a:ext cx="475009" cy="45878"/>
        </a:xfrm>
        <a:custGeom>
          <a:avLst/>
          <a:gdLst/>
          <a:ahLst/>
          <a:cxnLst/>
          <a:rect l="0" t="0" r="0" b="0"/>
          <a:pathLst>
            <a:path>
              <a:moveTo>
                <a:pt x="0" y="22939"/>
              </a:moveTo>
              <a:lnTo>
                <a:pt x="475009" y="22939"/>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498577" y="1072555"/>
        <a:ext cx="23750" cy="23750"/>
      </dsp:txXfrm>
    </dsp:sp>
    <dsp:sp modelId="{0E1CA52E-0019-CE4B-9F74-4103CEEEC9D2}">
      <dsp:nvSpPr>
        <dsp:cNvPr id="0" name=""/>
        <dsp:cNvSpPr/>
      </dsp:nvSpPr>
      <dsp:spPr>
        <a:xfrm>
          <a:off x="2703310" y="981975"/>
          <a:ext cx="964287" cy="482143"/>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Abnormal</a:t>
          </a:r>
        </a:p>
      </dsp:txBody>
      <dsp:txXfrm>
        <a:off x="2717431" y="996096"/>
        <a:ext cx="936045" cy="4539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C89074F6-A2A1-434A-AAE8-BC440E44D4D9}" type="datetimeFigureOut">
              <a:rPr lang="he-IL" smtClean="0"/>
              <a:t>א'/אדר/תשע"ז</a:t>
            </a:fld>
            <a:endParaRPr lang="he-I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4699D9D9-5A76-4A3A-BEC0-9F6EA860B734}" type="slidenum">
              <a:rPr lang="he-IL" smtClean="0"/>
              <a:t>‹#›</a:t>
            </a:fld>
            <a:endParaRPr lang="he-IL"/>
          </a:p>
        </p:txBody>
      </p:sp>
    </p:spTree>
    <p:extLst>
      <p:ext uri="{BB962C8B-B14F-4D97-AF65-F5344CB8AC3E}">
        <p14:creationId xmlns:p14="http://schemas.microsoft.com/office/powerpoint/2010/main" val="34045740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Voronoi_diagram" TargetMode="External"/><Relationship Id="rId3" Type="http://schemas.openxmlformats.org/officeDocument/2006/relationships/hyperlink" Target="https://en.wikipedia.org/wiki/Vector_quantization" TargetMode="External"/><Relationship Id="rId7" Type="http://schemas.openxmlformats.org/officeDocument/2006/relationships/hyperlink" Target="file:///C:\MATLAB\R2015b\help\stats\k-means-clustering.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Prototype" TargetMode="External"/><Relationship Id="rId5" Type="http://schemas.openxmlformats.org/officeDocument/2006/relationships/hyperlink" Target="https://en.wikipedia.org/wiki/Mean" TargetMode="External"/><Relationship Id="rId4" Type="http://schemas.openxmlformats.org/officeDocument/2006/relationships/hyperlink" Target="https://en.wikipedia.org/wiki/Partition_of_a_set" TargetMode="External"/><Relationship Id="rId9" Type="http://schemas.openxmlformats.org/officeDocument/2006/relationships/hyperlink" Target="https://en.wikipedia.org/wiki/Centroid"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Voronoi_diagram" TargetMode="External"/><Relationship Id="rId3" Type="http://schemas.openxmlformats.org/officeDocument/2006/relationships/hyperlink" Target="https://en.wikipedia.org/wiki/Vector_quantization" TargetMode="External"/><Relationship Id="rId7" Type="http://schemas.openxmlformats.org/officeDocument/2006/relationships/hyperlink" Target="file:///C:\MATLAB\R2015b\help\stats\k-means-clustering.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Prototype" TargetMode="External"/><Relationship Id="rId5" Type="http://schemas.openxmlformats.org/officeDocument/2006/relationships/hyperlink" Target="https://en.wikipedia.org/wiki/Mean" TargetMode="External"/><Relationship Id="rId4" Type="http://schemas.openxmlformats.org/officeDocument/2006/relationships/hyperlink" Target="https://en.wikipedia.org/wiki/Partition_of_a_set" TargetMode="External"/><Relationship Id="rId9" Type="http://schemas.openxmlformats.org/officeDocument/2006/relationships/hyperlink" Target="https://en.wikipedia.org/wiki/Centroid"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thworks.com/help/stats/fitgmdist.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mathworks.com/help/stats/clustering-using-gaussian-mixture-models.html" TargetMode="External"/><Relationship Id="rId4" Type="http://schemas.openxmlformats.org/officeDocument/2006/relationships/hyperlink" Target="https://www.mathworks.com/help/stats/gmdistribution-class.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he.wikipedia.org/wiki/%D7%A2%D7%A5_%D7%91%D7%99%D7%A0%D7%90%D7%A8%D7%99"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en.wikipedia.org/wiki/Decision_tree_learning#cite_note-11"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Instance-based_learn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Heuristic_(computer_science)" TargetMode="External"/><Relationship Id="rId5" Type="http://schemas.openxmlformats.org/officeDocument/2006/relationships/hyperlink" Target="https://en.wikipedia.org/wiki/K-nearest_neighbors_algorithm#cite_note-5" TargetMode="External"/><Relationship Id="rId4" Type="http://schemas.openxmlformats.org/officeDocument/2006/relationships/hyperlink" Target="https://en.wikipedia.org/wiki/Lazy_learnin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Kernel_trick" TargetMode="External"/><Relationship Id="rId7" Type="http://schemas.openxmlformats.org/officeDocument/2006/relationships/hyperlink" Target="https://en.wikipedia.org/wiki/Positive-definite_kernel"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Dot_product" TargetMode="External"/><Relationship Id="rId5" Type="http://schemas.openxmlformats.org/officeDocument/2006/relationships/hyperlink" Target="https://en.wikipedia.org/wiki/High-dimensional_space" TargetMode="External"/><Relationship Id="rId4" Type="http://schemas.openxmlformats.org/officeDocument/2006/relationships/hyperlink" Target="https://en.wikipedia.org/wiki/Hyperplan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Kernel_trick" TargetMode="External"/><Relationship Id="rId7" Type="http://schemas.openxmlformats.org/officeDocument/2006/relationships/hyperlink" Target="https://en.wikipedia.org/wiki/Positive-definite_kernel"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en.wikipedia.org/wiki/Dot_product" TargetMode="External"/><Relationship Id="rId5" Type="http://schemas.openxmlformats.org/officeDocument/2006/relationships/hyperlink" Target="https://en.wikipedia.org/wiki/High-dimensional_space" TargetMode="External"/><Relationship Id="rId4" Type="http://schemas.openxmlformats.org/officeDocument/2006/relationships/hyperlink" Target="https://en.wikipedia.org/wiki/Hyperplan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en.wikipedia.org/wiki/Statistical_classification" TargetMode="External"/><Relationship Id="rId3" Type="http://schemas.openxmlformats.org/officeDocument/2006/relationships/hyperlink" Target="https://en.wikipedia.org/wiki/Probabilistic_classifier" TargetMode="External"/><Relationship Id="rId7" Type="http://schemas.openxmlformats.org/officeDocument/2006/relationships/hyperlink" Target="https://en.wikipedia.org/wiki/Independence_(probability_theory)"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en.wikipedia.org/wiki/Algorithm" TargetMode="External"/><Relationship Id="rId11" Type="http://schemas.openxmlformats.org/officeDocument/2006/relationships/hyperlink" Target="https://en.wikipedia.org/wiki/Nonparametric" TargetMode="External"/><Relationship Id="rId5" Type="http://schemas.openxmlformats.org/officeDocument/2006/relationships/hyperlink" Target="https://en.wikipedia.org/wiki/Statistical_independence" TargetMode="External"/><Relationship Id="rId10" Type="http://schemas.openxmlformats.org/officeDocument/2006/relationships/hyperlink" Target="https://en.wikipedia.org/wiki/Maximum_a_posteriori" TargetMode="External"/><Relationship Id="rId4" Type="http://schemas.openxmlformats.org/officeDocument/2006/relationships/hyperlink" Target="https://en.wikipedia.org/wiki/Bayes'_theorem" TargetMode="External"/><Relationship Id="rId9" Type="http://schemas.openxmlformats.org/officeDocument/2006/relationships/hyperlink" Target="https://en.wikipedia.org/wiki/Decision_rul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endParaRPr lang="fr-FR" b="1"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a:t>
            </a:fld>
            <a:endParaRPr lang="en-US" dirty="0"/>
          </a:p>
        </p:txBody>
      </p:sp>
    </p:spTree>
    <p:extLst>
      <p:ext uri="{BB962C8B-B14F-4D97-AF65-F5344CB8AC3E}">
        <p14:creationId xmlns:p14="http://schemas.microsoft.com/office/powerpoint/2010/main" val="3018080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40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3192466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507839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0138" y="690563"/>
            <a:ext cx="4606925" cy="3454400"/>
          </a:xfrm>
        </p:spPr>
      </p:sp>
      <p:sp>
        <p:nvSpPr>
          <p:cNvPr id="3" name="Notes Placeholder 2"/>
          <p:cNvSpPr>
            <a:spLocks noGrp="1"/>
          </p:cNvSpPr>
          <p:nvPr>
            <p:ph type="body" idx="1"/>
          </p:nvPr>
        </p:nvSpPr>
        <p:spPr/>
        <p:txBody>
          <a:bodyPr>
            <a:normAutofit/>
          </a:bodyPr>
          <a:lstStyle/>
          <a:p>
            <a:pPr algn="l" rtl="0"/>
            <a:endParaRPr lang="fr-FR" sz="140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2003412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0138" y="690563"/>
            <a:ext cx="4606925" cy="3454400"/>
          </a:xfrm>
        </p:spPr>
      </p:sp>
      <p:sp>
        <p:nvSpPr>
          <p:cNvPr id="3" name="Notes Placeholder 2"/>
          <p:cNvSpPr>
            <a:spLocks noGrp="1"/>
          </p:cNvSpPr>
          <p:nvPr>
            <p:ph type="body" idx="1"/>
          </p:nvPr>
        </p:nvSpPr>
        <p:spPr/>
        <p:txBody>
          <a:bodyPr>
            <a:normAutofit/>
          </a:bodyPr>
          <a:lstStyle/>
          <a:p>
            <a:pPr algn="l" rtl="0"/>
            <a:endParaRPr lang="fr-FR" sz="140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3253282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0138" y="690563"/>
            <a:ext cx="4606925" cy="3454400"/>
          </a:xfrm>
        </p:spPr>
      </p:sp>
      <p:sp>
        <p:nvSpPr>
          <p:cNvPr id="3" name="Notes Placeholder 2"/>
          <p:cNvSpPr>
            <a:spLocks noGrp="1"/>
          </p:cNvSpPr>
          <p:nvPr>
            <p:ph type="body" idx="1"/>
          </p:nvPr>
        </p:nvSpPr>
        <p:spPr/>
        <p:txBody>
          <a:bodyPr>
            <a:normAutofit fontScale="85000" lnSpcReduction="20000"/>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Kmeans</a:t>
            </a:r>
            <a:r>
              <a:rPr lang="he-IL" sz="1200" kern="1200" dirty="0" smtClean="0">
                <a:solidFill>
                  <a:schemeClr val="tx1"/>
                </a:solidFill>
                <a:effectLst/>
                <a:latin typeface="+mn-lt"/>
                <a:ea typeface="+mn-ea"/>
                <a:cs typeface="+mn-cs"/>
              </a:rPr>
              <a:t> היא שיטה שמגיעה מעולם עיבוד</a:t>
            </a:r>
            <a:r>
              <a:rPr lang="he-IL" sz="1200" kern="1200" baseline="0" dirty="0" smtClean="0">
                <a:solidFill>
                  <a:schemeClr val="tx1"/>
                </a:solidFill>
                <a:effectLst/>
                <a:latin typeface="+mn-lt"/>
                <a:ea typeface="+mn-ea"/>
                <a:cs typeface="+mn-cs"/>
              </a:rPr>
              <a:t> האותות.</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effectLst/>
                <a:latin typeface="+mn-lt"/>
                <a:ea typeface="+mn-ea"/>
                <a:cs typeface="+mn-cs"/>
              </a:rPr>
              <a:t>Kmeans</a:t>
            </a:r>
            <a:r>
              <a:rPr lang="he-IL" sz="1200" kern="1200" baseline="0" dirty="0" smtClean="0">
                <a:solidFill>
                  <a:schemeClr val="tx1"/>
                </a:solidFill>
                <a:effectLst/>
                <a:latin typeface="+mn-lt"/>
                <a:ea typeface="+mn-ea"/>
                <a:cs typeface="+mn-cs"/>
              </a:rPr>
              <a:t> </a:t>
            </a:r>
            <a:r>
              <a:rPr lang="he-IL" sz="1200" kern="1200" dirty="0" smtClean="0">
                <a:solidFill>
                  <a:schemeClr val="tx1"/>
                </a:solidFill>
                <a:effectLst/>
                <a:latin typeface="+mn-lt"/>
                <a:ea typeface="+mn-ea"/>
                <a:cs typeface="+mn-cs"/>
              </a:rPr>
              <a:t>מאפשר</a:t>
            </a:r>
            <a:r>
              <a:rPr lang="he-IL" sz="1200" kern="1200" baseline="0" dirty="0" smtClean="0">
                <a:solidFill>
                  <a:schemeClr val="tx1"/>
                </a:solidFill>
                <a:effectLst/>
                <a:latin typeface="+mn-lt"/>
                <a:ea typeface="+mn-ea"/>
                <a:cs typeface="+mn-cs"/>
              </a:rPr>
              <a:t> לנו לחלק את המידע למספר קבוצות ידוע, כך שכל נקודה משויכת לקבוצה עם הממוצע הקרוב ביותר אליה.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baseline="0" dirty="0" smtClean="0">
                <a:solidFill>
                  <a:schemeClr val="tx1"/>
                </a:solidFill>
                <a:effectLst/>
                <a:latin typeface="+mn-lt"/>
                <a:ea typeface="+mn-ea"/>
                <a:cs typeface="+mn-cs"/>
              </a:rPr>
              <a:t>התוצאה שנקבל מהאלגוריתם היא וקטור שאורכו כאורך מספר הדוגמאות שיש לנו, ולכל דוגמא נקבל לאיזה קבוצה היא שייכת -1,2, או 3 למשל.</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baseline="0" dirty="0" smtClean="0">
                <a:solidFill>
                  <a:schemeClr val="tx1"/>
                </a:solidFill>
                <a:effectLst/>
                <a:latin typeface="+mn-lt"/>
                <a:ea typeface="+mn-ea"/>
                <a:cs typeface="+mn-cs"/>
              </a:rPr>
              <a:t>[קליק] יש לנו מידע במרחב. האלגוריתם בוחר נקודות אקראיות ומגדיר אותן כמרכזי הקבוצות – צנטרואידים.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smtClean="0">
                <a:solidFill>
                  <a:schemeClr val="tx1"/>
                </a:solidFill>
                <a:effectLst/>
                <a:latin typeface="+mn-lt"/>
                <a:ea typeface="+mn-ea"/>
                <a:cs typeface="+mn-cs"/>
              </a:rPr>
              <a:t>[קליק] האלגוריתם עובר על כל אחת מהנקודות ומחליט לאיזו קבוצה לשייך</a:t>
            </a:r>
            <a:r>
              <a:rPr lang="he-IL" sz="1200" kern="1200" baseline="0" dirty="0" smtClean="0">
                <a:solidFill>
                  <a:schemeClr val="tx1"/>
                </a:solidFill>
                <a:effectLst/>
                <a:latin typeface="+mn-lt"/>
                <a:ea typeface="+mn-ea"/>
                <a:cs typeface="+mn-cs"/>
              </a:rPr>
              <a:t> אותה לפי המרחק שלה מהצנטרואידים, ומתקבלת חלוקה לקבוצות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baseline="0" dirty="0" smtClean="0">
                <a:solidFill>
                  <a:schemeClr val="tx1"/>
                </a:solidFill>
                <a:effectLst/>
                <a:latin typeface="+mn-lt"/>
                <a:ea typeface="+mn-ea"/>
                <a:cs typeface="+mn-cs"/>
              </a:rPr>
              <a:t>[קליק] מחשבים צנטרואיד לכל אחת מהקבוצות שהתקבלו.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smtClean="0">
                <a:solidFill>
                  <a:schemeClr val="tx1"/>
                </a:solidFill>
                <a:effectLst/>
                <a:latin typeface="+mn-lt"/>
                <a:ea typeface="+mn-ea"/>
                <a:cs typeface="+mn-cs"/>
              </a:rPr>
              <a:t>[קליק]</a:t>
            </a:r>
            <a:r>
              <a:rPr lang="he-IL" sz="1200" kern="1200" baseline="0" dirty="0" smtClean="0">
                <a:solidFill>
                  <a:schemeClr val="tx1"/>
                </a:solidFill>
                <a:effectLst/>
                <a:latin typeface="+mn-lt"/>
                <a:ea typeface="+mn-ea"/>
                <a:cs typeface="+mn-cs"/>
              </a:rPr>
              <a:t> כעת האלגוריתם </a:t>
            </a:r>
            <a:r>
              <a:rPr lang="he-IL" sz="1200" b="1" kern="1200" baseline="0" dirty="0" smtClean="0">
                <a:solidFill>
                  <a:schemeClr val="tx1"/>
                </a:solidFill>
                <a:effectLst/>
                <a:latin typeface="+mn-lt"/>
                <a:ea typeface="+mn-ea"/>
                <a:cs typeface="+mn-cs"/>
              </a:rPr>
              <a:t>שוב</a:t>
            </a:r>
            <a:r>
              <a:rPr lang="he-IL" sz="1200" kern="1200" baseline="0" dirty="0" smtClean="0">
                <a:solidFill>
                  <a:schemeClr val="tx1"/>
                </a:solidFill>
                <a:effectLst/>
                <a:latin typeface="+mn-lt"/>
                <a:ea typeface="+mn-ea"/>
                <a:cs typeface="+mn-cs"/>
              </a:rPr>
              <a:t> מחפש את המרחק של כל אחת מהנקודות מהצנטרואידים החדשים שהתקבלו ומשייך כל נקודה לסנטרואיד אליו היא הכי קרובה, ומתקבלת חלוקה חדשה לקבוצות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smtClean="0">
                <a:solidFill>
                  <a:schemeClr val="tx1"/>
                </a:solidFill>
                <a:effectLst/>
                <a:latin typeface="+mn-lt"/>
                <a:ea typeface="+mn-ea"/>
                <a:cs typeface="+mn-cs"/>
              </a:rPr>
              <a:t>[קליק]</a:t>
            </a:r>
            <a:r>
              <a:rPr lang="he-IL" sz="1200" kern="1200" baseline="0" dirty="0" smtClean="0">
                <a:solidFill>
                  <a:schemeClr val="tx1"/>
                </a:solidFill>
                <a:effectLst/>
                <a:latin typeface="+mn-lt"/>
                <a:ea typeface="+mn-ea"/>
                <a:cs typeface="+mn-cs"/>
              </a:rPr>
              <a:t> כך התהליך נמשך באופן איטרטיבי עד להתכנסות (כלומר שההבדל בין איטרציה לאיטרציה קטן מאוד או שאין הבדל)</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baseline="0" dirty="0" smtClean="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altLang="he-IL" i="1" dirty="0" smtClean="0">
                <a:solidFill>
                  <a:srgbClr val="FF0000"/>
                </a:solidFill>
              </a:rPr>
              <a:t>centroids </a:t>
            </a:r>
            <a:r>
              <a:rPr lang="en-US" altLang="he-IL" dirty="0" smtClean="0"/>
              <a:t> - the </a:t>
            </a:r>
            <a:r>
              <a:rPr lang="en-US" altLang="he-IL" i="1" dirty="0" smtClean="0">
                <a:solidFill>
                  <a:srgbClr val="FF0000"/>
                </a:solidFill>
              </a:rPr>
              <a:t>center of gravity</a:t>
            </a:r>
            <a:r>
              <a:rPr lang="en-US" altLang="he-IL" dirty="0" smtClean="0"/>
              <a:t> or mean </a:t>
            </a:r>
            <a:endParaRPr lang="he-IL" sz="1200" kern="1200" dirty="0" smtClean="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1" i="1" kern="1200" dirty="0" smtClean="0">
              <a:solidFill>
                <a:schemeClr val="tx1"/>
              </a:solidFill>
              <a:effectLst/>
              <a:latin typeface="+mn-lt"/>
              <a:ea typeface="+mn-ea"/>
              <a:cs typeface="+mn-cs"/>
            </a:endParaRPr>
          </a:p>
          <a:p>
            <a:pPr algn="l" rtl="0"/>
            <a:r>
              <a:rPr lang="en-US" sz="1200" b="1" i="1" kern="1200" dirty="0" smtClean="0">
                <a:solidFill>
                  <a:schemeClr val="tx1"/>
                </a:solidFill>
                <a:effectLst/>
                <a:latin typeface="+mn-lt"/>
                <a:ea typeface="+mn-ea"/>
                <a:cs typeface="+mn-cs"/>
              </a:rPr>
              <a:t>k</a:t>
            </a:r>
            <a:r>
              <a:rPr lang="en-US" sz="1200" b="1" i="0" kern="1200" dirty="0" smtClean="0">
                <a:solidFill>
                  <a:schemeClr val="tx1"/>
                </a:solidFill>
                <a:effectLst/>
                <a:latin typeface="+mn-lt"/>
                <a:ea typeface="+mn-ea"/>
                <a:cs typeface="+mn-cs"/>
              </a:rPr>
              <a:t>-means clustering</a:t>
            </a:r>
            <a:r>
              <a:rPr lang="en-US" sz="1200" b="0" i="0" kern="1200" dirty="0" smtClean="0">
                <a:solidFill>
                  <a:schemeClr val="tx1"/>
                </a:solidFill>
                <a:effectLst/>
                <a:latin typeface="+mn-lt"/>
                <a:ea typeface="+mn-ea"/>
                <a:cs typeface="+mn-cs"/>
              </a:rPr>
              <a:t> is a method of </a:t>
            </a:r>
            <a:r>
              <a:rPr lang="en-US" sz="1200" b="0" i="0" u="none" strike="noStrike" kern="1200" dirty="0" smtClean="0">
                <a:solidFill>
                  <a:schemeClr val="tx1"/>
                </a:solidFill>
                <a:effectLst/>
                <a:latin typeface="+mn-lt"/>
                <a:ea typeface="+mn-ea"/>
                <a:cs typeface="+mn-cs"/>
                <a:hlinkClick r:id="rId3" tooltip="Vector quantization"/>
              </a:rPr>
              <a:t>vector quantization</a:t>
            </a:r>
            <a:r>
              <a:rPr lang="en-US" sz="1200" b="0" i="0" kern="1200" dirty="0" smtClean="0">
                <a:solidFill>
                  <a:schemeClr val="tx1"/>
                </a:solidFill>
                <a:effectLst/>
                <a:latin typeface="+mn-lt"/>
                <a:ea typeface="+mn-ea"/>
                <a:cs typeface="+mn-cs"/>
              </a:rPr>
              <a:t>, originally from signal processing.</a:t>
            </a:r>
          </a:p>
          <a:p>
            <a:pPr algn="l" rtl="0"/>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-means clustering aims to </a:t>
            </a:r>
            <a:r>
              <a:rPr lang="en-US" sz="1200" b="0" i="0" u="none" strike="noStrike" kern="1200" dirty="0" smtClean="0">
                <a:solidFill>
                  <a:schemeClr val="tx1"/>
                </a:solidFill>
                <a:effectLst/>
                <a:latin typeface="+mn-lt"/>
                <a:ea typeface="+mn-ea"/>
                <a:cs typeface="+mn-cs"/>
                <a:hlinkClick r:id="rId4" tooltip="Partition of a set"/>
              </a:rPr>
              <a:t>partition</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 observations into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clusters in which each observation belongs to the cluster with the nearest </a:t>
            </a:r>
            <a:r>
              <a:rPr lang="en-US" sz="1200" b="0" i="0" u="none" strike="noStrike" kern="1200" dirty="0" smtClean="0">
                <a:solidFill>
                  <a:schemeClr val="tx1"/>
                </a:solidFill>
                <a:effectLst/>
                <a:latin typeface="+mn-lt"/>
                <a:ea typeface="+mn-ea"/>
                <a:cs typeface="+mn-cs"/>
                <a:hlinkClick r:id="rId5" tooltip="Mean"/>
              </a:rPr>
              <a:t>mean</a:t>
            </a:r>
            <a:r>
              <a:rPr lang="en-US" sz="1200" b="0" i="0" kern="1200" dirty="0" smtClean="0">
                <a:solidFill>
                  <a:schemeClr val="tx1"/>
                </a:solidFill>
                <a:effectLst/>
                <a:latin typeface="+mn-lt"/>
                <a:ea typeface="+mn-ea"/>
                <a:cs typeface="+mn-cs"/>
              </a:rPr>
              <a:t>, serving as a </a:t>
            </a:r>
            <a:r>
              <a:rPr lang="en-US" sz="1200" b="0" i="0" u="none" strike="noStrike" kern="1200" dirty="0" smtClean="0">
                <a:solidFill>
                  <a:schemeClr val="tx1"/>
                </a:solidFill>
                <a:effectLst/>
                <a:latin typeface="+mn-lt"/>
                <a:ea typeface="+mn-ea"/>
                <a:cs typeface="+mn-cs"/>
                <a:hlinkClick r:id="rId6" tooltip="Prototype"/>
              </a:rPr>
              <a:t>prototype</a:t>
            </a:r>
            <a:r>
              <a:rPr lang="en-US" sz="1200" b="0" i="0" kern="1200" dirty="0" smtClean="0">
                <a:solidFill>
                  <a:schemeClr val="tx1"/>
                </a:solidFill>
                <a:effectLst/>
                <a:latin typeface="+mn-lt"/>
                <a:ea typeface="+mn-ea"/>
                <a:cs typeface="+mn-cs"/>
              </a:rPr>
              <a:t> of the cluster.</a:t>
            </a:r>
          </a:p>
          <a:p>
            <a:pPr algn="l" rtl="0"/>
            <a:r>
              <a:rPr lang="en-US" sz="1200" b="0" i="1" u="none" strike="noStrike" kern="1200" dirty="0" smtClean="0">
                <a:solidFill>
                  <a:schemeClr val="tx1"/>
                </a:solidFill>
                <a:effectLst/>
                <a:latin typeface="+mn-lt"/>
                <a:ea typeface="+mn-ea"/>
                <a:cs typeface="+mn-cs"/>
                <a:hlinkClick r:id="rId7" action="ppaction://hlinkfile"/>
              </a:rPr>
              <a:t>k</a:t>
            </a:r>
            <a:r>
              <a:rPr lang="en-US" sz="1200" b="0" i="0" u="none" strike="noStrike" kern="1200" dirty="0" smtClean="0">
                <a:solidFill>
                  <a:schemeClr val="tx1"/>
                </a:solidFill>
                <a:effectLst/>
                <a:latin typeface="+mn-lt"/>
                <a:ea typeface="+mn-ea"/>
                <a:cs typeface="+mn-cs"/>
                <a:hlinkClick r:id="rId7" action="ppaction://hlinkfile"/>
              </a:rPr>
              <a:t>-Means Clustering</a:t>
            </a:r>
            <a:r>
              <a:rPr lang="en-US" sz="1200" b="0" i="0" kern="1200" dirty="0" smtClean="0">
                <a:solidFill>
                  <a:schemeClr val="tx1"/>
                </a:solidFill>
                <a:effectLst/>
                <a:latin typeface="+mn-lt"/>
                <a:ea typeface="+mn-ea"/>
                <a:cs typeface="+mn-cs"/>
              </a:rPr>
              <a:t> is a partitioning method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which partitions data into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mutually exclusive clusters, and returns the index of the cluster to which it has assigned each observation.</a:t>
            </a:r>
          </a:p>
          <a:p>
            <a:pPr algn="l" rtl="0"/>
            <a:endParaRPr lang="en-US" sz="1200" b="0" i="0" kern="1200" dirty="0" smtClean="0">
              <a:solidFill>
                <a:schemeClr val="tx1"/>
              </a:solidFill>
              <a:effectLst/>
              <a:latin typeface="+mn-lt"/>
              <a:ea typeface="+mn-ea"/>
              <a:cs typeface="+mn-cs"/>
            </a:endParaRPr>
          </a:p>
          <a:p>
            <a:pPr algn="l" rtl="0"/>
            <a:r>
              <a:rPr lang="en-US" sz="1200" b="0" i="1" kern="1200" dirty="0" smtClean="0">
                <a:solidFill>
                  <a:schemeClr val="tx1"/>
                </a:solidFill>
                <a:effectLst/>
                <a:latin typeface="+mn-lt"/>
                <a:ea typeface="+mn-ea"/>
                <a:cs typeface="+mn-cs"/>
              </a:rPr>
              <a:t>1.k</a:t>
            </a:r>
            <a:r>
              <a:rPr lang="en-US" sz="1200" b="0" i="0" kern="1200" dirty="0" smtClean="0">
                <a:solidFill>
                  <a:schemeClr val="tx1"/>
                </a:solidFill>
                <a:effectLst/>
                <a:latin typeface="+mn-lt"/>
                <a:ea typeface="+mn-ea"/>
                <a:cs typeface="+mn-cs"/>
              </a:rPr>
              <a:t> initial "means" (in this case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=3) are randomly generated within the data domain (shown in color).</a:t>
            </a:r>
          </a:p>
          <a:p>
            <a:pPr algn="l" rtl="0"/>
            <a:r>
              <a:rPr lang="en-US" sz="1200" b="0" i="0" kern="1200" dirty="0" smtClean="0">
                <a:solidFill>
                  <a:schemeClr val="tx1"/>
                </a:solidFill>
                <a:effectLst/>
                <a:latin typeface="+mn-lt"/>
                <a:ea typeface="+mn-ea"/>
                <a:cs typeface="+mn-cs"/>
              </a:rPr>
              <a:t>2. 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clusters are created by associating every observation with the nearest mean. The partitions here represent </a:t>
            </a:r>
            <a:r>
              <a:rPr lang="en-US" sz="1200" b="0" i="0" kern="1200" dirty="0" err="1" smtClean="0">
                <a:solidFill>
                  <a:schemeClr val="tx1"/>
                </a:solidFill>
                <a:effectLst/>
                <a:latin typeface="+mn-lt"/>
                <a:ea typeface="+mn-ea"/>
                <a:cs typeface="+mn-cs"/>
              </a:rPr>
              <a:t>the</a:t>
            </a:r>
            <a:r>
              <a:rPr lang="en-US" sz="1200" b="0" i="0" u="none" strike="noStrike" kern="1200" dirty="0" err="1" smtClean="0">
                <a:solidFill>
                  <a:schemeClr val="tx1"/>
                </a:solidFill>
                <a:effectLst/>
                <a:latin typeface="+mn-lt"/>
                <a:ea typeface="+mn-ea"/>
                <a:cs typeface="+mn-cs"/>
                <a:hlinkClick r:id="rId8" tooltip="Voronoi diagram"/>
              </a:rPr>
              <a:t>Voronoi</a:t>
            </a:r>
            <a:r>
              <a:rPr lang="en-US" sz="1200" b="0" i="0" u="none" strike="noStrike" kern="1200" dirty="0" smtClean="0">
                <a:solidFill>
                  <a:schemeClr val="tx1"/>
                </a:solidFill>
                <a:effectLst/>
                <a:latin typeface="+mn-lt"/>
                <a:ea typeface="+mn-ea"/>
                <a:cs typeface="+mn-cs"/>
                <a:hlinkClick r:id="rId8" tooltip="Voronoi diagram"/>
              </a:rPr>
              <a:t> diagram</a:t>
            </a:r>
            <a:r>
              <a:rPr lang="en-US" sz="1200" b="0" i="0" kern="1200" dirty="0" smtClean="0">
                <a:solidFill>
                  <a:schemeClr val="tx1"/>
                </a:solidFill>
                <a:effectLst/>
                <a:latin typeface="+mn-lt"/>
                <a:ea typeface="+mn-ea"/>
                <a:cs typeface="+mn-cs"/>
              </a:rPr>
              <a:t> generated by the means.</a:t>
            </a:r>
          </a:p>
          <a:p>
            <a:pPr algn="l" rtl="0"/>
            <a:r>
              <a:rPr lang="en-US" sz="1200" b="0" i="0" kern="1200" dirty="0" smtClean="0">
                <a:solidFill>
                  <a:schemeClr val="tx1"/>
                </a:solidFill>
                <a:effectLst/>
                <a:latin typeface="+mn-lt"/>
                <a:ea typeface="+mn-ea"/>
                <a:cs typeface="+mn-cs"/>
              </a:rPr>
              <a:t>3. The </a:t>
            </a:r>
            <a:r>
              <a:rPr lang="en-US" sz="1200" b="0" i="0" u="none" strike="noStrike" kern="1200" dirty="0" smtClean="0">
                <a:solidFill>
                  <a:schemeClr val="tx1"/>
                </a:solidFill>
                <a:effectLst/>
                <a:latin typeface="+mn-lt"/>
                <a:ea typeface="+mn-ea"/>
                <a:cs typeface="+mn-cs"/>
                <a:hlinkClick r:id="rId9" tooltip="Centroid"/>
              </a:rPr>
              <a:t>centroid</a:t>
            </a:r>
            <a:r>
              <a:rPr lang="en-US" sz="1200" b="0" i="0" kern="1200" dirty="0" smtClean="0">
                <a:solidFill>
                  <a:schemeClr val="tx1"/>
                </a:solidFill>
                <a:effectLst/>
                <a:latin typeface="+mn-lt"/>
                <a:ea typeface="+mn-ea"/>
                <a:cs typeface="+mn-cs"/>
              </a:rPr>
              <a:t> of each of the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clusters becomes the new mean.</a:t>
            </a:r>
          </a:p>
          <a:p>
            <a:pPr algn="l" rtl="0"/>
            <a:r>
              <a:rPr lang="en-US" sz="1200" b="0" i="0" kern="1200" dirty="0" smtClean="0">
                <a:solidFill>
                  <a:schemeClr val="tx1"/>
                </a:solidFill>
                <a:effectLst/>
                <a:latin typeface="+mn-lt"/>
                <a:ea typeface="+mn-ea"/>
                <a:cs typeface="+mn-cs"/>
              </a:rPr>
              <a:t>4. Steps 2 and 3 are repeated until convergence has been reached.</a:t>
            </a:r>
          </a:p>
          <a:p>
            <a:pPr algn="l" rtl="0"/>
            <a:endParaRPr lang="en-US" sz="1200" b="0" i="0" kern="1200" dirty="0" smtClean="0">
              <a:solidFill>
                <a:schemeClr val="tx1"/>
              </a:solidFill>
              <a:effectLst/>
              <a:latin typeface="+mn-lt"/>
              <a:ea typeface="+mn-ea"/>
              <a:cs typeface="+mn-cs"/>
            </a:endParaRPr>
          </a:p>
          <a:p>
            <a:pPr algn="l" rtl="0"/>
            <a:r>
              <a:rPr lang="en-US" sz="1200" b="0" i="0" kern="1200" dirty="0" smtClean="0">
                <a:solidFill>
                  <a:schemeClr val="tx1"/>
                </a:solidFill>
                <a:effectLst/>
                <a:latin typeface="+mn-lt"/>
                <a:ea typeface="+mn-ea"/>
                <a:cs typeface="+mn-cs"/>
              </a:rPr>
              <a:t>As it is a heuristic algorithm, there is no guarantee that it will converge to the global optimum, and the result may depend on the initial clusters. As the algorithm is usually very fast, it is common to run it multiple times with different starting conditions.</a:t>
            </a:r>
          </a:p>
          <a:p>
            <a:pPr algn="l" rtl="0"/>
            <a:endParaRPr lang="fr-FR" sz="140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1458810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0138" y="690563"/>
            <a:ext cx="4606925" cy="3454400"/>
          </a:xfrm>
        </p:spPr>
      </p:sp>
      <p:sp>
        <p:nvSpPr>
          <p:cNvPr id="3" name="Notes Placeholder 2"/>
          <p:cNvSpPr>
            <a:spLocks noGrp="1"/>
          </p:cNvSpPr>
          <p:nvPr>
            <p:ph type="body" idx="1"/>
          </p:nvPr>
        </p:nvSpPr>
        <p:spPr/>
        <p:txBody>
          <a:bodyPr>
            <a:normAutofit fontScale="85000" lnSpcReduction="20000"/>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smtClean="0">
                <a:solidFill>
                  <a:schemeClr val="tx1"/>
                </a:solidFill>
                <a:effectLst/>
                <a:latin typeface="+mn-lt"/>
                <a:ea typeface="+mn-ea"/>
                <a:cs typeface="+mn-cs"/>
              </a:rPr>
              <a:t>יש</a:t>
            </a:r>
            <a:r>
              <a:rPr lang="he-IL" sz="1200" kern="1200" baseline="0" dirty="0" smtClean="0">
                <a:solidFill>
                  <a:schemeClr val="tx1"/>
                </a:solidFill>
                <a:effectLst/>
                <a:latin typeface="+mn-lt"/>
                <a:ea typeface="+mn-ea"/>
                <a:cs typeface="+mn-cs"/>
              </a:rPr>
              <a:t> לנו אפשרות להגדיר פרמטרים שונים כאשר אנו מבצעים </a:t>
            </a:r>
            <a:r>
              <a:rPr lang="en-US" sz="1200" kern="1200" baseline="0" dirty="0" err="1" smtClean="0">
                <a:solidFill>
                  <a:schemeClr val="tx1"/>
                </a:solidFill>
                <a:effectLst/>
                <a:latin typeface="+mn-lt"/>
                <a:ea typeface="+mn-ea"/>
                <a:cs typeface="+mn-cs"/>
              </a:rPr>
              <a:t>kmeans</a:t>
            </a:r>
            <a:r>
              <a:rPr lang="he-IL" sz="1200" kern="1200" baseline="0" dirty="0" smtClean="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Start</a:t>
            </a:r>
            <a:r>
              <a:rPr lang="he-IL" sz="1200" kern="1200" baseline="0" dirty="0" smtClean="0">
                <a:solidFill>
                  <a:schemeClr val="tx1"/>
                </a:solidFill>
                <a:effectLst/>
                <a:latin typeface="+mn-lt"/>
                <a:ea typeface="+mn-ea"/>
                <a:cs typeface="+mn-cs"/>
              </a:rPr>
              <a:t>- מגדיר מה השיטה לבחירת תנאי ההתחלה כלומר בחירת הסנטרואידים הראשוניים. התוצאה שנקבל תלויה בתנאי ההתחלה הזה.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plus</a:t>
            </a:r>
            <a:r>
              <a:rPr lang="he-IL" sz="1200" kern="1200" baseline="0" dirty="0" smtClean="0">
                <a:solidFill>
                  <a:schemeClr val="tx1"/>
                </a:solidFill>
                <a:effectLst/>
                <a:latin typeface="+mn-lt"/>
                <a:ea typeface="+mn-ea"/>
                <a:cs typeface="+mn-cs"/>
              </a:rPr>
              <a:t> – עפ"י אלגוריתם שנקרא </a:t>
            </a:r>
            <a:r>
              <a:rPr lang="en-US" sz="1200" kern="1200" baseline="0" dirty="0" err="1" smtClean="0">
                <a:solidFill>
                  <a:schemeClr val="tx1"/>
                </a:solidFill>
                <a:effectLst/>
                <a:latin typeface="+mn-lt"/>
                <a:ea typeface="+mn-ea"/>
                <a:cs typeface="+mn-cs"/>
              </a:rPr>
              <a:t>Kmeans</a:t>
            </a:r>
            <a:r>
              <a:rPr lang="en-US" sz="1200" kern="1200" baseline="0" dirty="0" smtClean="0">
                <a:solidFill>
                  <a:schemeClr val="tx1"/>
                </a:solidFill>
                <a:effectLst/>
                <a:latin typeface="+mn-lt"/>
                <a:ea typeface="+mn-ea"/>
                <a:cs typeface="+mn-cs"/>
              </a:rPr>
              <a:t>++</a:t>
            </a:r>
            <a:r>
              <a:rPr lang="he-IL" sz="1200" kern="1200" baseline="0" dirty="0" smtClean="0">
                <a:solidFill>
                  <a:schemeClr val="tx1"/>
                </a:solidFill>
                <a:effectLst/>
                <a:latin typeface="+mn-lt"/>
                <a:ea typeface="+mn-ea"/>
                <a:cs typeface="+mn-cs"/>
              </a:rPr>
              <a:t> שאפשר לקרוא עליו בדוקיומנטציה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uniform</a:t>
            </a:r>
            <a:r>
              <a:rPr lang="he-IL" sz="1200" kern="1200" baseline="0" dirty="0" smtClean="0">
                <a:solidFill>
                  <a:schemeClr val="tx1"/>
                </a:solidFill>
                <a:effectLst/>
                <a:latin typeface="+mn-lt"/>
                <a:ea typeface="+mn-ea"/>
                <a:cs typeface="+mn-cs"/>
              </a:rPr>
              <a:t> - באופן אקראי מסט הנקודות שיש לנו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numeric</a:t>
            </a:r>
            <a:r>
              <a:rPr lang="he-IL" sz="1200" kern="1200" baseline="0" dirty="0" smtClean="0">
                <a:solidFill>
                  <a:schemeClr val="tx1"/>
                </a:solidFill>
                <a:effectLst/>
                <a:latin typeface="+mn-lt"/>
                <a:ea typeface="+mn-ea"/>
                <a:cs typeface="+mn-cs"/>
              </a:rPr>
              <a:t> - על-פי הגדרת המשתמש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cluster</a:t>
            </a:r>
            <a:r>
              <a:rPr lang="he-IL" sz="1200" kern="1200" baseline="0" dirty="0" smtClean="0">
                <a:solidFill>
                  <a:schemeClr val="tx1"/>
                </a:solidFill>
                <a:effectLst/>
                <a:latin typeface="+mn-lt"/>
                <a:ea typeface="+mn-ea"/>
                <a:cs typeface="+mn-cs"/>
              </a:rPr>
              <a:t> - בהתבסס על בדיקה ראשונית על 10% מהמידע (ביצוע </a:t>
            </a:r>
            <a:r>
              <a:rPr lang="en-US" sz="1200" kern="1200" baseline="0" dirty="0" err="1" smtClean="0">
                <a:solidFill>
                  <a:schemeClr val="tx1"/>
                </a:solidFill>
                <a:effectLst/>
                <a:latin typeface="+mn-lt"/>
                <a:ea typeface="+mn-ea"/>
                <a:cs typeface="+mn-cs"/>
              </a:rPr>
              <a:t>kmeans</a:t>
            </a:r>
            <a:r>
              <a:rPr lang="he-IL" sz="1200" kern="1200" baseline="0" dirty="0" smtClean="0">
                <a:solidFill>
                  <a:schemeClr val="tx1"/>
                </a:solidFill>
                <a:effectLst/>
                <a:latin typeface="+mn-lt"/>
                <a:ea typeface="+mn-ea"/>
                <a:cs typeface="+mn-cs"/>
              </a:rPr>
              <a:t> ולקיחת הסנטרואידים של התוצאה)</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Distance</a:t>
            </a:r>
            <a:r>
              <a:rPr lang="he-IL" sz="1200" kern="1200" baseline="0" dirty="0" smtClean="0">
                <a:solidFill>
                  <a:schemeClr val="tx1"/>
                </a:solidFill>
                <a:effectLst/>
                <a:latin typeface="+mn-lt"/>
                <a:ea typeface="+mn-ea"/>
                <a:cs typeface="+mn-cs"/>
              </a:rPr>
              <a:t> - איזו יחידת מרחק למדוד בין הנקודות?</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effectLst/>
                <a:latin typeface="+mn-lt"/>
                <a:ea typeface="+mn-ea"/>
                <a:cs typeface="+mn-cs"/>
              </a:rPr>
              <a:t>maxIter</a:t>
            </a:r>
            <a:r>
              <a:rPr lang="en-US" sz="1200" kern="1200" baseline="0" dirty="0" smtClean="0">
                <a:solidFill>
                  <a:schemeClr val="tx1"/>
                </a:solidFill>
                <a:effectLst/>
                <a:latin typeface="+mn-lt"/>
                <a:ea typeface="+mn-ea"/>
                <a:cs typeface="+mn-cs"/>
              </a:rPr>
              <a:t> </a:t>
            </a:r>
            <a:r>
              <a:rPr lang="he-IL" sz="1200" kern="1200" baseline="0" dirty="0" smtClean="0">
                <a:solidFill>
                  <a:schemeClr val="tx1"/>
                </a:solidFill>
                <a:effectLst/>
                <a:latin typeface="+mn-lt"/>
                <a:ea typeface="+mn-ea"/>
                <a:cs typeface="+mn-cs"/>
              </a:rPr>
              <a:t> - מה מספר האיטרציות המקסימלי?</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Replicates</a:t>
            </a:r>
            <a:r>
              <a:rPr lang="he-IL" sz="1200" kern="1200" baseline="0" dirty="0" smtClean="0">
                <a:solidFill>
                  <a:schemeClr val="tx1"/>
                </a:solidFill>
                <a:effectLst/>
                <a:latin typeface="+mn-lt"/>
                <a:ea typeface="+mn-ea"/>
                <a:cs typeface="+mn-cs"/>
              </a:rPr>
              <a:t> – ביצועי האלגוריתם תלויים בתנאי ההתחלה, ולכן ייתכן שנרצה להריץ מספר פעמים עם ת.ה. שונים ולבחור את האלגוריתם הטוב ביותר.</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baseline="0" dirty="0" smtClean="0">
                <a:solidFill>
                  <a:schemeClr val="tx1"/>
                </a:solidFill>
                <a:effectLst/>
                <a:latin typeface="+mn-lt"/>
                <a:ea typeface="+mn-ea"/>
                <a:cs typeface="+mn-cs"/>
              </a:rPr>
              <a:t>	האלגוריתם מהיר לחישוב, ולכן נוכל לחזור על החישוב מספר פעמים.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baseline="0" dirty="0" smtClean="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smtClean="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1" i="1" kern="1200" dirty="0" smtClean="0">
              <a:solidFill>
                <a:schemeClr val="tx1"/>
              </a:solidFill>
              <a:effectLst/>
              <a:latin typeface="+mn-lt"/>
              <a:ea typeface="+mn-ea"/>
              <a:cs typeface="+mn-cs"/>
            </a:endParaRPr>
          </a:p>
          <a:p>
            <a:pPr algn="l" rtl="0"/>
            <a:r>
              <a:rPr lang="en-US" sz="1200" b="1" i="1" kern="1200" dirty="0" smtClean="0">
                <a:solidFill>
                  <a:schemeClr val="tx1"/>
                </a:solidFill>
                <a:effectLst/>
                <a:latin typeface="+mn-lt"/>
                <a:ea typeface="+mn-ea"/>
                <a:cs typeface="+mn-cs"/>
              </a:rPr>
              <a:t>k</a:t>
            </a:r>
            <a:r>
              <a:rPr lang="en-US" sz="1200" b="1" i="0" kern="1200" dirty="0" smtClean="0">
                <a:solidFill>
                  <a:schemeClr val="tx1"/>
                </a:solidFill>
                <a:effectLst/>
                <a:latin typeface="+mn-lt"/>
                <a:ea typeface="+mn-ea"/>
                <a:cs typeface="+mn-cs"/>
              </a:rPr>
              <a:t>-means clustering</a:t>
            </a:r>
            <a:r>
              <a:rPr lang="en-US" sz="1200" b="0" i="0" kern="1200" dirty="0" smtClean="0">
                <a:solidFill>
                  <a:schemeClr val="tx1"/>
                </a:solidFill>
                <a:effectLst/>
                <a:latin typeface="+mn-lt"/>
                <a:ea typeface="+mn-ea"/>
                <a:cs typeface="+mn-cs"/>
              </a:rPr>
              <a:t> is a method of </a:t>
            </a:r>
            <a:r>
              <a:rPr lang="en-US" sz="1200" b="0" i="0" u="none" strike="noStrike" kern="1200" dirty="0" smtClean="0">
                <a:solidFill>
                  <a:schemeClr val="tx1"/>
                </a:solidFill>
                <a:effectLst/>
                <a:latin typeface="+mn-lt"/>
                <a:ea typeface="+mn-ea"/>
                <a:cs typeface="+mn-cs"/>
                <a:hlinkClick r:id="rId3" tooltip="Vector quantization"/>
              </a:rPr>
              <a:t>vector quantization</a:t>
            </a:r>
            <a:r>
              <a:rPr lang="en-US" sz="1200" b="0" i="0" kern="1200" dirty="0" smtClean="0">
                <a:solidFill>
                  <a:schemeClr val="tx1"/>
                </a:solidFill>
                <a:effectLst/>
                <a:latin typeface="+mn-lt"/>
                <a:ea typeface="+mn-ea"/>
                <a:cs typeface="+mn-cs"/>
              </a:rPr>
              <a:t>, originally from signal processing.</a:t>
            </a:r>
          </a:p>
          <a:p>
            <a:pPr algn="l" rtl="0"/>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-means clustering aims to </a:t>
            </a:r>
            <a:r>
              <a:rPr lang="en-US" sz="1200" b="0" i="0" u="none" strike="noStrike" kern="1200" dirty="0" smtClean="0">
                <a:solidFill>
                  <a:schemeClr val="tx1"/>
                </a:solidFill>
                <a:effectLst/>
                <a:latin typeface="+mn-lt"/>
                <a:ea typeface="+mn-ea"/>
                <a:cs typeface="+mn-cs"/>
                <a:hlinkClick r:id="rId4" tooltip="Partition of a set"/>
              </a:rPr>
              <a:t>partition</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 observations into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clusters in which each observation belongs to the cluster with the nearest </a:t>
            </a:r>
            <a:r>
              <a:rPr lang="en-US" sz="1200" b="0" i="0" u="none" strike="noStrike" kern="1200" dirty="0" smtClean="0">
                <a:solidFill>
                  <a:schemeClr val="tx1"/>
                </a:solidFill>
                <a:effectLst/>
                <a:latin typeface="+mn-lt"/>
                <a:ea typeface="+mn-ea"/>
                <a:cs typeface="+mn-cs"/>
                <a:hlinkClick r:id="rId5" tooltip="Mean"/>
              </a:rPr>
              <a:t>mean</a:t>
            </a:r>
            <a:r>
              <a:rPr lang="en-US" sz="1200" b="0" i="0" kern="1200" dirty="0" smtClean="0">
                <a:solidFill>
                  <a:schemeClr val="tx1"/>
                </a:solidFill>
                <a:effectLst/>
                <a:latin typeface="+mn-lt"/>
                <a:ea typeface="+mn-ea"/>
                <a:cs typeface="+mn-cs"/>
              </a:rPr>
              <a:t>, serving as a </a:t>
            </a:r>
            <a:r>
              <a:rPr lang="en-US" sz="1200" b="0" i="0" u="none" strike="noStrike" kern="1200" dirty="0" smtClean="0">
                <a:solidFill>
                  <a:schemeClr val="tx1"/>
                </a:solidFill>
                <a:effectLst/>
                <a:latin typeface="+mn-lt"/>
                <a:ea typeface="+mn-ea"/>
                <a:cs typeface="+mn-cs"/>
                <a:hlinkClick r:id="rId6" tooltip="Prototype"/>
              </a:rPr>
              <a:t>prototype</a:t>
            </a:r>
            <a:r>
              <a:rPr lang="en-US" sz="1200" b="0" i="0" kern="1200" dirty="0" smtClean="0">
                <a:solidFill>
                  <a:schemeClr val="tx1"/>
                </a:solidFill>
                <a:effectLst/>
                <a:latin typeface="+mn-lt"/>
                <a:ea typeface="+mn-ea"/>
                <a:cs typeface="+mn-cs"/>
              </a:rPr>
              <a:t> of the cluster.</a:t>
            </a:r>
          </a:p>
          <a:p>
            <a:pPr algn="l" rtl="0"/>
            <a:r>
              <a:rPr lang="en-US" sz="1200" b="0" i="1" u="none" strike="noStrike" kern="1200" dirty="0" smtClean="0">
                <a:solidFill>
                  <a:schemeClr val="tx1"/>
                </a:solidFill>
                <a:effectLst/>
                <a:latin typeface="+mn-lt"/>
                <a:ea typeface="+mn-ea"/>
                <a:cs typeface="+mn-cs"/>
                <a:hlinkClick r:id="rId7" action="ppaction://hlinkfile"/>
              </a:rPr>
              <a:t>k</a:t>
            </a:r>
            <a:r>
              <a:rPr lang="en-US" sz="1200" b="0" i="0" u="none" strike="noStrike" kern="1200" dirty="0" smtClean="0">
                <a:solidFill>
                  <a:schemeClr val="tx1"/>
                </a:solidFill>
                <a:effectLst/>
                <a:latin typeface="+mn-lt"/>
                <a:ea typeface="+mn-ea"/>
                <a:cs typeface="+mn-cs"/>
                <a:hlinkClick r:id="rId7" action="ppaction://hlinkfile"/>
              </a:rPr>
              <a:t>-Means Clustering</a:t>
            </a:r>
            <a:r>
              <a:rPr lang="en-US" sz="1200" b="0" i="0" kern="1200" dirty="0" smtClean="0">
                <a:solidFill>
                  <a:schemeClr val="tx1"/>
                </a:solidFill>
                <a:effectLst/>
                <a:latin typeface="+mn-lt"/>
                <a:ea typeface="+mn-ea"/>
                <a:cs typeface="+mn-cs"/>
              </a:rPr>
              <a:t> is a partitioning method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which partitions data into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mutually exclusive clusters, and returns the index of the cluster to which it has assigned each observation.</a:t>
            </a:r>
          </a:p>
          <a:p>
            <a:pPr algn="l" rtl="0"/>
            <a:endParaRPr lang="en-US" sz="1200" b="0" i="0" kern="1200" dirty="0" smtClean="0">
              <a:solidFill>
                <a:schemeClr val="tx1"/>
              </a:solidFill>
              <a:effectLst/>
              <a:latin typeface="+mn-lt"/>
              <a:ea typeface="+mn-ea"/>
              <a:cs typeface="+mn-cs"/>
            </a:endParaRPr>
          </a:p>
          <a:p>
            <a:pPr algn="l" rtl="0"/>
            <a:r>
              <a:rPr lang="en-US" sz="1200" b="0" i="1" kern="1200" dirty="0" smtClean="0">
                <a:solidFill>
                  <a:schemeClr val="tx1"/>
                </a:solidFill>
                <a:effectLst/>
                <a:latin typeface="+mn-lt"/>
                <a:ea typeface="+mn-ea"/>
                <a:cs typeface="+mn-cs"/>
              </a:rPr>
              <a:t>1.k</a:t>
            </a:r>
            <a:r>
              <a:rPr lang="en-US" sz="1200" b="0" i="0" kern="1200" dirty="0" smtClean="0">
                <a:solidFill>
                  <a:schemeClr val="tx1"/>
                </a:solidFill>
                <a:effectLst/>
                <a:latin typeface="+mn-lt"/>
                <a:ea typeface="+mn-ea"/>
                <a:cs typeface="+mn-cs"/>
              </a:rPr>
              <a:t> initial "means" (in this case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=3) are randomly generated within the data domain (shown in color).</a:t>
            </a:r>
          </a:p>
          <a:p>
            <a:pPr algn="l" rtl="0"/>
            <a:r>
              <a:rPr lang="en-US" sz="1200" b="0" i="0" kern="1200" dirty="0" smtClean="0">
                <a:solidFill>
                  <a:schemeClr val="tx1"/>
                </a:solidFill>
                <a:effectLst/>
                <a:latin typeface="+mn-lt"/>
                <a:ea typeface="+mn-ea"/>
                <a:cs typeface="+mn-cs"/>
              </a:rPr>
              <a:t>2. 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clusters are created by associating every observation with the nearest mean. The partitions here represent </a:t>
            </a:r>
            <a:r>
              <a:rPr lang="en-US" sz="1200" b="0" i="0" kern="1200" dirty="0" err="1" smtClean="0">
                <a:solidFill>
                  <a:schemeClr val="tx1"/>
                </a:solidFill>
                <a:effectLst/>
                <a:latin typeface="+mn-lt"/>
                <a:ea typeface="+mn-ea"/>
                <a:cs typeface="+mn-cs"/>
              </a:rPr>
              <a:t>the</a:t>
            </a:r>
            <a:r>
              <a:rPr lang="en-US" sz="1200" b="0" i="0" u="none" strike="noStrike" kern="1200" dirty="0" err="1" smtClean="0">
                <a:solidFill>
                  <a:schemeClr val="tx1"/>
                </a:solidFill>
                <a:effectLst/>
                <a:latin typeface="+mn-lt"/>
                <a:ea typeface="+mn-ea"/>
                <a:cs typeface="+mn-cs"/>
                <a:hlinkClick r:id="rId8" tooltip="Voronoi diagram"/>
              </a:rPr>
              <a:t>Voronoi</a:t>
            </a:r>
            <a:r>
              <a:rPr lang="en-US" sz="1200" b="0" i="0" u="none" strike="noStrike" kern="1200" dirty="0" smtClean="0">
                <a:solidFill>
                  <a:schemeClr val="tx1"/>
                </a:solidFill>
                <a:effectLst/>
                <a:latin typeface="+mn-lt"/>
                <a:ea typeface="+mn-ea"/>
                <a:cs typeface="+mn-cs"/>
                <a:hlinkClick r:id="rId8" tooltip="Voronoi diagram"/>
              </a:rPr>
              <a:t> diagram</a:t>
            </a:r>
            <a:r>
              <a:rPr lang="en-US" sz="1200" b="0" i="0" kern="1200" dirty="0" smtClean="0">
                <a:solidFill>
                  <a:schemeClr val="tx1"/>
                </a:solidFill>
                <a:effectLst/>
                <a:latin typeface="+mn-lt"/>
                <a:ea typeface="+mn-ea"/>
                <a:cs typeface="+mn-cs"/>
              </a:rPr>
              <a:t> generated by the means.</a:t>
            </a:r>
          </a:p>
          <a:p>
            <a:pPr algn="l" rtl="0"/>
            <a:r>
              <a:rPr lang="en-US" sz="1200" b="0" i="0" kern="1200" dirty="0" smtClean="0">
                <a:solidFill>
                  <a:schemeClr val="tx1"/>
                </a:solidFill>
                <a:effectLst/>
                <a:latin typeface="+mn-lt"/>
                <a:ea typeface="+mn-ea"/>
                <a:cs typeface="+mn-cs"/>
              </a:rPr>
              <a:t>3. The </a:t>
            </a:r>
            <a:r>
              <a:rPr lang="en-US" sz="1200" b="0" i="0" u="none" strike="noStrike" kern="1200" dirty="0" smtClean="0">
                <a:solidFill>
                  <a:schemeClr val="tx1"/>
                </a:solidFill>
                <a:effectLst/>
                <a:latin typeface="+mn-lt"/>
                <a:ea typeface="+mn-ea"/>
                <a:cs typeface="+mn-cs"/>
                <a:hlinkClick r:id="rId9" tooltip="Centroid"/>
              </a:rPr>
              <a:t>centroid</a:t>
            </a:r>
            <a:r>
              <a:rPr lang="en-US" sz="1200" b="0" i="0" kern="1200" dirty="0" smtClean="0">
                <a:solidFill>
                  <a:schemeClr val="tx1"/>
                </a:solidFill>
                <a:effectLst/>
                <a:latin typeface="+mn-lt"/>
                <a:ea typeface="+mn-ea"/>
                <a:cs typeface="+mn-cs"/>
              </a:rPr>
              <a:t> of each of </a:t>
            </a:r>
            <a:r>
              <a:rPr lang="en-US" sz="1200" b="0" i="0" kern="1200" dirty="0" err="1" smtClean="0">
                <a:solidFill>
                  <a:schemeClr val="tx1"/>
                </a:solidFill>
                <a:effectLst/>
                <a:latin typeface="+mn-lt"/>
                <a:ea typeface="+mn-ea"/>
                <a:cs typeface="+mn-cs"/>
              </a:rPr>
              <a:t>the</a:t>
            </a:r>
            <a:r>
              <a:rPr lang="en-US" sz="1200" b="0" i="1" kern="1200" dirty="0" err="1"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clusters becomes the new mean.</a:t>
            </a:r>
          </a:p>
          <a:p>
            <a:pPr algn="l" rtl="0"/>
            <a:r>
              <a:rPr lang="en-US" sz="1200" b="0" i="0" kern="1200" dirty="0" smtClean="0">
                <a:solidFill>
                  <a:schemeClr val="tx1"/>
                </a:solidFill>
                <a:effectLst/>
                <a:latin typeface="+mn-lt"/>
                <a:ea typeface="+mn-ea"/>
                <a:cs typeface="+mn-cs"/>
              </a:rPr>
              <a:t>4. Steps 2 and 3 are repeated until convergence has been reached.</a:t>
            </a:r>
          </a:p>
          <a:p>
            <a:pPr algn="l" rtl="0"/>
            <a:endParaRPr lang="en-US" sz="1200" b="0" i="0" kern="1200" dirty="0" smtClean="0">
              <a:solidFill>
                <a:schemeClr val="tx1"/>
              </a:solidFill>
              <a:effectLst/>
              <a:latin typeface="+mn-lt"/>
              <a:ea typeface="+mn-ea"/>
              <a:cs typeface="+mn-cs"/>
            </a:endParaRPr>
          </a:p>
          <a:p>
            <a:pPr algn="l" rtl="0"/>
            <a:r>
              <a:rPr lang="en-US" sz="1200" b="0" i="0" kern="1200" dirty="0" smtClean="0">
                <a:solidFill>
                  <a:schemeClr val="tx1"/>
                </a:solidFill>
                <a:effectLst/>
                <a:latin typeface="+mn-lt"/>
                <a:ea typeface="+mn-ea"/>
                <a:cs typeface="+mn-cs"/>
              </a:rPr>
              <a:t>As it is a heuristic algorithm, there is no guarantee that it will converge to the global optimum, and the result may depend on the initial clusters. As the algorithm is usually very fast, it is common to run it multiple times with different starting conditions.</a:t>
            </a:r>
          </a:p>
          <a:p>
            <a:pPr algn="l" rtl="0"/>
            <a:endParaRPr lang="fr-FR" sz="140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417810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0138" y="690563"/>
            <a:ext cx="4606925" cy="3454400"/>
          </a:xfrm>
        </p:spPr>
      </p:sp>
      <p:sp>
        <p:nvSpPr>
          <p:cNvPr id="3" name="Notes Placeholder 2"/>
          <p:cNvSpPr>
            <a:spLocks noGrp="1"/>
          </p:cNvSpPr>
          <p:nvPr>
            <p:ph type="body" idx="1"/>
          </p:nvPr>
        </p:nvSpPr>
        <p:spPr/>
        <p:txBody>
          <a:bodyPr>
            <a:normAutofit fontScale="40000" lnSpcReduction="20000"/>
          </a:bodyPr>
          <a:lstStyle/>
          <a:p>
            <a:pPr algn="r" rtl="1"/>
            <a:r>
              <a:rPr lang="he-IL" sz="1200" b="0" i="0" kern="1200" dirty="0" smtClean="0">
                <a:solidFill>
                  <a:schemeClr val="tx1"/>
                </a:solidFill>
                <a:effectLst/>
                <a:latin typeface="+mn-lt"/>
                <a:ea typeface="+mn-ea"/>
                <a:cs typeface="+mn-cs"/>
              </a:rPr>
              <a:t>ב</a:t>
            </a:r>
            <a:r>
              <a:rPr lang="en-US" sz="1200" b="0" i="0" kern="1200" dirty="0" smtClean="0">
                <a:solidFill>
                  <a:schemeClr val="tx1"/>
                </a:solidFill>
                <a:effectLst/>
                <a:latin typeface="+mn-lt"/>
                <a:ea typeface="+mn-ea"/>
                <a:cs typeface="+mn-cs"/>
              </a:rPr>
              <a:t>GMM</a:t>
            </a:r>
            <a:r>
              <a:rPr lang="he-IL" sz="1200" b="0" i="0" kern="1200" baseline="0" dirty="0" smtClean="0">
                <a:solidFill>
                  <a:schemeClr val="tx1"/>
                </a:solidFill>
                <a:effectLst/>
                <a:latin typeface="+mn-lt"/>
                <a:ea typeface="+mn-ea"/>
                <a:cs typeface="+mn-cs"/>
              </a:rPr>
              <a:t> אנחנו רוצים למצוא דרך לייצג את המידע ע"י מספר רכיבים של </a:t>
            </a:r>
            <a:r>
              <a:rPr lang="he-IL" sz="1200" b="1" i="0" kern="1200" baseline="0" dirty="0" smtClean="0">
                <a:solidFill>
                  <a:schemeClr val="tx1"/>
                </a:solidFill>
                <a:effectLst/>
                <a:latin typeface="+mn-lt"/>
                <a:ea typeface="+mn-ea"/>
                <a:cs typeface="+mn-cs"/>
              </a:rPr>
              <a:t>התפלגות</a:t>
            </a:r>
            <a:r>
              <a:rPr lang="he-IL" sz="1200" b="0" i="0" kern="1200" baseline="0" dirty="0" smtClean="0">
                <a:solidFill>
                  <a:schemeClr val="tx1"/>
                </a:solidFill>
                <a:effectLst/>
                <a:latin typeface="+mn-lt"/>
                <a:ea typeface="+mn-ea"/>
                <a:cs typeface="+mn-cs"/>
              </a:rPr>
              <a:t> </a:t>
            </a:r>
            <a:r>
              <a:rPr lang="he-IL" sz="1200" b="1" i="0" kern="1200" baseline="0" dirty="0" smtClean="0">
                <a:solidFill>
                  <a:schemeClr val="tx1"/>
                </a:solidFill>
                <a:effectLst/>
                <a:latin typeface="+mn-lt"/>
                <a:ea typeface="+mn-ea"/>
                <a:cs typeface="+mn-cs"/>
              </a:rPr>
              <a:t>גאוסיאנית</a:t>
            </a:r>
            <a:r>
              <a:rPr lang="he-IL" sz="1200" b="0" i="0" kern="1200" baseline="0" dirty="0" smtClean="0">
                <a:solidFill>
                  <a:schemeClr val="tx1"/>
                </a:solidFill>
                <a:effectLst/>
                <a:latin typeface="+mn-lt"/>
                <a:ea typeface="+mn-ea"/>
                <a:cs typeface="+mn-cs"/>
              </a:rPr>
              <a:t>, כך שכל רכיב מוגדר ע"י ממוצע ומטריצת </a:t>
            </a:r>
            <a:r>
              <a:rPr lang="en-US" sz="1200" b="0" i="0" kern="1200" baseline="0" dirty="0" smtClean="0">
                <a:solidFill>
                  <a:schemeClr val="tx1"/>
                </a:solidFill>
                <a:effectLst/>
                <a:latin typeface="+mn-lt"/>
                <a:ea typeface="+mn-ea"/>
                <a:cs typeface="+mn-cs"/>
              </a:rPr>
              <a:t>covariance</a:t>
            </a:r>
            <a:r>
              <a:rPr lang="he-IL" sz="1200" b="0" i="0" kern="1200" baseline="0" dirty="0" smtClean="0">
                <a:solidFill>
                  <a:schemeClr val="tx1"/>
                </a:solidFill>
                <a:effectLst/>
                <a:latin typeface="+mn-lt"/>
                <a:ea typeface="+mn-ea"/>
                <a:cs typeface="+mn-cs"/>
              </a:rPr>
              <a:t>.</a:t>
            </a:r>
          </a:p>
          <a:p>
            <a:pPr algn="r" rtl="1"/>
            <a:r>
              <a:rPr lang="he-IL" sz="1200" b="0" i="0" kern="1200" baseline="0" dirty="0" smtClean="0">
                <a:solidFill>
                  <a:schemeClr val="tx1"/>
                </a:solidFill>
                <a:effectLst/>
                <a:latin typeface="+mn-lt"/>
                <a:ea typeface="+mn-ea"/>
                <a:cs typeface="+mn-cs"/>
              </a:rPr>
              <a:t>התאמת המודל נעשית באופן </a:t>
            </a:r>
            <a:r>
              <a:rPr lang="he-IL" sz="1200" b="1" i="0" kern="1200" baseline="0" dirty="0" smtClean="0">
                <a:solidFill>
                  <a:schemeClr val="tx1"/>
                </a:solidFill>
                <a:effectLst/>
                <a:latin typeface="+mn-lt"/>
                <a:ea typeface="+mn-ea"/>
                <a:cs typeface="+mn-cs"/>
              </a:rPr>
              <a:t>איטרטיבי</a:t>
            </a:r>
            <a:r>
              <a:rPr lang="he-IL" sz="1200" b="0" i="0" kern="1200" baseline="0" dirty="0" smtClean="0">
                <a:solidFill>
                  <a:schemeClr val="tx1"/>
                </a:solidFill>
                <a:effectLst/>
                <a:latin typeface="+mn-lt"/>
                <a:ea typeface="+mn-ea"/>
                <a:cs typeface="+mn-cs"/>
              </a:rPr>
              <a:t> ע"י אלגוריתם </a:t>
            </a:r>
            <a:r>
              <a:rPr lang="en-US" sz="1200" b="0" i="1" kern="1200" dirty="0" smtClean="0">
                <a:solidFill>
                  <a:schemeClr val="tx1"/>
                </a:solidFill>
                <a:effectLst/>
                <a:latin typeface="+mn-lt"/>
                <a:ea typeface="+mn-ea"/>
                <a:cs typeface="+mn-cs"/>
              </a:rPr>
              <a:t>Expectation-Maximization</a:t>
            </a:r>
            <a:r>
              <a:rPr lang="he-IL" sz="1200" b="0" i="1" kern="1200" baseline="0" dirty="0" smtClean="0">
                <a:solidFill>
                  <a:schemeClr val="tx1"/>
                </a:solidFill>
                <a:effectLst/>
                <a:latin typeface="+mn-lt"/>
                <a:ea typeface="+mn-ea"/>
                <a:cs typeface="+mn-cs"/>
              </a:rPr>
              <a:t>. </a:t>
            </a:r>
            <a:endParaRPr lang="he-IL" sz="1200" b="0" i="0" kern="1200" baseline="0" dirty="0" smtClean="0">
              <a:solidFill>
                <a:schemeClr val="tx1"/>
              </a:solidFill>
              <a:effectLst/>
              <a:latin typeface="+mn-lt"/>
              <a:ea typeface="+mn-ea"/>
              <a:cs typeface="+mn-cs"/>
            </a:endParaRPr>
          </a:p>
          <a:p>
            <a:pPr marL="228600" indent="-228600" algn="r" rtl="1">
              <a:buAutoNum type="arabicPeriod"/>
            </a:pPr>
            <a:r>
              <a:rPr lang="he-IL" sz="1200" b="0" i="0" kern="1200" baseline="0" dirty="0" smtClean="0">
                <a:solidFill>
                  <a:schemeClr val="tx1"/>
                </a:solidFill>
                <a:effectLst/>
                <a:latin typeface="+mn-lt"/>
                <a:ea typeface="+mn-ea"/>
                <a:cs typeface="+mn-cs"/>
              </a:rPr>
              <a:t>האלגוריתם מתחיל מ</a:t>
            </a:r>
            <a:r>
              <a:rPr lang="he-IL" sz="1200" b="1" i="0" kern="1200" baseline="0" dirty="0" smtClean="0">
                <a:solidFill>
                  <a:schemeClr val="tx1"/>
                </a:solidFill>
                <a:effectLst/>
                <a:latin typeface="+mn-lt"/>
                <a:ea typeface="+mn-ea"/>
                <a:cs typeface="+mn-cs"/>
              </a:rPr>
              <a:t>תנאי התחלה </a:t>
            </a:r>
            <a:r>
              <a:rPr lang="he-IL" sz="1200" b="0" i="0" kern="1200" baseline="0" dirty="0" smtClean="0">
                <a:solidFill>
                  <a:schemeClr val="tx1"/>
                </a:solidFill>
                <a:effectLst/>
                <a:latin typeface="+mn-lt"/>
                <a:ea typeface="+mn-ea"/>
                <a:cs typeface="+mn-cs"/>
              </a:rPr>
              <a:t>של ממוצע ומטריצת </a:t>
            </a:r>
            <a:r>
              <a:rPr lang="en-US" sz="1200" b="0" i="0" kern="1200" baseline="0" dirty="0" err="1" smtClean="0">
                <a:solidFill>
                  <a:schemeClr val="tx1"/>
                </a:solidFill>
                <a:effectLst/>
                <a:latin typeface="+mn-lt"/>
                <a:ea typeface="+mn-ea"/>
                <a:cs typeface="+mn-cs"/>
              </a:rPr>
              <a:t>cov</a:t>
            </a:r>
            <a:r>
              <a:rPr lang="he-IL" sz="1200" b="0" i="0" kern="1200" baseline="0" dirty="0" smtClean="0">
                <a:solidFill>
                  <a:schemeClr val="tx1"/>
                </a:solidFill>
                <a:effectLst/>
                <a:latin typeface="+mn-lt"/>
                <a:ea typeface="+mn-ea"/>
                <a:cs typeface="+mn-cs"/>
              </a:rPr>
              <a:t> לכל רכיב.</a:t>
            </a:r>
          </a:p>
          <a:p>
            <a:pPr marL="228600" indent="-228600" algn="r" rtl="1">
              <a:buAutoNum type="arabicPeriod"/>
            </a:pPr>
            <a:r>
              <a:rPr lang="he-IL" sz="1200" b="0" i="0" kern="1200" baseline="0" dirty="0" smtClean="0">
                <a:solidFill>
                  <a:schemeClr val="tx1"/>
                </a:solidFill>
                <a:effectLst/>
                <a:latin typeface="+mn-lt"/>
                <a:ea typeface="+mn-ea"/>
                <a:cs typeface="+mn-cs"/>
              </a:rPr>
              <a:t>לאחר מכן מחושב לכל תצפית ערך </a:t>
            </a:r>
            <a:r>
              <a:rPr lang="he-IL" sz="1200" b="1" i="0" kern="1200" baseline="0" dirty="0" smtClean="0">
                <a:solidFill>
                  <a:schemeClr val="tx1"/>
                </a:solidFill>
                <a:effectLst/>
                <a:latin typeface="+mn-lt"/>
                <a:ea typeface="+mn-ea"/>
                <a:cs typeface="+mn-cs"/>
              </a:rPr>
              <a:t>ההסתברות</a:t>
            </a:r>
            <a:r>
              <a:rPr lang="he-IL" sz="1200" b="0" i="0" kern="1200" baseline="0" dirty="0" smtClean="0">
                <a:solidFill>
                  <a:schemeClr val="tx1"/>
                </a:solidFill>
                <a:effectLst/>
                <a:latin typeface="+mn-lt"/>
                <a:ea typeface="+mn-ea"/>
                <a:cs typeface="+mn-cs"/>
              </a:rPr>
              <a:t> שהיא שייכת לכל אחד מהרכיבים, כך שאנחנו מקבלים מטריצה שגודלה מספר התצפיות </a:t>
            </a:r>
            <a:r>
              <a:rPr lang="en-US" sz="1200" b="0" i="0" kern="1200" baseline="0" dirty="0" smtClean="0">
                <a:solidFill>
                  <a:schemeClr val="tx1"/>
                </a:solidFill>
                <a:effectLst/>
                <a:latin typeface="+mn-lt"/>
                <a:ea typeface="+mn-ea"/>
                <a:cs typeface="+mn-cs"/>
              </a:rPr>
              <a:t>X</a:t>
            </a:r>
            <a:r>
              <a:rPr lang="he-IL" sz="1200" b="0" i="0" kern="1200" baseline="0" dirty="0" smtClean="0">
                <a:solidFill>
                  <a:schemeClr val="tx1"/>
                </a:solidFill>
                <a:effectLst/>
                <a:latin typeface="+mn-lt"/>
                <a:ea typeface="+mn-ea"/>
                <a:cs typeface="+mn-cs"/>
              </a:rPr>
              <a:t> מספר הרכיבים.</a:t>
            </a:r>
          </a:p>
          <a:p>
            <a:pPr marL="228600" indent="-228600" algn="r" rtl="1">
              <a:buAutoNum type="arabicPeriod"/>
            </a:pPr>
            <a:r>
              <a:rPr lang="he-IL" sz="1200" b="0" i="0" kern="1200" baseline="0" dirty="0" smtClean="0">
                <a:solidFill>
                  <a:schemeClr val="tx1"/>
                </a:solidFill>
                <a:effectLst/>
                <a:latin typeface="+mn-lt"/>
                <a:ea typeface="+mn-ea"/>
                <a:cs typeface="+mn-cs"/>
              </a:rPr>
              <a:t>האלגוריתם משתמש בערכי ההסתבורויות כמשקלים ומעריך את הממוצע ומטריצת ה</a:t>
            </a:r>
            <a:r>
              <a:rPr lang="en-US" sz="1200" b="0" i="0" kern="1200" baseline="0" dirty="0" err="1" smtClean="0">
                <a:solidFill>
                  <a:schemeClr val="tx1"/>
                </a:solidFill>
                <a:effectLst/>
                <a:latin typeface="+mn-lt"/>
                <a:ea typeface="+mn-ea"/>
                <a:cs typeface="+mn-cs"/>
              </a:rPr>
              <a:t>cov</a:t>
            </a:r>
            <a:r>
              <a:rPr lang="he-IL" sz="1200" b="0" i="0" kern="1200" baseline="0" dirty="0" smtClean="0">
                <a:solidFill>
                  <a:schemeClr val="tx1"/>
                </a:solidFill>
                <a:effectLst/>
                <a:latin typeface="+mn-lt"/>
                <a:ea typeface="+mn-ea"/>
                <a:cs typeface="+mn-cs"/>
              </a:rPr>
              <a:t> ע"י שימוש באלגוריתם </a:t>
            </a:r>
            <a:r>
              <a:rPr lang="en-US" sz="1200" b="0" i="0" kern="1200" baseline="0" dirty="0" smtClean="0">
                <a:solidFill>
                  <a:schemeClr val="tx1"/>
                </a:solidFill>
                <a:effectLst/>
                <a:latin typeface="+mn-lt"/>
                <a:ea typeface="+mn-ea"/>
                <a:cs typeface="+mn-cs"/>
              </a:rPr>
              <a:t>ML</a:t>
            </a:r>
            <a:r>
              <a:rPr lang="he-IL" sz="1200" b="0" i="0" kern="1200" baseline="0" dirty="0" smtClean="0">
                <a:solidFill>
                  <a:schemeClr val="tx1"/>
                </a:solidFill>
                <a:effectLst/>
                <a:latin typeface="+mn-lt"/>
                <a:ea typeface="+mn-ea"/>
                <a:cs typeface="+mn-cs"/>
              </a:rPr>
              <a:t>.</a:t>
            </a:r>
          </a:p>
          <a:p>
            <a:pPr marL="228600" indent="-228600" algn="r" rtl="1">
              <a:buAutoNum type="arabicPeriod"/>
            </a:pPr>
            <a:r>
              <a:rPr lang="he-IL" sz="1200" b="0" i="0" kern="1200" baseline="0" dirty="0" smtClean="0">
                <a:solidFill>
                  <a:schemeClr val="tx1"/>
                </a:solidFill>
                <a:effectLst/>
                <a:latin typeface="+mn-lt"/>
                <a:ea typeface="+mn-ea"/>
                <a:cs typeface="+mn-cs"/>
              </a:rPr>
              <a:t>האלגוריתם ממשיך באופן איטרטיבי עד להתכנסות.</a:t>
            </a:r>
          </a:p>
          <a:p>
            <a:pPr marL="0" indent="0" algn="r" rtl="1">
              <a:buNone/>
            </a:pPr>
            <a:r>
              <a:rPr lang="he-IL" sz="1200" b="0" i="0" kern="1200" baseline="0" dirty="0" smtClean="0">
                <a:solidFill>
                  <a:schemeClr val="tx1"/>
                </a:solidFill>
                <a:effectLst/>
                <a:latin typeface="+mn-lt"/>
                <a:ea typeface="+mn-ea"/>
                <a:cs typeface="+mn-cs"/>
              </a:rPr>
              <a:t>התוצאה המתקבלת </a:t>
            </a:r>
            <a:r>
              <a:rPr lang="he-IL" sz="1200" b="1" i="0" kern="1200" baseline="0" dirty="0" smtClean="0">
                <a:solidFill>
                  <a:schemeClr val="tx1"/>
                </a:solidFill>
                <a:effectLst/>
                <a:latin typeface="+mn-lt"/>
                <a:ea typeface="+mn-ea"/>
                <a:cs typeface="+mn-cs"/>
              </a:rPr>
              <a:t>תלויה</a:t>
            </a:r>
            <a:r>
              <a:rPr lang="he-IL" sz="1200" b="0" i="0" kern="1200" baseline="0" dirty="0" smtClean="0">
                <a:solidFill>
                  <a:schemeClr val="tx1"/>
                </a:solidFill>
                <a:effectLst/>
                <a:latin typeface="+mn-lt"/>
                <a:ea typeface="+mn-ea"/>
                <a:cs typeface="+mn-cs"/>
              </a:rPr>
              <a:t> בתנאי ההתחלה.</a:t>
            </a:r>
          </a:p>
          <a:p>
            <a:pPr marL="0" indent="0" algn="r" rtl="1">
              <a:buNone/>
            </a:pPr>
            <a:r>
              <a:rPr lang="he-IL" sz="1200" b="0" i="0" kern="1200" baseline="0" dirty="0" smtClean="0">
                <a:solidFill>
                  <a:schemeClr val="tx1"/>
                </a:solidFill>
                <a:effectLst/>
                <a:latin typeface="+mn-lt"/>
                <a:ea typeface="+mn-ea"/>
                <a:cs typeface="+mn-cs"/>
              </a:rPr>
              <a:t>אנחנו מקבלים מודל </a:t>
            </a:r>
            <a:r>
              <a:rPr lang="en-US" sz="1200" b="0" i="0" kern="1200" baseline="0" dirty="0" smtClean="0">
                <a:solidFill>
                  <a:schemeClr val="tx1"/>
                </a:solidFill>
                <a:effectLst/>
                <a:latin typeface="+mn-lt"/>
                <a:ea typeface="+mn-ea"/>
                <a:cs typeface="+mn-cs"/>
              </a:rPr>
              <a:t>GMM</a:t>
            </a:r>
            <a:r>
              <a:rPr lang="he-IL" sz="1200" b="0" i="0" kern="1200" baseline="0" dirty="0" smtClean="0">
                <a:solidFill>
                  <a:schemeClr val="tx1"/>
                </a:solidFill>
                <a:effectLst/>
                <a:latin typeface="+mn-lt"/>
                <a:ea typeface="+mn-ea"/>
                <a:cs typeface="+mn-cs"/>
              </a:rPr>
              <a:t> בו נוכל להשתמש כדי </a:t>
            </a:r>
            <a:r>
              <a:rPr lang="he-IL" sz="1200" b="1" i="0" kern="1200" baseline="0" dirty="0" smtClean="0">
                <a:solidFill>
                  <a:schemeClr val="tx1"/>
                </a:solidFill>
                <a:effectLst/>
                <a:latin typeface="+mn-lt"/>
                <a:ea typeface="+mn-ea"/>
                <a:cs typeface="+mn-cs"/>
              </a:rPr>
              <a:t>לסווג</a:t>
            </a:r>
            <a:r>
              <a:rPr lang="he-IL" sz="1200" b="0" i="0" kern="1200" baseline="0" dirty="0" smtClean="0">
                <a:solidFill>
                  <a:schemeClr val="tx1"/>
                </a:solidFill>
                <a:effectLst/>
                <a:latin typeface="+mn-lt"/>
                <a:ea typeface="+mn-ea"/>
                <a:cs typeface="+mn-cs"/>
              </a:rPr>
              <a:t> את המידע בהתבסס על הסתברויות על-ידי חישוב ההסתברות של כל תצפית להיגע מכל אחד מהרכיבים במודל.</a:t>
            </a:r>
          </a:p>
          <a:p>
            <a:pPr marL="0" indent="0" algn="r" rtl="1">
              <a:buNone/>
            </a:pPr>
            <a:r>
              <a:rPr lang="he-IL" sz="1200" b="0" i="0" kern="1200" baseline="0" dirty="0" smtClean="0">
                <a:solidFill>
                  <a:schemeClr val="tx1"/>
                </a:solidFill>
                <a:effectLst/>
                <a:latin typeface="+mn-lt"/>
                <a:ea typeface="+mn-ea"/>
                <a:cs typeface="+mn-cs"/>
              </a:rPr>
              <a:t>התצפית מסווגת לרכיב עם </a:t>
            </a:r>
            <a:r>
              <a:rPr lang="he-IL" sz="1200" b="1" i="0" kern="1200" baseline="0" dirty="0" smtClean="0">
                <a:solidFill>
                  <a:schemeClr val="tx1"/>
                </a:solidFill>
                <a:effectLst/>
                <a:latin typeface="+mn-lt"/>
                <a:ea typeface="+mn-ea"/>
                <a:cs typeface="+mn-cs"/>
              </a:rPr>
              <a:t>ההסתברות</a:t>
            </a:r>
            <a:r>
              <a:rPr lang="he-IL" sz="1200" b="0" i="0" kern="1200" baseline="0" dirty="0" smtClean="0">
                <a:solidFill>
                  <a:schemeClr val="tx1"/>
                </a:solidFill>
                <a:effectLst/>
                <a:latin typeface="+mn-lt"/>
                <a:ea typeface="+mn-ea"/>
                <a:cs typeface="+mn-cs"/>
              </a:rPr>
              <a:t> </a:t>
            </a:r>
            <a:r>
              <a:rPr lang="he-IL" sz="1200" b="1" i="0" kern="1200" baseline="0" dirty="0" smtClean="0">
                <a:solidFill>
                  <a:schemeClr val="tx1"/>
                </a:solidFill>
                <a:effectLst/>
                <a:latin typeface="+mn-lt"/>
                <a:ea typeface="+mn-ea"/>
                <a:cs typeface="+mn-cs"/>
              </a:rPr>
              <a:t>הגבוהה</a:t>
            </a:r>
            <a:r>
              <a:rPr lang="he-IL" sz="1200" b="0" i="0" kern="1200" baseline="0" dirty="0" smtClean="0">
                <a:solidFill>
                  <a:schemeClr val="tx1"/>
                </a:solidFill>
                <a:effectLst/>
                <a:latin typeface="+mn-lt"/>
                <a:ea typeface="+mn-ea"/>
                <a:cs typeface="+mn-cs"/>
              </a:rPr>
              <a:t> </a:t>
            </a:r>
            <a:r>
              <a:rPr lang="he-IL" sz="1200" b="1" i="0" kern="1200" baseline="0" dirty="0" smtClean="0">
                <a:solidFill>
                  <a:schemeClr val="tx1"/>
                </a:solidFill>
                <a:effectLst/>
                <a:latin typeface="+mn-lt"/>
                <a:ea typeface="+mn-ea"/>
                <a:cs typeface="+mn-cs"/>
              </a:rPr>
              <a:t>ביותר</a:t>
            </a:r>
            <a:r>
              <a:rPr lang="he-IL" sz="1200" b="0" i="0" kern="1200" baseline="0" dirty="0" smtClean="0">
                <a:solidFill>
                  <a:schemeClr val="tx1"/>
                </a:solidFill>
                <a:effectLst/>
                <a:latin typeface="+mn-lt"/>
                <a:ea typeface="+mn-ea"/>
                <a:cs typeface="+mn-cs"/>
              </a:rPr>
              <a:t>. </a:t>
            </a:r>
          </a:p>
          <a:p>
            <a:pPr marL="0" indent="0" algn="r" rtl="1">
              <a:buNone/>
            </a:pPr>
            <a:r>
              <a:rPr lang="he-IL" sz="1200" b="0" i="0" kern="1200" baseline="0" dirty="0" smtClean="0">
                <a:solidFill>
                  <a:schemeClr val="tx1"/>
                </a:solidFill>
                <a:effectLst/>
                <a:latin typeface="+mn-lt"/>
                <a:ea typeface="+mn-ea"/>
                <a:cs typeface="+mn-cs"/>
              </a:rPr>
              <a:t>נוכל לקבל את כל ההסתברויות וכך להסיק לגבי מידת הודאות בסיווג.</a:t>
            </a:r>
            <a:endParaRPr lang="en-US" sz="1200" b="0" i="0" kern="1200" dirty="0" smtClean="0">
              <a:solidFill>
                <a:schemeClr val="tx1"/>
              </a:solidFill>
              <a:effectLst/>
              <a:latin typeface="+mn-lt"/>
              <a:ea typeface="+mn-ea"/>
              <a:cs typeface="+mn-cs"/>
            </a:endParaRPr>
          </a:p>
          <a:p>
            <a:pPr algn="l" rtl="0"/>
            <a:endParaRPr lang="en-US" sz="1200" b="0" i="0" kern="1200" dirty="0" smtClean="0">
              <a:solidFill>
                <a:schemeClr val="tx1"/>
              </a:solidFill>
              <a:effectLst/>
              <a:latin typeface="+mn-lt"/>
              <a:ea typeface="+mn-ea"/>
              <a:cs typeface="+mn-cs"/>
            </a:endParaRPr>
          </a:p>
          <a:p>
            <a:pPr algn="l" rtl="0"/>
            <a:r>
              <a:rPr lang="en-US" sz="1200" b="0" i="0" kern="1200" dirty="0" smtClean="0">
                <a:solidFill>
                  <a:schemeClr val="tx1"/>
                </a:solidFill>
                <a:effectLst/>
                <a:latin typeface="+mn-lt"/>
                <a:ea typeface="+mn-ea"/>
                <a:cs typeface="+mn-cs"/>
              </a:rPr>
              <a:t>Gaussian mixture models (GMM) are composed of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multivariate normal density components, where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is a positive integer. Each component has a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-dimensional mean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is a positive integer),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-by-</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covariance matrix, and a mixing proportion. Mixing proportion </a:t>
            </a:r>
            <a:r>
              <a:rPr lang="en-US" sz="1200" b="0" i="1" kern="1200" dirty="0" smtClean="0">
                <a:solidFill>
                  <a:schemeClr val="tx1"/>
                </a:solidFill>
                <a:effectLst/>
                <a:latin typeface="+mn-lt"/>
                <a:ea typeface="+mn-ea"/>
                <a:cs typeface="+mn-cs"/>
              </a:rPr>
              <a:t>j</a:t>
            </a:r>
            <a:r>
              <a:rPr lang="en-US" sz="1200" b="0" i="0" kern="1200" dirty="0" smtClean="0">
                <a:solidFill>
                  <a:schemeClr val="tx1"/>
                </a:solidFill>
                <a:effectLst/>
                <a:latin typeface="+mn-lt"/>
                <a:ea typeface="+mn-ea"/>
                <a:cs typeface="+mn-cs"/>
              </a:rPr>
              <a:t> determines the proportion of the population composed by component </a:t>
            </a:r>
            <a:r>
              <a:rPr lang="en-US" sz="1200" b="0" i="1" kern="1200" dirty="0" smtClean="0">
                <a:solidFill>
                  <a:schemeClr val="tx1"/>
                </a:solidFill>
                <a:effectLst/>
                <a:latin typeface="+mn-lt"/>
                <a:ea typeface="+mn-ea"/>
                <a:cs typeface="+mn-cs"/>
              </a:rPr>
              <a:t>j</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j</a:t>
            </a:r>
            <a:r>
              <a:rPr lang="en-US" sz="1200" b="0" i="0" kern="1200" dirty="0" smtClean="0">
                <a:solidFill>
                  <a:schemeClr val="tx1"/>
                </a:solidFill>
                <a:effectLst/>
                <a:latin typeface="+mn-lt"/>
                <a:ea typeface="+mn-ea"/>
                <a:cs typeface="+mn-cs"/>
              </a:rPr>
              <a:t> = 1,...,</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a:t>
            </a:r>
          </a:p>
          <a:p>
            <a:pPr algn="l" rtl="0"/>
            <a:r>
              <a:rPr lang="en-US" sz="1200" b="0" i="0" kern="1200" dirty="0" smtClean="0">
                <a:solidFill>
                  <a:schemeClr val="tx1"/>
                </a:solidFill>
                <a:effectLst/>
                <a:latin typeface="+mn-lt"/>
                <a:ea typeface="+mn-ea"/>
                <a:cs typeface="+mn-cs"/>
              </a:rPr>
              <a:t>You can fit a GMM using the function </a:t>
            </a:r>
            <a:r>
              <a:rPr lang="en-US" sz="1200" b="0" i="0" u="none" strike="noStrike" kern="1200" dirty="0" err="1" smtClean="0">
                <a:solidFill>
                  <a:schemeClr val="tx1"/>
                </a:solidFill>
                <a:effectLst/>
                <a:latin typeface="+mn-lt"/>
                <a:ea typeface="+mn-ea"/>
                <a:cs typeface="+mn-cs"/>
                <a:hlinkClick r:id="rId3"/>
              </a:rPr>
              <a:t>fitgmdist</a:t>
            </a:r>
            <a:r>
              <a:rPr lang="en-US" sz="1200" b="0" i="0" kern="1200" dirty="0" smtClean="0">
                <a:solidFill>
                  <a:schemeClr val="tx1"/>
                </a:solidFill>
                <a:effectLst/>
                <a:latin typeface="+mn-lt"/>
                <a:ea typeface="+mn-ea"/>
                <a:cs typeface="+mn-cs"/>
              </a:rPr>
              <a:t> by specifying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and by supplying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an </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-by-</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matrix of data. </a:t>
            </a:r>
          </a:p>
          <a:p>
            <a:pPr algn="l" rtl="0"/>
            <a:r>
              <a:rPr lang="en-US" sz="1200" b="0" i="0" kern="1200" dirty="0" smtClean="0">
                <a:solidFill>
                  <a:schemeClr val="tx1"/>
                </a:solidFill>
                <a:effectLst/>
                <a:latin typeface="+mn-lt"/>
                <a:ea typeface="+mn-ea"/>
                <a:cs typeface="+mn-cs"/>
              </a:rPr>
              <a:t>The columns of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correspond to predictors, features, or attributes, and the rows correspond to observations or examples. By default, </a:t>
            </a:r>
            <a:r>
              <a:rPr lang="en-US" sz="1200" b="0" i="0" kern="1200" dirty="0" err="1" smtClean="0">
                <a:solidFill>
                  <a:schemeClr val="tx1"/>
                </a:solidFill>
                <a:effectLst/>
                <a:latin typeface="+mn-lt"/>
                <a:ea typeface="+mn-ea"/>
                <a:cs typeface="+mn-cs"/>
              </a:rPr>
              <a:t>fitgmdist</a:t>
            </a:r>
            <a:r>
              <a:rPr lang="en-US" sz="1200" b="0" i="0" kern="1200" dirty="0" smtClean="0">
                <a:solidFill>
                  <a:schemeClr val="tx1"/>
                </a:solidFill>
                <a:effectLst/>
                <a:latin typeface="+mn-lt"/>
                <a:ea typeface="+mn-ea"/>
                <a:cs typeface="+mn-cs"/>
              </a:rPr>
              <a:t> fits full covariance matrices that are different among components (or unshared).</a:t>
            </a:r>
          </a:p>
          <a:p>
            <a:pPr algn="l" rtl="0"/>
            <a:r>
              <a:rPr lang="en-US" sz="1200" b="0" i="0" kern="1200" dirty="0" err="1" smtClean="0">
                <a:solidFill>
                  <a:schemeClr val="tx1"/>
                </a:solidFill>
                <a:effectLst/>
                <a:latin typeface="+mn-lt"/>
                <a:ea typeface="+mn-ea"/>
                <a:cs typeface="+mn-cs"/>
              </a:rPr>
              <a:t>fitgmdist</a:t>
            </a:r>
            <a:r>
              <a:rPr lang="en-US" sz="1200" b="0" i="0" kern="1200" dirty="0" smtClean="0">
                <a:solidFill>
                  <a:schemeClr val="tx1"/>
                </a:solidFill>
                <a:effectLst/>
                <a:latin typeface="+mn-lt"/>
                <a:ea typeface="+mn-ea"/>
                <a:cs typeface="+mn-cs"/>
              </a:rPr>
              <a:t> fits GMMs to data using the iterative </a:t>
            </a:r>
            <a:r>
              <a:rPr lang="en-US" sz="1200" b="0" i="1" kern="1200" dirty="0" smtClean="0">
                <a:solidFill>
                  <a:schemeClr val="tx1"/>
                </a:solidFill>
                <a:effectLst/>
                <a:latin typeface="+mn-lt"/>
                <a:ea typeface="+mn-ea"/>
                <a:cs typeface="+mn-cs"/>
              </a:rPr>
              <a:t>Expectation-Maximization</a:t>
            </a:r>
            <a:r>
              <a:rPr lang="en-US" sz="1200" b="0" i="0" kern="1200" dirty="0" smtClean="0">
                <a:solidFill>
                  <a:schemeClr val="tx1"/>
                </a:solidFill>
                <a:effectLst/>
                <a:latin typeface="+mn-lt"/>
                <a:ea typeface="+mn-ea"/>
                <a:cs typeface="+mn-cs"/>
              </a:rPr>
              <a:t> (EM) algorithm. Using initial values for component means, covariance matrices, and mixing proportions, the EM algorithm proceeds using these steps:</a:t>
            </a:r>
          </a:p>
          <a:p>
            <a:pPr algn="l" rtl="0"/>
            <a:r>
              <a:rPr lang="en-US" sz="1200" b="1" i="0" kern="1200" dirty="0" smtClean="0">
                <a:solidFill>
                  <a:schemeClr val="tx1"/>
                </a:solidFill>
                <a:effectLst/>
                <a:latin typeface="+mn-lt"/>
                <a:ea typeface="+mn-ea"/>
                <a:cs typeface="+mn-cs"/>
              </a:rPr>
              <a:t>1.For each observation, the algorithm computes posterior probabilities of component memberships.</a:t>
            </a:r>
            <a:r>
              <a:rPr lang="en-US" sz="1200" b="0" i="0" kern="1200" dirty="0" smtClean="0">
                <a:solidFill>
                  <a:schemeClr val="tx1"/>
                </a:solidFill>
                <a:effectLst/>
                <a:latin typeface="+mn-lt"/>
                <a:ea typeface="+mn-ea"/>
                <a:cs typeface="+mn-cs"/>
              </a:rPr>
              <a:t> You can think of the result as an </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-by-</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matrix, where element (</a:t>
            </a:r>
            <a:r>
              <a:rPr lang="en-US" sz="1200" b="0" i="1" kern="1200" dirty="0" err="1" smtClean="0">
                <a:solidFill>
                  <a:schemeClr val="tx1"/>
                </a:solidFill>
                <a:effectLst/>
                <a:latin typeface="+mn-lt"/>
                <a:ea typeface="+mn-ea"/>
                <a:cs typeface="+mn-cs"/>
              </a:rPr>
              <a:t>i</a:t>
            </a:r>
            <a:r>
              <a:rPr lang="en-US" sz="1200" b="0" i="0" kern="1200" dirty="0" err="1"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j</a:t>
            </a:r>
            <a:r>
              <a:rPr lang="en-US" sz="1200" b="0" i="0" kern="1200" dirty="0" smtClean="0">
                <a:solidFill>
                  <a:schemeClr val="tx1"/>
                </a:solidFill>
                <a:effectLst/>
                <a:latin typeface="+mn-lt"/>
                <a:ea typeface="+mn-ea"/>
                <a:cs typeface="+mn-cs"/>
              </a:rPr>
              <a:t>) contains the posterior probability that observation </a:t>
            </a:r>
            <a:r>
              <a:rPr lang="en-US" sz="1200" b="0" i="1"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is from component </a:t>
            </a:r>
            <a:r>
              <a:rPr lang="en-US" sz="1200" b="0" i="1" kern="1200" dirty="0" smtClean="0">
                <a:solidFill>
                  <a:schemeClr val="tx1"/>
                </a:solidFill>
                <a:effectLst/>
                <a:latin typeface="+mn-lt"/>
                <a:ea typeface="+mn-ea"/>
                <a:cs typeface="+mn-cs"/>
              </a:rPr>
              <a:t>j</a:t>
            </a:r>
            <a:r>
              <a:rPr lang="en-US" sz="1200" b="0" i="0" kern="1200" dirty="0" smtClean="0">
                <a:solidFill>
                  <a:schemeClr val="tx1"/>
                </a:solidFill>
                <a:effectLst/>
                <a:latin typeface="+mn-lt"/>
                <a:ea typeface="+mn-ea"/>
                <a:cs typeface="+mn-cs"/>
              </a:rPr>
              <a:t>. This is the </a:t>
            </a:r>
            <a:r>
              <a:rPr lang="en-US" sz="1200" b="0" i="1" kern="1200" dirty="0" smtClean="0">
                <a:solidFill>
                  <a:schemeClr val="tx1"/>
                </a:solidFill>
                <a:effectLst/>
                <a:latin typeface="+mn-lt"/>
                <a:ea typeface="+mn-ea"/>
                <a:cs typeface="+mn-cs"/>
              </a:rPr>
              <a:t>E</a:t>
            </a:r>
            <a:r>
              <a:rPr lang="en-US" sz="1200" b="0" i="0" kern="1200" dirty="0" smtClean="0">
                <a:solidFill>
                  <a:schemeClr val="tx1"/>
                </a:solidFill>
                <a:effectLst/>
                <a:latin typeface="+mn-lt"/>
                <a:ea typeface="+mn-ea"/>
                <a:cs typeface="+mn-cs"/>
              </a:rPr>
              <a:t>-step of the EM algorithm.</a:t>
            </a:r>
          </a:p>
          <a:p>
            <a:pPr algn="l" rtl="0"/>
            <a:r>
              <a:rPr lang="en-US" sz="1200" b="0" i="0" kern="1200" dirty="0" smtClean="0">
                <a:solidFill>
                  <a:schemeClr val="tx1"/>
                </a:solidFill>
                <a:effectLst/>
                <a:latin typeface="+mn-lt"/>
                <a:ea typeface="+mn-ea"/>
                <a:cs typeface="+mn-cs"/>
              </a:rPr>
              <a:t>2.Using the component-membership posterior probabilities as weights, the algorithm estimates the component means, covariance matrices, and mixing proportions by applying maximum likelihood. This is the </a:t>
            </a:r>
            <a:r>
              <a:rPr lang="en-US" sz="1200" b="0" i="1" kern="1200" dirty="0" smtClean="0">
                <a:solidFill>
                  <a:schemeClr val="tx1"/>
                </a:solidFill>
                <a:effectLst/>
                <a:latin typeface="+mn-lt"/>
                <a:ea typeface="+mn-ea"/>
                <a:cs typeface="+mn-cs"/>
              </a:rPr>
              <a:t>M</a:t>
            </a:r>
            <a:r>
              <a:rPr lang="en-US" sz="1200" b="0" i="0" kern="1200" dirty="0" smtClean="0">
                <a:solidFill>
                  <a:schemeClr val="tx1"/>
                </a:solidFill>
                <a:effectLst/>
                <a:latin typeface="+mn-lt"/>
                <a:ea typeface="+mn-ea"/>
                <a:cs typeface="+mn-cs"/>
              </a:rPr>
              <a:t>-step of the EM algorithm.</a:t>
            </a:r>
          </a:p>
          <a:p>
            <a:pPr algn="l" rtl="0"/>
            <a:endParaRPr lang="en-US" sz="1200" b="0" i="0" kern="1200" dirty="0" smtClean="0">
              <a:solidFill>
                <a:schemeClr val="tx1"/>
              </a:solidFill>
              <a:effectLst/>
              <a:latin typeface="+mn-lt"/>
              <a:ea typeface="+mn-ea"/>
              <a:cs typeface="+mn-cs"/>
            </a:endParaRPr>
          </a:p>
          <a:p>
            <a:pPr algn="l" rtl="0"/>
            <a:r>
              <a:rPr lang="en-US" sz="1200" b="0" i="0" kern="1200" dirty="0" smtClean="0">
                <a:solidFill>
                  <a:schemeClr val="tx1"/>
                </a:solidFill>
                <a:effectLst/>
                <a:latin typeface="+mn-lt"/>
                <a:ea typeface="+mn-ea"/>
                <a:cs typeface="+mn-cs"/>
              </a:rPr>
              <a:t>The algorithm </a:t>
            </a:r>
            <a:r>
              <a:rPr lang="en-US" sz="1200" b="1" i="0" kern="1200" dirty="0" smtClean="0">
                <a:solidFill>
                  <a:schemeClr val="tx1"/>
                </a:solidFill>
                <a:effectLst/>
                <a:latin typeface="+mn-lt"/>
                <a:ea typeface="+mn-ea"/>
                <a:cs typeface="+mn-cs"/>
              </a:rPr>
              <a:t>iterates</a:t>
            </a:r>
            <a:r>
              <a:rPr lang="en-US" sz="1200" b="0" i="0" kern="1200" dirty="0" smtClean="0">
                <a:solidFill>
                  <a:schemeClr val="tx1"/>
                </a:solidFill>
                <a:effectLst/>
                <a:latin typeface="+mn-lt"/>
                <a:ea typeface="+mn-ea"/>
                <a:cs typeface="+mn-cs"/>
              </a:rPr>
              <a:t> over these steps until convergence. The likelihood surface is complex, and the algorithm might converge to a local optimum. Also, the resulting local optimum might depend on the initial conditions. </a:t>
            </a:r>
            <a:r>
              <a:rPr lang="en-US" sz="1200" b="0" i="0" kern="1200" dirty="0" err="1" smtClean="0">
                <a:solidFill>
                  <a:schemeClr val="tx1"/>
                </a:solidFill>
                <a:effectLst/>
                <a:latin typeface="+mn-lt"/>
                <a:ea typeface="+mn-ea"/>
                <a:cs typeface="+mn-cs"/>
              </a:rPr>
              <a:t>fitgmdist</a:t>
            </a:r>
            <a:r>
              <a:rPr lang="en-US" sz="1200" b="0" i="0" kern="1200" dirty="0" smtClean="0">
                <a:solidFill>
                  <a:schemeClr val="tx1"/>
                </a:solidFill>
                <a:effectLst/>
                <a:latin typeface="+mn-lt"/>
                <a:ea typeface="+mn-ea"/>
                <a:cs typeface="+mn-cs"/>
              </a:rPr>
              <a:t> has several options for choosing initial conditions, including random component assignments for the observations and the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-means ++ algorithm.</a:t>
            </a:r>
          </a:p>
          <a:p>
            <a:pPr algn="l" rtl="0"/>
            <a:endParaRPr lang="en-US" sz="1200" b="0" i="0" kern="1200" dirty="0" smtClean="0">
              <a:solidFill>
                <a:schemeClr val="tx1"/>
              </a:solidFill>
              <a:effectLst/>
              <a:latin typeface="+mn-lt"/>
              <a:ea typeface="+mn-ea"/>
              <a:cs typeface="+mn-cs"/>
            </a:endParaRPr>
          </a:p>
          <a:p>
            <a:pPr algn="l" rtl="0"/>
            <a:r>
              <a:rPr lang="en-US" sz="1200" b="1" i="0" kern="1200" dirty="0" err="1" smtClean="0">
                <a:solidFill>
                  <a:schemeClr val="tx1"/>
                </a:solidFill>
                <a:effectLst/>
                <a:latin typeface="+mn-lt"/>
                <a:ea typeface="+mn-ea"/>
                <a:cs typeface="+mn-cs"/>
              </a:rPr>
              <a:t>fitgmdist</a:t>
            </a:r>
            <a:r>
              <a:rPr lang="en-US" sz="1200" b="0" i="0" kern="1200" dirty="0" smtClean="0">
                <a:solidFill>
                  <a:schemeClr val="tx1"/>
                </a:solidFill>
                <a:effectLst/>
                <a:latin typeface="+mn-lt"/>
                <a:ea typeface="+mn-ea"/>
                <a:cs typeface="+mn-cs"/>
              </a:rPr>
              <a:t> returns a fitted </a:t>
            </a:r>
            <a:r>
              <a:rPr lang="en-US" sz="1200" b="0" i="0" u="none" strike="noStrike" kern="1200" dirty="0" err="1" smtClean="0">
                <a:solidFill>
                  <a:schemeClr val="tx1"/>
                </a:solidFill>
                <a:effectLst/>
                <a:latin typeface="+mn-lt"/>
                <a:ea typeface="+mn-ea"/>
                <a:cs typeface="+mn-cs"/>
                <a:hlinkClick r:id="rId4"/>
              </a:rPr>
              <a:t>gmdistribution</a:t>
            </a:r>
            <a:r>
              <a:rPr lang="en-US" sz="1200" b="0" i="0" kern="1200" dirty="0" smtClean="0">
                <a:solidFill>
                  <a:schemeClr val="tx1"/>
                </a:solidFill>
                <a:effectLst/>
                <a:latin typeface="+mn-lt"/>
                <a:ea typeface="+mn-ea"/>
                <a:cs typeface="+mn-cs"/>
              </a:rPr>
              <a:t> model object. The object contains properties that store the estimation results, which include the estimated parameters, convergence information, and information criteria (</a:t>
            </a:r>
            <a:r>
              <a:rPr lang="en-US" sz="1200" b="0" i="0" kern="1200" dirty="0" err="1" smtClean="0">
                <a:solidFill>
                  <a:schemeClr val="tx1"/>
                </a:solidFill>
                <a:effectLst/>
                <a:latin typeface="+mn-lt"/>
                <a:ea typeface="+mn-ea"/>
                <a:cs typeface="+mn-cs"/>
              </a:rPr>
              <a:t>Akaike</a:t>
            </a:r>
            <a:r>
              <a:rPr lang="en-US" sz="1200" b="0" i="0" kern="1200" dirty="0" smtClean="0">
                <a:solidFill>
                  <a:schemeClr val="tx1"/>
                </a:solidFill>
                <a:effectLst/>
                <a:latin typeface="+mn-lt"/>
                <a:ea typeface="+mn-ea"/>
                <a:cs typeface="+mn-cs"/>
              </a:rPr>
              <a:t> and Bayesian information criteria). You can use dot notation to access the properties.</a:t>
            </a:r>
          </a:p>
          <a:p>
            <a:pPr algn="l" rtl="0"/>
            <a:r>
              <a:rPr lang="en-US" sz="1200" b="0" i="0" kern="1200" dirty="0" smtClean="0">
                <a:solidFill>
                  <a:schemeClr val="tx1"/>
                </a:solidFill>
                <a:effectLst/>
                <a:latin typeface="+mn-lt"/>
                <a:ea typeface="+mn-ea"/>
                <a:cs typeface="+mn-cs"/>
              </a:rPr>
              <a:t>Once you have a fitted GMM, you can cluster query data using it. Clustering using GMM is sometimes considered a soft clustering method. The posterior probabilities for each point indicate that each data point has some probability of belonging to each cluster. For more information on clustering with GMM, see </a:t>
            </a:r>
            <a:r>
              <a:rPr lang="en-US" sz="1200" b="0" i="0" u="none" strike="noStrike" kern="1200" dirty="0" smtClean="0">
                <a:solidFill>
                  <a:schemeClr val="tx1"/>
                </a:solidFill>
                <a:effectLst/>
                <a:latin typeface="+mn-lt"/>
                <a:ea typeface="+mn-ea"/>
                <a:cs typeface="+mn-cs"/>
                <a:hlinkClick r:id="rId5"/>
              </a:rPr>
              <a:t>Clustering Using Gaussian Mixture Models</a:t>
            </a:r>
            <a:r>
              <a:rPr lang="en-US" sz="1200" b="0" i="0" kern="1200" dirty="0" smtClean="0">
                <a:solidFill>
                  <a:schemeClr val="tx1"/>
                </a:solidFill>
                <a:effectLst/>
                <a:latin typeface="+mn-lt"/>
                <a:ea typeface="+mn-ea"/>
                <a:cs typeface="+mn-cs"/>
              </a:rPr>
              <a:t>.</a:t>
            </a:r>
          </a:p>
          <a:p>
            <a:pPr algn="l" rtl="0"/>
            <a:endParaRPr lang="en-US" sz="1200" b="1" i="0" u="none" strike="noStrike" kern="1200" baseline="0" dirty="0" smtClean="0">
              <a:solidFill>
                <a:schemeClr val="tx1"/>
              </a:solidFill>
              <a:latin typeface="+mn-lt"/>
              <a:ea typeface="+mn-ea"/>
              <a:cs typeface="+mn-cs"/>
            </a:endParaRPr>
          </a:p>
          <a:p>
            <a:pPr algn="l" rtl="0"/>
            <a:endParaRPr lang="en-US" sz="1200" b="1" i="0" u="none" strike="noStrike" kern="1200" baseline="0" dirty="0" smtClean="0">
              <a:solidFill>
                <a:schemeClr val="tx1"/>
              </a:solidFill>
              <a:latin typeface="+mn-lt"/>
              <a:ea typeface="+mn-ea"/>
              <a:cs typeface="+mn-cs"/>
            </a:endParaRPr>
          </a:p>
          <a:p>
            <a:pPr algn="l" rtl="0"/>
            <a:endParaRPr lang="en-US" sz="1200" b="1" i="0" u="none" strike="noStrike" kern="1200" baseline="0" dirty="0" smtClean="0">
              <a:solidFill>
                <a:schemeClr val="tx1"/>
              </a:solidFill>
              <a:latin typeface="+mn-lt"/>
              <a:ea typeface="+mn-ea"/>
              <a:cs typeface="+mn-cs"/>
            </a:endParaRPr>
          </a:p>
          <a:p>
            <a:pPr algn="l" rtl="0"/>
            <a:r>
              <a:rPr lang="en-US" sz="1200" b="1" i="0" u="none" strike="noStrike" kern="1200" baseline="0" dirty="0" smtClean="0">
                <a:solidFill>
                  <a:schemeClr val="tx1"/>
                </a:solidFill>
                <a:latin typeface="+mn-lt"/>
                <a:ea typeface="+mn-ea"/>
                <a:cs typeface="+mn-cs"/>
              </a:rPr>
              <a:t>Gaussian Mixture Models (GMM) </a:t>
            </a:r>
            <a:r>
              <a:rPr lang="en-US" sz="1200" b="0" i="0" u="none" strike="noStrike" kern="1200" baseline="0" dirty="0" smtClean="0">
                <a:solidFill>
                  <a:schemeClr val="tx1"/>
                </a:solidFill>
                <a:latin typeface="+mn-lt"/>
                <a:ea typeface="+mn-ea"/>
                <a:cs typeface="+mn-cs"/>
              </a:rPr>
              <a:t>involve modeling the distribution of</a:t>
            </a:r>
          </a:p>
          <a:p>
            <a:pPr algn="l" rtl="0"/>
            <a:r>
              <a:rPr lang="en-US" sz="1200" b="0" i="0" u="none" strike="noStrike" kern="1200" baseline="0" dirty="0" smtClean="0">
                <a:solidFill>
                  <a:schemeClr val="tx1"/>
                </a:solidFill>
                <a:latin typeface="+mn-lt"/>
                <a:ea typeface="+mn-ea"/>
                <a:cs typeface="+mn-cs"/>
              </a:rPr>
              <a:t>clustered data as the combination of several multidimensional normal</a:t>
            </a:r>
          </a:p>
          <a:p>
            <a:pPr algn="l" rtl="0"/>
            <a:r>
              <a:rPr lang="en-US" sz="1200" b="0" i="0" u="none" strike="noStrike" kern="1200" baseline="0" dirty="0" smtClean="0">
                <a:solidFill>
                  <a:schemeClr val="tx1"/>
                </a:solidFill>
                <a:latin typeface="+mn-lt"/>
                <a:ea typeface="+mn-ea"/>
                <a:cs typeface="+mn-cs"/>
              </a:rPr>
              <a:t>(Gaussian) distributions. This is achieved by a distribution fit:</a:t>
            </a:r>
          </a:p>
          <a:p>
            <a:pPr algn="l" rtl="0"/>
            <a:r>
              <a:rPr lang="en-US" sz="1200" b="0" i="0" u="none" strike="noStrike" kern="1200" baseline="0" dirty="0" smtClean="0">
                <a:solidFill>
                  <a:schemeClr val="tx1"/>
                </a:solidFill>
                <a:latin typeface="+mn-lt"/>
                <a:ea typeface="+mn-ea"/>
                <a:cs typeface="+mn-cs"/>
              </a:rPr>
              <a:t>&gt;&gt; gm = </a:t>
            </a:r>
            <a:r>
              <a:rPr lang="en-US" sz="1200" b="0" i="0" u="none" strike="noStrike" kern="1200" baseline="0" dirty="0" err="1" smtClean="0">
                <a:solidFill>
                  <a:schemeClr val="tx1"/>
                </a:solidFill>
                <a:latin typeface="+mn-lt"/>
                <a:ea typeface="+mn-ea"/>
                <a:cs typeface="+mn-cs"/>
              </a:rPr>
              <a:t>fitgmdist</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X,</a:t>
            </a:r>
            <a:r>
              <a:rPr lang="en-US" sz="1200" b="0" i="1" u="none" strike="noStrike" kern="1200" baseline="0" dirty="0" err="1" smtClean="0">
                <a:solidFill>
                  <a:schemeClr val="tx1"/>
                </a:solidFill>
                <a:latin typeface="+mn-lt"/>
                <a:ea typeface="+mn-ea"/>
                <a:cs typeface="+mn-cs"/>
              </a:rPr>
              <a:t>k</a:t>
            </a:r>
            <a:r>
              <a:rPr lang="en-US" sz="1200" b="0" i="0" u="none" strike="noStrike" kern="1200" baseline="0" dirty="0" smtClean="0">
                <a:solidFill>
                  <a:schemeClr val="tx1"/>
                </a:solidFill>
                <a:latin typeface="+mn-lt"/>
                <a:ea typeface="+mn-ea"/>
                <a:cs typeface="+mn-cs"/>
              </a:rPr>
              <a:t>);</a:t>
            </a:r>
          </a:p>
          <a:p>
            <a:pPr algn="l" rtl="0"/>
            <a:r>
              <a:rPr lang="en-US" sz="1200" b="0" i="0" u="none" strike="noStrike" kern="1200" baseline="0" dirty="0" smtClean="0">
                <a:solidFill>
                  <a:schemeClr val="tx1"/>
                </a:solidFill>
                <a:latin typeface="+mn-lt"/>
                <a:ea typeface="+mn-ea"/>
                <a:cs typeface="+mn-cs"/>
              </a:rPr>
              <a:t>Once the distribution fit has been performed, the data can be classified</a:t>
            </a:r>
          </a:p>
          <a:p>
            <a:pPr algn="l" rtl="0"/>
            <a:r>
              <a:rPr lang="en-US" sz="1200" b="0" i="0" u="none" strike="noStrike" kern="1200" baseline="0" dirty="0" smtClean="0">
                <a:solidFill>
                  <a:schemeClr val="tx1"/>
                </a:solidFill>
                <a:latin typeface="+mn-lt"/>
                <a:ea typeface="+mn-ea"/>
                <a:cs typeface="+mn-cs"/>
              </a:rPr>
              <a:t>probabilistically, by calculating each observation’s posterior probability for each</a:t>
            </a:r>
          </a:p>
          <a:p>
            <a:pPr algn="l" rtl="0"/>
            <a:r>
              <a:rPr lang="en-US" sz="1200" b="0" i="0" u="none" strike="noStrike" kern="1200" baseline="0" dirty="0" smtClean="0">
                <a:solidFill>
                  <a:schemeClr val="tx1"/>
                </a:solidFill>
                <a:latin typeface="+mn-lt"/>
                <a:ea typeface="+mn-ea"/>
                <a:cs typeface="+mn-cs"/>
              </a:rPr>
              <a:t>component. The observation is assigned to a cluster according to whichever</a:t>
            </a:r>
          </a:p>
          <a:p>
            <a:pPr algn="l" rtl="0"/>
            <a:r>
              <a:rPr lang="en-US" sz="1200" b="0" i="0" u="none" strike="noStrike" kern="1200" baseline="0" dirty="0" smtClean="0">
                <a:solidFill>
                  <a:schemeClr val="tx1"/>
                </a:solidFill>
                <a:latin typeface="+mn-lt"/>
                <a:ea typeface="+mn-ea"/>
                <a:cs typeface="+mn-cs"/>
              </a:rPr>
              <a:t>component has the greatest probability.</a:t>
            </a:r>
          </a:p>
          <a:p>
            <a:pPr algn="l" rtl="0"/>
            <a:r>
              <a:rPr lang="en-US" sz="1200" b="0" i="0" u="none" strike="noStrike" kern="1200" baseline="0" dirty="0" smtClean="0">
                <a:solidFill>
                  <a:schemeClr val="tx1"/>
                </a:solidFill>
                <a:latin typeface="+mn-lt"/>
                <a:ea typeface="+mn-ea"/>
                <a:cs typeface="+mn-cs"/>
              </a:rPr>
              <a:t>&gt;&gt; g = cluster(</a:t>
            </a:r>
            <a:r>
              <a:rPr lang="en-US" sz="1200" b="0" i="0" u="none" strike="noStrike" kern="1200" baseline="0" dirty="0" err="1" smtClean="0">
                <a:solidFill>
                  <a:schemeClr val="tx1"/>
                </a:solidFill>
                <a:latin typeface="+mn-lt"/>
                <a:ea typeface="+mn-ea"/>
                <a:cs typeface="+mn-cs"/>
              </a:rPr>
              <a:t>gm,X</a:t>
            </a:r>
            <a:r>
              <a:rPr lang="en-US" sz="1200" b="0" i="0" u="none" strike="noStrike" kern="1200" baseline="0" dirty="0" smtClean="0">
                <a:solidFill>
                  <a:schemeClr val="tx1"/>
                </a:solidFill>
                <a:latin typeface="+mn-lt"/>
                <a:ea typeface="+mn-ea"/>
                <a:cs typeface="+mn-cs"/>
              </a:rPr>
              <a:t>);</a:t>
            </a:r>
          </a:p>
          <a:p>
            <a:pPr algn="l" rtl="0"/>
            <a:r>
              <a:rPr lang="en-US" sz="1200" b="0" i="0" u="none" strike="noStrike" kern="1200" baseline="0" dirty="0" smtClean="0">
                <a:solidFill>
                  <a:schemeClr val="tx1"/>
                </a:solidFill>
                <a:latin typeface="+mn-lt"/>
                <a:ea typeface="+mn-ea"/>
                <a:cs typeface="+mn-cs"/>
              </a:rPr>
              <a:t>Note that the assignment of an observation to a given cluster is probabilistic.</a:t>
            </a:r>
          </a:p>
          <a:p>
            <a:pPr algn="l" rtl="0"/>
            <a:r>
              <a:rPr lang="en-US" sz="1200" b="0" i="0" u="none" strike="noStrike" kern="1200" baseline="0" dirty="0" smtClean="0">
                <a:solidFill>
                  <a:schemeClr val="tx1"/>
                </a:solidFill>
                <a:latin typeface="+mn-lt"/>
                <a:ea typeface="+mn-ea"/>
                <a:cs typeface="+mn-cs"/>
              </a:rPr>
              <a:t>You can obtain the individual probabilities that are used to determine the</a:t>
            </a:r>
          </a:p>
          <a:p>
            <a:pPr algn="l" rtl="0"/>
            <a:r>
              <a:rPr lang="en-US" sz="1200" b="0" i="0" u="none" strike="noStrike" kern="1200" baseline="0" dirty="0" smtClean="0">
                <a:solidFill>
                  <a:schemeClr val="tx1"/>
                </a:solidFill>
                <a:latin typeface="+mn-lt"/>
                <a:ea typeface="+mn-ea"/>
                <a:cs typeface="+mn-cs"/>
              </a:rPr>
              <a:t>clusters:</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g,~,p</a:t>
            </a:r>
            <a:r>
              <a:rPr lang="en-US" sz="1200" b="0" i="0" u="none" strike="noStrike" kern="1200" baseline="0" dirty="0" smtClean="0">
                <a:solidFill>
                  <a:schemeClr val="tx1"/>
                </a:solidFill>
                <a:latin typeface="+mn-lt"/>
                <a:ea typeface="+mn-ea"/>
                <a:cs typeface="+mn-cs"/>
              </a:rPr>
              <a:t>] = cluster(</a:t>
            </a:r>
            <a:r>
              <a:rPr lang="en-US" sz="1200" b="0" i="0" u="none" strike="noStrike" kern="1200" baseline="0" dirty="0" err="1" smtClean="0">
                <a:solidFill>
                  <a:schemeClr val="tx1"/>
                </a:solidFill>
                <a:latin typeface="+mn-lt"/>
                <a:ea typeface="+mn-ea"/>
                <a:cs typeface="+mn-cs"/>
              </a:rPr>
              <a:t>gm,X</a:t>
            </a:r>
            <a:r>
              <a:rPr lang="en-US" sz="1200" b="0" i="0" u="none" strike="noStrike" kern="1200" baseline="0" dirty="0" smtClean="0">
                <a:solidFill>
                  <a:schemeClr val="tx1"/>
                </a:solidFill>
                <a:latin typeface="+mn-lt"/>
                <a:ea typeface="+mn-ea"/>
                <a:cs typeface="+mn-cs"/>
              </a:rPr>
              <a:t>);</a:t>
            </a:r>
          </a:p>
          <a:p>
            <a:pPr algn="l" rtl="0"/>
            <a:r>
              <a:rPr lang="en-US" sz="1200" b="0" i="0" u="none" strike="noStrike" kern="1200" baseline="0" dirty="0" smtClean="0">
                <a:solidFill>
                  <a:schemeClr val="tx1"/>
                </a:solidFill>
                <a:latin typeface="+mn-lt"/>
                <a:ea typeface="+mn-ea"/>
                <a:cs typeface="+mn-cs"/>
              </a:rPr>
              <a:t>The matrix p has </a:t>
            </a:r>
            <a:r>
              <a:rPr lang="en-US" sz="1200" b="0" i="1" u="none" strike="noStrike" kern="1200" baseline="0" dirty="0" smtClean="0">
                <a:solidFill>
                  <a:schemeClr val="tx1"/>
                </a:solidFill>
                <a:latin typeface="+mn-lt"/>
                <a:ea typeface="+mn-ea"/>
                <a:cs typeface="+mn-cs"/>
              </a:rPr>
              <a:t>k </a:t>
            </a:r>
            <a:r>
              <a:rPr lang="en-US" sz="1200" b="0" i="0" u="none" strike="noStrike" kern="1200" baseline="0" dirty="0" smtClean="0">
                <a:solidFill>
                  <a:schemeClr val="tx1"/>
                </a:solidFill>
                <a:latin typeface="+mn-lt"/>
                <a:ea typeface="+mn-ea"/>
                <a:cs typeface="+mn-cs"/>
              </a:rPr>
              <a:t>columns, one for each of the </a:t>
            </a:r>
            <a:r>
              <a:rPr lang="en-US" sz="1200" b="0" i="1" u="none" strike="noStrike" kern="1200" baseline="0" dirty="0" smtClean="0">
                <a:solidFill>
                  <a:schemeClr val="tx1"/>
                </a:solidFill>
                <a:latin typeface="+mn-lt"/>
                <a:ea typeface="+mn-ea"/>
                <a:cs typeface="+mn-cs"/>
              </a:rPr>
              <a:t>k </a:t>
            </a:r>
            <a:r>
              <a:rPr lang="en-US" sz="1200" b="0" i="0" u="none" strike="noStrike" kern="1200" baseline="0" dirty="0" smtClean="0">
                <a:solidFill>
                  <a:schemeClr val="tx1"/>
                </a:solidFill>
                <a:latin typeface="+mn-lt"/>
                <a:ea typeface="+mn-ea"/>
                <a:cs typeface="+mn-cs"/>
              </a:rPr>
              <a:t>components. This can help</a:t>
            </a:r>
          </a:p>
          <a:p>
            <a:pPr algn="l" rtl="0"/>
            <a:r>
              <a:rPr lang="en-US" sz="1200" b="0" i="0" u="none" strike="noStrike" kern="1200" baseline="0" dirty="0" smtClean="0">
                <a:solidFill>
                  <a:schemeClr val="tx1"/>
                </a:solidFill>
                <a:latin typeface="+mn-lt"/>
                <a:ea typeface="+mn-ea"/>
                <a:cs typeface="+mn-cs"/>
              </a:rPr>
              <a:t>evaluate the “certainty” of each observation’s cluster assignment.</a:t>
            </a:r>
          </a:p>
          <a:p>
            <a:pPr algn="l" rtl="0"/>
            <a:r>
              <a:rPr lang="en-US" sz="1200" b="0" i="0" u="none" strike="noStrike" kern="1200" baseline="0" dirty="0" smtClean="0">
                <a:solidFill>
                  <a:schemeClr val="tx1"/>
                </a:solidFill>
                <a:latin typeface="+mn-lt"/>
                <a:ea typeface="+mn-ea"/>
                <a:cs typeface="+mn-cs"/>
              </a:rPr>
              <a:t>In some cases, the data is not well suited to fitting multivariate normal</a:t>
            </a:r>
          </a:p>
          <a:p>
            <a:pPr algn="l" rtl="0"/>
            <a:r>
              <a:rPr lang="en-US" sz="1200" b="0" i="0" u="none" strike="noStrike" kern="1200" baseline="0" dirty="0" smtClean="0">
                <a:solidFill>
                  <a:schemeClr val="tx1"/>
                </a:solidFill>
                <a:latin typeface="+mn-lt"/>
                <a:ea typeface="+mn-ea"/>
                <a:cs typeface="+mn-cs"/>
              </a:rPr>
              <a:t>distributions. There are several options to adjust the model. For example, it is</a:t>
            </a:r>
          </a:p>
          <a:p>
            <a:pPr algn="l" rtl="0"/>
            <a:r>
              <a:rPr lang="en-US" sz="1200" b="0" i="0" u="none" strike="noStrike" kern="1200" baseline="0" dirty="0" smtClean="0">
                <a:solidFill>
                  <a:schemeClr val="tx1"/>
                </a:solidFill>
                <a:latin typeface="+mn-lt"/>
                <a:ea typeface="+mn-ea"/>
                <a:cs typeface="+mn-cs"/>
              </a:rPr>
              <a:t>possible to specify the type of covariance matrix (full or diagonal). It can be</a:t>
            </a:r>
          </a:p>
          <a:p>
            <a:pPr algn="l" rtl="0"/>
            <a:r>
              <a:rPr lang="en-US" sz="1200" b="0" i="0" u="none" strike="noStrike" kern="1200" baseline="0" dirty="0" smtClean="0">
                <a:solidFill>
                  <a:schemeClr val="tx1"/>
                </a:solidFill>
                <a:latin typeface="+mn-lt"/>
                <a:ea typeface="+mn-ea"/>
                <a:cs typeface="+mn-cs"/>
              </a:rPr>
              <a:t>helpful to change the covariance type to diagonal if the model fails due to an</a:t>
            </a:r>
          </a:p>
          <a:p>
            <a:pPr algn="l" rtl="0"/>
            <a:r>
              <a:rPr lang="en-US" sz="1200" b="0" i="0" u="none" strike="noStrike" kern="1200" baseline="0" dirty="0" smtClean="0">
                <a:solidFill>
                  <a:schemeClr val="tx1"/>
                </a:solidFill>
                <a:latin typeface="+mn-lt"/>
                <a:ea typeface="+mn-ea"/>
                <a:cs typeface="+mn-cs"/>
              </a:rPr>
              <a:t>ill-conditioned or singular covariance matrix.</a:t>
            </a:r>
          </a:p>
          <a:p>
            <a:pPr algn="l" rtl="0"/>
            <a:r>
              <a:rPr lang="en-US" sz="1200" b="0" i="0" u="none" strike="noStrike" kern="1200" baseline="0" dirty="0" smtClean="0">
                <a:solidFill>
                  <a:schemeClr val="tx1"/>
                </a:solidFill>
                <a:latin typeface="+mn-lt"/>
                <a:ea typeface="+mn-ea"/>
                <a:cs typeface="+mn-cs"/>
              </a:rPr>
              <a:t>&gt;&gt; gm = </a:t>
            </a:r>
            <a:r>
              <a:rPr lang="en-US" sz="1200" b="0" i="0" u="none" strike="noStrike" kern="1200" baseline="0" dirty="0" err="1" smtClean="0">
                <a:solidFill>
                  <a:schemeClr val="tx1"/>
                </a:solidFill>
                <a:latin typeface="+mn-lt"/>
                <a:ea typeface="+mn-ea"/>
                <a:cs typeface="+mn-cs"/>
              </a:rPr>
              <a:t>fitgmdist</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X,k</a:t>
            </a:r>
            <a:r>
              <a:rPr lang="en-US" sz="1200" b="0" i="0" u="none" strike="noStrike" kern="1200" baseline="0" dirty="0" smtClean="0">
                <a:solidFill>
                  <a:schemeClr val="tx1"/>
                </a:solidFill>
                <a:latin typeface="+mn-lt"/>
                <a:ea typeface="+mn-ea"/>
                <a:cs typeface="+mn-cs"/>
              </a:rPr>
              <a:t>,...</a:t>
            </a:r>
          </a:p>
          <a:p>
            <a:pPr algn="l" rtl="0"/>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CovarianceType</a:t>
            </a:r>
            <a:r>
              <a:rPr lang="en-US" sz="1200" b="0" i="0" u="none" strike="noStrike" kern="1200" baseline="0" dirty="0" smtClean="0">
                <a:solidFill>
                  <a:schemeClr val="tx1"/>
                </a:solidFill>
                <a:latin typeface="+mn-lt"/>
                <a:ea typeface="+mn-ea"/>
                <a:cs typeface="+mn-cs"/>
              </a:rPr>
              <a:t>','diagonal');</a:t>
            </a:r>
            <a:endParaRPr lang="fr-FR" sz="140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385630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0138" y="690563"/>
            <a:ext cx="4606925" cy="3454400"/>
          </a:xfrm>
        </p:spPr>
      </p:sp>
      <p:sp>
        <p:nvSpPr>
          <p:cNvPr id="3" name="Notes Placeholder 2"/>
          <p:cNvSpPr>
            <a:spLocks noGrp="1"/>
          </p:cNvSpPr>
          <p:nvPr>
            <p:ph type="body" idx="1"/>
          </p:nvPr>
        </p:nvSpPr>
        <p:spPr/>
        <p:txBody>
          <a:bodyPr>
            <a:normAutofit/>
          </a:bodyPr>
          <a:lstStyle/>
          <a:p>
            <a:pPr algn="r" rtl="1"/>
            <a:r>
              <a:rPr lang="he-IL" sz="1400" dirty="0" smtClean="0"/>
              <a:t>נוכל</a:t>
            </a:r>
            <a:r>
              <a:rPr lang="he-IL" sz="1400" baseline="0" dirty="0" smtClean="0"/>
              <a:t> להגדיר פרמטרים שונים לבניית המודל, כמו תנאי התחלה, מספר איטרציות מקסימלי ואפשרות להריץ את האלגוריתם </a:t>
            </a:r>
            <a:r>
              <a:rPr lang="en-US" sz="1400" baseline="0" dirty="0" smtClean="0"/>
              <a:t>EM</a:t>
            </a:r>
            <a:r>
              <a:rPr lang="he-IL" sz="1400" baseline="0" dirty="0" smtClean="0"/>
              <a:t> מספר פעמים ובחירת המודל המתאים ביותר.</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3974642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sz="140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2960011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gn="l" rtl="0"/>
            <a:r>
              <a:rPr lang="en-US" sz="1200" b="0" i="0" u="none" strike="noStrike" kern="1200" baseline="0" dirty="0" smtClean="0">
                <a:solidFill>
                  <a:schemeClr val="tx1"/>
                </a:solidFill>
                <a:latin typeface="+mn-lt"/>
                <a:ea typeface="+mn-ea"/>
                <a:cs typeface="+mn-cs"/>
              </a:rPr>
              <a:t>When evaluating a classification or regression model, it is important to</a:t>
            </a:r>
          </a:p>
          <a:p>
            <a:pPr algn="l" rtl="0"/>
            <a:r>
              <a:rPr lang="en-US" sz="1200" b="0" i="0" u="none" strike="noStrike" kern="1200" baseline="0" dirty="0" smtClean="0">
                <a:solidFill>
                  <a:schemeClr val="tx1"/>
                </a:solidFill>
                <a:latin typeface="+mn-lt"/>
                <a:ea typeface="+mn-ea"/>
                <a:cs typeface="+mn-cs"/>
              </a:rPr>
              <a:t>anticipate how the model will generalize to new data. It would be beneficial to</a:t>
            </a:r>
          </a:p>
          <a:p>
            <a:pPr algn="l" rtl="0"/>
            <a:r>
              <a:rPr lang="en-US" sz="1200" b="0" i="0" u="none" strike="noStrike" kern="1200" baseline="0" dirty="0" smtClean="0">
                <a:solidFill>
                  <a:schemeClr val="tx1"/>
                </a:solidFill>
                <a:latin typeface="+mn-lt"/>
                <a:ea typeface="+mn-ea"/>
                <a:cs typeface="+mn-cs"/>
              </a:rPr>
              <a:t>have a set of data for </a:t>
            </a:r>
            <a:r>
              <a:rPr lang="en-US" sz="1200" b="0" i="1" u="none" strike="noStrike" kern="1200" baseline="0" dirty="0" smtClean="0">
                <a:solidFill>
                  <a:schemeClr val="tx1"/>
                </a:solidFill>
                <a:latin typeface="+mn-lt"/>
                <a:ea typeface="+mn-ea"/>
                <a:cs typeface="+mn-cs"/>
              </a:rPr>
              <a:t>training</a:t>
            </a:r>
            <a:r>
              <a:rPr lang="en-US" sz="1200" b="0" i="0" u="none" strike="noStrike" kern="1200" baseline="0" dirty="0" smtClean="0">
                <a:solidFill>
                  <a:schemeClr val="tx1"/>
                </a:solidFill>
                <a:latin typeface="+mn-lt"/>
                <a:ea typeface="+mn-ea"/>
                <a:cs typeface="+mn-cs"/>
              </a:rPr>
              <a:t>, used for model development, and a set of data</a:t>
            </a:r>
          </a:p>
          <a:p>
            <a:pPr algn="l" rtl="0"/>
            <a:r>
              <a:rPr lang="en-US" sz="1200" b="0" i="0" u="none" strike="noStrike" kern="1200" baseline="0" dirty="0" smtClean="0">
                <a:solidFill>
                  <a:schemeClr val="tx1"/>
                </a:solidFill>
                <a:latin typeface="+mn-lt"/>
                <a:ea typeface="+mn-ea"/>
                <a:cs typeface="+mn-cs"/>
              </a:rPr>
              <a:t>for </a:t>
            </a:r>
            <a:r>
              <a:rPr lang="en-US" sz="1200" b="0" i="1" u="none" strike="noStrike" kern="1200" baseline="0" dirty="0" smtClean="0">
                <a:solidFill>
                  <a:schemeClr val="tx1"/>
                </a:solidFill>
                <a:latin typeface="+mn-lt"/>
                <a:ea typeface="+mn-ea"/>
                <a:cs typeface="+mn-cs"/>
              </a:rPr>
              <a:t>validation </a:t>
            </a:r>
            <a:r>
              <a:rPr lang="en-US" sz="1200" b="0" i="0" u="none" strike="noStrike" kern="1200" baseline="0" dirty="0" smtClean="0">
                <a:solidFill>
                  <a:schemeClr val="tx1"/>
                </a:solidFill>
                <a:latin typeface="+mn-lt"/>
                <a:ea typeface="+mn-ea"/>
                <a:cs typeface="+mn-cs"/>
              </a:rPr>
              <a:t>of the model, with all classes known </a:t>
            </a:r>
            <a:r>
              <a:rPr lang="en-US" sz="1200" b="0" i="1" u="none" strike="noStrike" kern="1200" baseline="0" dirty="0" smtClean="0">
                <a:solidFill>
                  <a:schemeClr val="tx1"/>
                </a:solidFill>
                <a:latin typeface="+mn-lt"/>
                <a:ea typeface="+mn-ea"/>
                <a:cs typeface="+mn-cs"/>
              </a:rPr>
              <a:t>a priori</a:t>
            </a:r>
            <a:r>
              <a:rPr lang="en-US" sz="1200" b="0" i="0" u="none" strike="noStrike" kern="1200" baseline="0" dirty="0" smtClean="0">
                <a:solidFill>
                  <a:schemeClr val="tx1"/>
                </a:solidFill>
                <a:latin typeface="+mn-lt"/>
                <a:ea typeface="+mn-ea"/>
                <a:cs typeface="+mn-cs"/>
              </a:rPr>
              <a:t>.</a:t>
            </a:r>
          </a:p>
          <a:p>
            <a:pPr algn="l" rtl="0"/>
            <a:endParaRPr lang="en-US" sz="1200" b="0" i="0" u="none" strike="noStrike" kern="1200" baseline="0" dirty="0" smtClean="0">
              <a:solidFill>
                <a:schemeClr val="tx1"/>
              </a:solidFill>
              <a:latin typeface="+mn-lt"/>
              <a:ea typeface="+mn-ea"/>
              <a:cs typeface="+mn-cs"/>
            </a:endParaRPr>
          </a:p>
          <a:p>
            <a:pPr algn="l" rtl="0"/>
            <a:r>
              <a:rPr lang="en-US" sz="1200" b="0" i="0" u="none" strike="noStrike" kern="1200" baseline="0" dirty="0" smtClean="0">
                <a:solidFill>
                  <a:schemeClr val="tx1"/>
                </a:solidFill>
                <a:latin typeface="+mn-lt"/>
                <a:ea typeface="+mn-ea"/>
                <a:cs typeface="+mn-cs"/>
              </a:rPr>
              <a:t>One simple approach is to </a:t>
            </a:r>
            <a:r>
              <a:rPr lang="en-US" sz="1200" b="1" i="0" u="none" strike="noStrike" kern="1200" baseline="0" dirty="0" smtClean="0">
                <a:solidFill>
                  <a:schemeClr val="tx1"/>
                </a:solidFill>
                <a:latin typeface="+mn-lt"/>
                <a:ea typeface="+mn-ea"/>
                <a:cs typeface="+mn-cs"/>
              </a:rPr>
              <a:t>randomly</a:t>
            </a:r>
            <a:r>
              <a:rPr lang="en-US" sz="1200" b="0" i="0" u="none" strike="noStrike" kern="1200" baseline="0" dirty="0" smtClean="0">
                <a:solidFill>
                  <a:schemeClr val="tx1"/>
                </a:solidFill>
                <a:latin typeface="+mn-lt"/>
                <a:ea typeface="+mn-ea"/>
                <a:cs typeface="+mn-cs"/>
              </a:rPr>
              <a:t> partition the data into disjoint training</a:t>
            </a:r>
          </a:p>
          <a:p>
            <a:pPr algn="l" rtl="0"/>
            <a:r>
              <a:rPr lang="en-US" sz="1200" b="0" i="0" u="none" strike="noStrike" kern="1200" baseline="0" dirty="0" smtClean="0">
                <a:solidFill>
                  <a:schemeClr val="tx1"/>
                </a:solidFill>
                <a:latin typeface="+mn-lt"/>
                <a:ea typeface="+mn-ea"/>
                <a:cs typeface="+mn-cs"/>
              </a:rPr>
              <a:t>and validation sets. You can do this with the </a:t>
            </a:r>
            <a:r>
              <a:rPr lang="en-US" sz="1200" b="0" i="0" u="none" strike="noStrike" kern="1200" baseline="0" dirty="0" err="1" smtClean="0">
                <a:solidFill>
                  <a:schemeClr val="tx1"/>
                </a:solidFill>
                <a:latin typeface="+mn-lt"/>
                <a:ea typeface="+mn-ea"/>
                <a:cs typeface="+mn-cs"/>
              </a:rPr>
              <a:t>cvpartition</a:t>
            </a:r>
            <a:r>
              <a:rPr lang="en-US" sz="1200" b="0" i="0" u="none" strike="noStrike" kern="1200" baseline="0" dirty="0" smtClean="0">
                <a:solidFill>
                  <a:schemeClr val="tx1"/>
                </a:solidFill>
                <a:latin typeface="+mn-lt"/>
                <a:ea typeface="+mn-ea"/>
                <a:cs typeface="+mn-cs"/>
              </a:rPr>
              <a:t> function with</a:t>
            </a:r>
          </a:p>
          <a:p>
            <a:pPr algn="l" rtl="0"/>
            <a:r>
              <a:rPr lang="en-US" sz="1200" b="0" i="0" u="none" strike="noStrike" kern="1200" baseline="0" dirty="0" smtClean="0">
                <a:solidFill>
                  <a:schemeClr val="tx1"/>
                </a:solidFill>
                <a:latin typeface="+mn-lt"/>
                <a:ea typeface="+mn-ea"/>
                <a:cs typeface="+mn-cs"/>
              </a:rPr>
              <a:t>the 'Holdout' option:</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pt</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cvpartition</a:t>
            </a:r>
            <a:r>
              <a:rPr lang="en-US" sz="1200" b="0" i="0" u="none" strike="noStrike" kern="1200" baseline="0" dirty="0" smtClean="0">
                <a:solidFill>
                  <a:schemeClr val="tx1"/>
                </a:solidFill>
                <a:latin typeface="+mn-lt"/>
                <a:ea typeface="+mn-ea"/>
                <a:cs typeface="+mn-cs"/>
              </a:rPr>
              <a:t>(y,'Holdout',0.3);</a:t>
            </a:r>
          </a:p>
          <a:p>
            <a:pPr algn="l" rtl="0"/>
            <a:r>
              <a:rPr lang="en-US" sz="1200" b="0" i="0" u="none" strike="noStrike" kern="1200" baseline="0" dirty="0" smtClean="0">
                <a:solidFill>
                  <a:schemeClr val="tx1"/>
                </a:solidFill>
                <a:latin typeface="+mn-lt"/>
                <a:ea typeface="+mn-ea"/>
                <a:cs typeface="+mn-cs"/>
              </a:rPr>
              <a:t>This creates a random partition of the data, with 30% of the data reserved for</a:t>
            </a:r>
          </a:p>
          <a:p>
            <a:pPr algn="l" rtl="0"/>
            <a:r>
              <a:rPr lang="en-US" sz="1200" b="0" i="0" u="none" strike="noStrike" kern="1200" baseline="0" dirty="0" smtClean="0">
                <a:solidFill>
                  <a:schemeClr val="tx1"/>
                </a:solidFill>
                <a:latin typeface="+mn-lt"/>
                <a:ea typeface="+mn-ea"/>
                <a:cs typeface="+mn-cs"/>
              </a:rPr>
              <a:t>the validation (or </a:t>
            </a:r>
            <a:r>
              <a:rPr lang="en-US" sz="1200" b="0" i="1" u="none" strike="noStrike" kern="1200" baseline="0" dirty="0" smtClean="0">
                <a:solidFill>
                  <a:schemeClr val="tx1"/>
                </a:solidFill>
                <a:latin typeface="+mn-lt"/>
                <a:ea typeface="+mn-ea"/>
                <a:cs typeface="+mn-cs"/>
              </a:rPr>
              <a:t>holdout</a:t>
            </a:r>
            <a:r>
              <a:rPr lang="en-US" sz="1200" b="0" i="0" u="none" strike="noStrike" kern="1200" baseline="0" dirty="0" smtClean="0">
                <a:solidFill>
                  <a:schemeClr val="tx1"/>
                </a:solidFill>
                <a:latin typeface="+mn-lt"/>
                <a:ea typeface="+mn-ea"/>
                <a:cs typeface="+mn-cs"/>
              </a:rPr>
              <a:t>) set. The partition variable, </a:t>
            </a:r>
            <a:r>
              <a:rPr lang="en-US" sz="1200" b="0" i="0" u="none" strike="noStrike" kern="1200" baseline="0" dirty="0" err="1" smtClean="0">
                <a:solidFill>
                  <a:schemeClr val="tx1"/>
                </a:solidFill>
                <a:latin typeface="+mn-lt"/>
                <a:ea typeface="+mn-ea"/>
                <a:cs typeface="+mn-cs"/>
              </a:rPr>
              <a:t>pt</a:t>
            </a:r>
            <a:r>
              <a:rPr lang="en-US" sz="1200" b="0" i="0" u="none" strike="noStrike" kern="1200" baseline="0" dirty="0" smtClean="0">
                <a:solidFill>
                  <a:schemeClr val="tx1"/>
                </a:solidFill>
                <a:latin typeface="+mn-lt"/>
                <a:ea typeface="+mn-ea"/>
                <a:cs typeface="+mn-cs"/>
              </a:rPr>
              <a:t>, can be passed into</a:t>
            </a:r>
          </a:p>
          <a:p>
            <a:pPr algn="l" rtl="0"/>
            <a:r>
              <a:rPr lang="en-US" sz="1200" b="0" i="0" u="none" strike="noStrike" kern="1200" baseline="0" dirty="0" smtClean="0">
                <a:solidFill>
                  <a:schemeClr val="tx1"/>
                </a:solidFill>
                <a:latin typeface="+mn-lt"/>
                <a:ea typeface="+mn-ea"/>
                <a:cs typeface="+mn-cs"/>
              </a:rPr>
              <a:t>the training and test functions, which return logical vectors that can be</a:t>
            </a:r>
          </a:p>
          <a:p>
            <a:pPr algn="l" rtl="0"/>
            <a:r>
              <a:rPr lang="en-US" sz="1200" b="0" i="0" u="none" strike="noStrike" kern="1200" baseline="0" dirty="0" smtClean="0">
                <a:solidFill>
                  <a:schemeClr val="tx1"/>
                </a:solidFill>
                <a:latin typeface="+mn-lt"/>
                <a:ea typeface="+mn-ea"/>
                <a:cs typeface="+mn-cs"/>
              </a:rPr>
              <a:t>used as indices to separate the data:</a:t>
            </a:r>
          </a:p>
          <a:p>
            <a:pPr algn="l" rtl="0"/>
            <a:r>
              <a:rPr lang="en-US" sz="1200" b="0" i="0" u="none" strike="noStrike" kern="1200" baseline="0" dirty="0" smtClean="0">
                <a:solidFill>
                  <a:schemeClr val="tx1"/>
                </a:solidFill>
                <a:latin typeface="+mn-lt"/>
                <a:ea typeface="+mn-ea"/>
                <a:cs typeface="+mn-cs"/>
              </a:rPr>
              <a:t>data(</a:t>
            </a:r>
            <a:r>
              <a:rPr lang="en-US" sz="1200" b="0" i="0" u="none" strike="noStrike" kern="1200" baseline="0" dirty="0" err="1" smtClean="0">
                <a:solidFill>
                  <a:schemeClr val="tx1"/>
                </a:solidFill>
                <a:latin typeface="+mn-lt"/>
                <a:ea typeface="+mn-ea"/>
                <a:cs typeface="+mn-cs"/>
              </a:rPr>
              <a:t>pt.training</a:t>
            </a:r>
            <a:r>
              <a:rPr lang="en-US" sz="1200" b="0" i="0" u="none" strike="noStrike" kern="1200" baseline="0" dirty="0" smtClean="0">
                <a:solidFill>
                  <a:schemeClr val="tx1"/>
                </a:solidFill>
                <a:latin typeface="+mn-lt"/>
                <a:ea typeface="+mn-ea"/>
                <a:cs typeface="+mn-cs"/>
              </a:rPr>
              <a:t>,:)</a:t>
            </a:r>
          </a:p>
          <a:p>
            <a:pPr algn="l" rtl="0"/>
            <a:r>
              <a:rPr lang="en-US" sz="1200" b="0" i="0" u="none" strike="noStrike" kern="1200" baseline="0" dirty="0" smtClean="0">
                <a:solidFill>
                  <a:schemeClr val="tx1"/>
                </a:solidFill>
                <a:latin typeface="+mn-lt"/>
                <a:ea typeface="+mn-ea"/>
                <a:cs typeface="+mn-cs"/>
              </a:rPr>
              <a:t>data(</a:t>
            </a:r>
            <a:r>
              <a:rPr lang="en-US" sz="1200" b="0" i="0" u="none" strike="noStrike" kern="1200" baseline="0" dirty="0" err="1" smtClean="0">
                <a:solidFill>
                  <a:schemeClr val="tx1"/>
                </a:solidFill>
                <a:latin typeface="+mn-lt"/>
                <a:ea typeface="+mn-ea"/>
                <a:cs typeface="+mn-cs"/>
              </a:rPr>
              <a:t>pt.testing</a:t>
            </a:r>
            <a:r>
              <a:rPr lang="en-US" sz="1200" b="0" i="0" u="none" strike="noStrike" kern="1200" baseline="0" dirty="0" smtClean="0">
                <a:solidFill>
                  <a:schemeClr val="tx1"/>
                </a:solidFill>
                <a:latin typeface="+mn-lt"/>
                <a:ea typeface="+mn-ea"/>
                <a:cs typeface="+mn-cs"/>
              </a:rPr>
              <a:t>,:)</a:t>
            </a:r>
          </a:p>
          <a:p>
            <a:pPr algn="l" rtl="0"/>
            <a:endParaRPr lang="en-US" sz="1200" b="0" i="0" u="none" strike="noStrike" kern="1200" baseline="0" dirty="0" smtClean="0">
              <a:solidFill>
                <a:schemeClr val="tx1"/>
              </a:solidFill>
              <a:latin typeface="+mn-lt"/>
              <a:ea typeface="+mn-ea"/>
              <a:cs typeface="+mn-cs"/>
            </a:endParaRPr>
          </a:p>
          <a:p>
            <a:pPr algn="l" rtl="0"/>
            <a:r>
              <a:rPr lang="en-US" sz="1200" b="0" i="0" u="none" strike="noStrike" kern="1200" baseline="0" dirty="0" smtClean="0">
                <a:solidFill>
                  <a:schemeClr val="tx1"/>
                </a:solidFill>
                <a:latin typeface="+mn-lt"/>
                <a:ea typeface="+mn-ea"/>
                <a:cs typeface="+mn-cs"/>
              </a:rPr>
              <a:t>Statistics and Machine Learning Toolbox provides many functions for fitting</a:t>
            </a:r>
          </a:p>
          <a:p>
            <a:pPr algn="l" rtl="0"/>
            <a:r>
              <a:rPr lang="en-US" sz="1200" b="0" i="0" u="none" strike="noStrike" kern="1200" baseline="0" dirty="0" smtClean="0">
                <a:solidFill>
                  <a:schemeClr val="tx1"/>
                </a:solidFill>
                <a:latin typeface="+mn-lt"/>
                <a:ea typeface="+mn-ea"/>
                <a:cs typeface="+mn-cs"/>
              </a:rPr>
              <a:t>different kinds classification models. These functions take the form </a:t>
            </a:r>
            <a:r>
              <a:rPr lang="en-US" sz="1200" b="0" i="0" u="none" strike="noStrike" kern="1200" baseline="0" dirty="0" err="1" smtClean="0">
                <a:solidFill>
                  <a:schemeClr val="tx1"/>
                </a:solidFill>
                <a:latin typeface="+mn-lt"/>
                <a:ea typeface="+mn-ea"/>
                <a:cs typeface="+mn-cs"/>
              </a:rPr>
              <a:t>fitc</a:t>
            </a:r>
            <a:r>
              <a:rPr lang="en-US" sz="1200" b="0" i="1" u="none" strike="noStrike" kern="1200" baseline="0" dirty="0" err="1" smtClean="0">
                <a:solidFill>
                  <a:schemeClr val="tx1"/>
                </a:solidFill>
                <a:latin typeface="+mn-lt"/>
                <a:ea typeface="+mn-ea"/>
                <a:cs typeface="+mn-cs"/>
              </a:rPr>
              <a:t>X</a:t>
            </a:r>
            <a:endParaRPr lang="en-US" sz="1200" b="0" i="1" u="none" strike="noStrike" kern="1200" baseline="0" dirty="0" smtClean="0">
              <a:solidFill>
                <a:schemeClr val="tx1"/>
              </a:solidFill>
              <a:latin typeface="+mn-lt"/>
              <a:ea typeface="+mn-ea"/>
              <a:cs typeface="+mn-cs"/>
            </a:endParaRPr>
          </a:p>
          <a:p>
            <a:pPr algn="l" rtl="0"/>
            <a:r>
              <a:rPr lang="en-US" sz="1200" b="0" i="0" u="none" strike="noStrike" kern="1200" baseline="0" dirty="0" smtClean="0">
                <a:solidFill>
                  <a:schemeClr val="tx1"/>
                </a:solidFill>
                <a:latin typeface="+mn-lt"/>
                <a:ea typeface="+mn-ea"/>
                <a:cs typeface="+mn-cs"/>
              </a:rPr>
              <a:t>where </a:t>
            </a:r>
            <a:r>
              <a:rPr lang="en-US" sz="1200" b="0" i="1" u="none" strike="noStrike" kern="1200" baseline="0" dirty="0" smtClean="0">
                <a:solidFill>
                  <a:schemeClr val="tx1"/>
                </a:solidFill>
                <a:latin typeface="+mn-lt"/>
                <a:ea typeface="+mn-ea"/>
                <a:cs typeface="+mn-cs"/>
              </a:rPr>
              <a:t>X </a:t>
            </a:r>
            <a:r>
              <a:rPr lang="en-US" sz="1200" b="0" i="0" u="none" strike="noStrike" kern="1200" baseline="0" dirty="0" smtClean="0">
                <a:solidFill>
                  <a:schemeClr val="tx1"/>
                </a:solidFill>
                <a:latin typeface="+mn-lt"/>
                <a:ea typeface="+mn-ea"/>
                <a:cs typeface="+mn-cs"/>
              </a:rPr>
              <a:t>represents the kind of classification method. They take a table of data</a:t>
            </a:r>
          </a:p>
          <a:p>
            <a:pPr algn="l" rtl="0"/>
            <a:r>
              <a:rPr lang="en-US" sz="1200" b="0" i="0" u="none" strike="noStrike" kern="1200" baseline="0" dirty="0" smtClean="0">
                <a:solidFill>
                  <a:schemeClr val="tx1"/>
                </a:solidFill>
                <a:latin typeface="+mn-lt"/>
                <a:ea typeface="+mn-ea"/>
                <a:cs typeface="+mn-cs"/>
              </a:rPr>
              <a:t>and the name of the response variable as input and return the trained model</a:t>
            </a:r>
          </a:p>
          <a:p>
            <a:pPr algn="l" rtl="0"/>
            <a:r>
              <a:rPr lang="en-US" sz="1200" b="0" i="0" u="none" strike="noStrike" kern="1200" baseline="0" dirty="0" smtClean="0">
                <a:solidFill>
                  <a:schemeClr val="tx1"/>
                </a:solidFill>
                <a:latin typeface="+mn-lt"/>
                <a:ea typeface="+mn-ea"/>
                <a:cs typeface="+mn-cs"/>
              </a:rPr>
              <a:t>as output:</a:t>
            </a:r>
          </a:p>
          <a:p>
            <a:pPr algn="l" rtl="0"/>
            <a:r>
              <a:rPr lang="en-US" sz="1200" b="0" i="0" u="none" strike="noStrike" kern="1200" baseline="0" dirty="0" smtClean="0">
                <a:solidFill>
                  <a:schemeClr val="tx1"/>
                </a:solidFill>
                <a:latin typeface="+mn-lt"/>
                <a:ea typeface="+mn-ea"/>
                <a:cs typeface="+mn-cs"/>
              </a:rPr>
              <a:t>&gt;&gt; mdl = </a:t>
            </a:r>
            <a:r>
              <a:rPr lang="en-US" sz="1200" b="0" i="0" u="none" strike="noStrike" kern="1200" baseline="0" dirty="0" err="1" smtClean="0">
                <a:solidFill>
                  <a:schemeClr val="tx1"/>
                </a:solidFill>
                <a:latin typeface="+mn-lt"/>
                <a:ea typeface="+mn-ea"/>
                <a:cs typeface="+mn-cs"/>
              </a:rPr>
              <a:t>fitcknn</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dataTrain</a:t>
            </a:r>
            <a:r>
              <a:rPr lang="en-US" sz="1200" b="0" i="0" u="none" strike="noStrike" kern="1200" baseline="0" dirty="0" smtClean="0">
                <a:solidFill>
                  <a:schemeClr val="tx1"/>
                </a:solidFill>
                <a:latin typeface="+mn-lt"/>
                <a:ea typeface="+mn-ea"/>
                <a:cs typeface="+mn-cs"/>
              </a:rPr>
              <a:t>,'y');</a:t>
            </a:r>
          </a:p>
          <a:p>
            <a:pPr algn="l" rtl="0"/>
            <a:r>
              <a:rPr lang="en-US" sz="1200" b="0" i="0" u="none" strike="noStrike" kern="1200" baseline="0" dirty="0" smtClean="0">
                <a:solidFill>
                  <a:schemeClr val="tx1"/>
                </a:solidFill>
                <a:latin typeface="+mn-lt"/>
                <a:ea typeface="+mn-ea"/>
                <a:cs typeface="+mn-cs"/>
              </a:rPr>
              <a:t>If your data is split into a numeric matrix of predictors X and a vector of</a:t>
            </a:r>
          </a:p>
          <a:p>
            <a:pPr algn="l" rtl="0"/>
            <a:r>
              <a:rPr lang="en-US" sz="1200" b="0" i="0" u="none" strike="noStrike" kern="1200" baseline="0" dirty="0" smtClean="0">
                <a:solidFill>
                  <a:schemeClr val="tx1"/>
                </a:solidFill>
                <a:latin typeface="+mn-lt"/>
                <a:ea typeface="+mn-ea"/>
                <a:cs typeface="+mn-cs"/>
              </a:rPr>
              <a:t>responses y, you can also use these as inputs:</a:t>
            </a:r>
          </a:p>
          <a:p>
            <a:pPr algn="l" rtl="0"/>
            <a:r>
              <a:rPr lang="en-US" sz="1200" b="0" i="0" u="none" strike="noStrike" kern="1200" baseline="0" dirty="0" smtClean="0">
                <a:solidFill>
                  <a:schemeClr val="tx1"/>
                </a:solidFill>
                <a:latin typeface="+mn-lt"/>
                <a:ea typeface="+mn-ea"/>
                <a:cs typeface="+mn-cs"/>
              </a:rPr>
              <a:t>&gt;&gt; mdl = </a:t>
            </a:r>
            <a:r>
              <a:rPr lang="en-US" sz="1200" b="0" i="0" u="none" strike="noStrike" kern="1200" baseline="0" dirty="0" err="1" smtClean="0">
                <a:solidFill>
                  <a:schemeClr val="tx1"/>
                </a:solidFill>
                <a:latin typeface="+mn-lt"/>
                <a:ea typeface="+mn-ea"/>
                <a:cs typeface="+mn-cs"/>
              </a:rPr>
              <a:t>fitcknn</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X,y</a:t>
            </a:r>
            <a:r>
              <a:rPr lang="en-US" sz="1200" b="0" i="0" u="none" strike="noStrike" kern="1200" baseline="0" dirty="0" smtClean="0">
                <a:solidFill>
                  <a:schemeClr val="tx1"/>
                </a:solidFill>
                <a:latin typeface="+mn-lt"/>
                <a:ea typeface="+mn-ea"/>
                <a:cs typeface="+mn-cs"/>
              </a:rPr>
              <a:t>);</a:t>
            </a:r>
          </a:p>
          <a:p>
            <a:pPr algn="l" rtl="0"/>
            <a:r>
              <a:rPr lang="en-US" sz="1200" b="0" i="0" u="none" strike="noStrike" kern="1200" baseline="0" dirty="0" smtClean="0">
                <a:solidFill>
                  <a:schemeClr val="tx1"/>
                </a:solidFill>
                <a:latin typeface="+mn-lt"/>
                <a:ea typeface="+mn-ea"/>
                <a:cs typeface="+mn-cs"/>
              </a:rPr>
              <a:t>Having trained the classification model, you can use the predict function</a:t>
            </a:r>
          </a:p>
          <a:p>
            <a:pPr algn="l" rtl="0"/>
            <a:r>
              <a:rPr lang="en-US" sz="1200" b="0" i="0" u="none" strike="noStrike" kern="1200" baseline="0" dirty="0" smtClean="0">
                <a:solidFill>
                  <a:schemeClr val="tx1"/>
                </a:solidFill>
                <a:latin typeface="+mn-lt"/>
                <a:ea typeface="+mn-ea"/>
                <a:cs typeface="+mn-cs"/>
              </a:rPr>
              <a:t>to predict the class of new observations:</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yPred</a:t>
            </a:r>
            <a:r>
              <a:rPr lang="en-US" sz="1200" b="0" i="0" u="none" strike="noStrike" kern="1200" baseline="0" dirty="0" smtClean="0">
                <a:solidFill>
                  <a:schemeClr val="tx1"/>
                </a:solidFill>
                <a:latin typeface="+mn-lt"/>
                <a:ea typeface="+mn-ea"/>
                <a:cs typeface="+mn-cs"/>
              </a:rPr>
              <a:t> = predict(</a:t>
            </a:r>
            <a:r>
              <a:rPr lang="en-US" sz="1200" b="0" i="0" u="none" strike="noStrike" kern="1200" baseline="0" dirty="0" err="1" smtClean="0">
                <a:solidFill>
                  <a:schemeClr val="tx1"/>
                </a:solidFill>
                <a:latin typeface="+mn-lt"/>
                <a:ea typeface="+mn-ea"/>
                <a:cs typeface="+mn-cs"/>
              </a:rPr>
              <a:t>mdl,dataValid</a:t>
            </a:r>
            <a:r>
              <a:rPr lang="en-US" sz="1200" b="0" i="0" u="none" strike="noStrike" kern="1200" baseline="0" dirty="0" smtClean="0">
                <a:solidFill>
                  <a:schemeClr val="tx1"/>
                </a:solidFill>
                <a:latin typeface="+mn-lt"/>
                <a:ea typeface="+mn-ea"/>
                <a:cs typeface="+mn-cs"/>
              </a:rPr>
              <a:t>)</a:t>
            </a:r>
            <a:endParaRPr lang="fr-FR"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2090734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https://www.analyticsvidhya.com/blog/2015/07/difference-machine-learning-statistical-modeling/</a:t>
            </a:r>
          </a:p>
          <a:p>
            <a:pPr algn="l"/>
            <a:endParaRPr lang="en-US" dirty="0" smtClean="0"/>
          </a:p>
          <a:p>
            <a:pPr algn="l"/>
            <a:r>
              <a:rPr lang="en-US" dirty="0" smtClean="0"/>
              <a:t>http://whatis.techtarget.com/definition/machine-learning</a:t>
            </a:r>
            <a:endParaRPr lang="he-IL" dirty="0"/>
          </a:p>
        </p:txBody>
      </p:sp>
      <p:sp>
        <p:nvSpPr>
          <p:cNvPr id="4" name="Slide Number Placeholder 3"/>
          <p:cNvSpPr>
            <a:spLocks noGrp="1"/>
          </p:cNvSpPr>
          <p:nvPr>
            <p:ph type="sldNum" sz="quarter" idx="10"/>
          </p:nvPr>
        </p:nvSpPr>
        <p:spPr/>
        <p:txBody>
          <a:bodyPr/>
          <a:lstStyle/>
          <a:p>
            <a:fld id="{4699D9D9-5A76-4A3A-BEC0-9F6EA860B734}" type="slidenum">
              <a:rPr lang="he-IL" smtClean="0"/>
              <a:t>3</a:t>
            </a:fld>
            <a:endParaRPr lang="he-IL"/>
          </a:p>
        </p:txBody>
      </p:sp>
    </p:spTree>
    <p:extLst>
      <p:ext uri="{BB962C8B-B14F-4D97-AF65-F5344CB8AC3E}">
        <p14:creationId xmlns:p14="http://schemas.microsoft.com/office/powerpoint/2010/main" val="2819883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sz="1200" baseline="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1109439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1025948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293251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r>
              <a:rPr lang="he-IL" sz="1200" b="0" i="0" kern="1200" dirty="0" smtClean="0">
                <a:solidFill>
                  <a:schemeClr val="tx1"/>
                </a:solidFill>
                <a:effectLst/>
                <a:latin typeface="+mn-lt"/>
                <a:ea typeface="+mn-ea"/>
                <a:cs typeface="+mn-cs"/>
              </a:rPr>
              <a:t>עץ החלטה הוא</a:t>
            </a:r>
            <a:r>
              <a:rPr lang="he-IL" sz="1200" b="0" i="0" kern="1200" baseline="0" dirty="0" smtClean="0">
                <a:solidFill>
                  <a:schemeClr val="tx1"/>
                </a:solidFill>
                <a:effectLst/>
                <a:latin typeface="+mn-lt"/>
                <a:ea typeface="+mn-ea"/>
                <a:cs typeface="+mn-cs"/>
              </a:rPr>
              <a:t> מבנה שנראה כמו תרשים זרימה.</a:t>
            </a:r>
          </a:p>
          <a:p>
            <a:r>
              <a:rPr lang="he-IL" sz="1200" b="0" i="0" kern="1200" baseline="0" dirty="0" smtClean="0">
                <a:solidFill>
                  <a:schemeClr val="tx1"/>
                </a:solidFill>
                <a:effectLst/>
                <a:latin typeface="+mn-lt"/>
                <a:ea typeface="+mn-ea"/>
                <a:cs typeface="+mn-cs"/>
              </a:rPr>
              <a:t>ישנם </a:t>
            </a:r>
            <a:r>
              <a:rPr lang="he-IL" sz="1200" b="0" i="0" kern="1200" dirty="0" smtClean="0">
                <a:solidFill>
                  <a:schemeClr val="tx1"/>
                </a:solidFill>
                <a:effectLst/>
                <a:latin typeface="+mn-lt"/>
                <a:ea typeface="+mn-ea"/>
                <a:cs typeface="+mn-cs"/>
              </a:rPr>
              <a:t>סוגים של עצי החלטה הם עצי </a:t>
            </a:r>
            <a:r>
              <a:rPr lang="he-IL" sz="1200" b="1" i="0" kern="1200" dirty="0" smtClean="0">
                <a:solidFill>
                  <a:schemeClr val="tx1"/>
                </a:solidFill>
                <a:effectLst/>
                <a:latin typeface="+mn-lt"/>
                <a:ea typeface="+mn-ea"/>
                <a:cs typeface="+mn-cs"/>
              </a:rPr>
              <a:t>ריגרסיה</a:t>
            </a:r>
            <a:r>
              <a:rPr lang="he-IL" sz="1200" b="0" i="0" kern="1200" dirty="0" smtClean="0">
                <a:solidFill>
                  <a:schemeClr val="tx1"/>
                </a:solidFill>
                <a:effectLst/>
                <a:latin typeface="+mn-lt"/>
                <a:ea typeface="+mn-ea"/>
                <a:cs typeface="+mn-cs"/>
              </a:rPr>
              <a:t> שבהם מותאם ערך רציף לכל תצפית ועצי </a:t>
            </a:r>
            <a:r>
              <a:rPr lang="he-IL" sz="1200" b="1" i="0" kern="1200" dirty="0" smtClean="0">
                <a:solidFill>
                  <a:schemeClr val="tx1"/>
                </a:solidFill>
                <a:effectLst/>
                <a:latin typeface="+mn-lt"/>
                <a:ea typeface="+mn-ea"/>
                <a:cs typeface="+mn-cs"/>
              </a:rPr>
              <a:t>סיווג</a:t>
            </a:r>
            <a:r>
              <a:rPr lang="he-IL" sz="1200" b="0" i="0" kern="1200" dirty="0" smtClean="0">
                <a:solidFill>
                  <a:schemeClr val="tx1"/>
                </a:solidFill>
                <a:effectLst/>
                <a:latin typeface="+mn-lt"/>
                <a:ea typeface="+mn-ea"/>
                <a:cs typeface="+mn-cs"/>
              </a:rPr>
              <a:t> שבהם מותאם ערך בדיד או מחלקת סוג לכל תצפית.</a:t>
            </a:r>
          </a:p>
          <a:p>
            <a:r>
              <a:rPr lang="he-IL" sz="1200" b="0" i="0" kern="1200" baseline="0" dirty="0" smtClean="0">
                <a:solidFill>
                  <a:schemeClr val="tx1"/>
                </a:solidFill>
                <a:effectLst/>
                <a:latin typeface="+mn-lt"/>
                <a:ea typeface="+mn-ea"/>
                <a:cs typeface="+mn-cs"/>
              </a:rPr>
              <a:t>זהו למעשה </a:t>
            </a:r>
            <a:r>
              <a:rPr lang="he-IL" sz="1200" b="0" i="0" kern="1200" dirty="0" smtClean="0">
                <a:solidFill>
                  <a:schemeClr val="tx1"/>
                </a:solidFill>
                <a:effectLst/>
                <a:latin typeface="+mn-lt"/>
                <a:ea typeface="+mn-ea"/>
                <a:cs typeface="+mn-cs"/>
              </a:rPr>
              <a:t> </a:t>
            </a:r>
            <a:r>
              <a:rPr lang="he-IL" sz="1200" b="0" i="0" u="none" strike="noStrike" kern="1200" dirty="0" smtClean="0">
                <a:solidFill>
                  <a:schemeClr val="tx1"/>
                </a:solidFill>
                <a:effectLst/>
                <a:latin typeface="+mn-lt"/>
                <a:ea typeface="+mn-ea"/>
                <a:cs typeface="+mn-cs"/>
                <a:hlinkClick r:id="rId3" tooltip="עץ בינארי"/>
              </a:rPr>
              <a:t>עץ בינארי</a:t>
            </a:r>
            <a:r>
              <a:rPr lang="he-IL" sz="1200" b="0" i="0" kern="1200" dirty="0" smtClean="0">
                <a:solidFill>
                  <a:schemeClr val="tx1"/>
                </a:solidFill>
                <a:effectLst/>
                <a:latin typeface="+mn-lt"/>
                <a:ea typeface="+mn-ea"/>
                <a:cs typeface="+mn-cs"/>
              </a:rPr>
              <a:t> מלא המורכב מ</a:t>
            </a:r>
            <a:r>
              <a:rPr lang="he-IL" sz="1200" b="1" i="0" kern="1200" dirty="0" smtClean="0">
                <a:solidFill>
                  <a:schemeClr val="tx1"/>
                </a:solidFill>
                <a:effectLst/>
                <a:latin typeface="+mn-lt"/>
                <a:ea typeface="+mn-ea"/>
                <a:cs typeface="+mn-cs"/>
              </a:rPr>
              <a:t>צמתי החלטה </a:t>
            </a:r>
            <a:r>
              <a:rPr lang="he-IL" sz="1200" b="0" i="0" kern="1200" dirty="0" smtClean="0">
                <a:solidFill>
                  <a:schemeClr val="tx1"/>
                </a:solidFill>
                <a:effectLst/>
                <a:latin typeface="+mn-lt"/>
                <a:ea typeface="+mn-ea"/>
                <a:cs typeface="+mn-cs"/>
              </a:rPr>
              <a:t>שבכל אחד מהם נבדק תנאי מסוים על מאפיין מסוים של התצפיות ו</a:t>
            </a:r>
            <a:r>
              <a:rPr lang="he-IL" sz="1200" b="1" i="0" kern="1200" dirty="0" smtClean="0">
                <a:solidFill>
                  <a:schemeClr val="tx1"/>
                </a:solidFill>
                <a:effectLst/>
                <a:latin typeface="+mn-lt"/>
                <a:ea typeface="+mn-ea"/>
                <a:cs typeface="+mn-cs"/>
              </a:rPr>
              <a:t>עלים (</a:t>
            </a:r>
            <a:r>
              <a:rPr lang="he-IL" sz="1200" b="1" i="0" kern="1200" baseline="0" dirty="0" smtClean="0">
                <a:solidFill>
                  <a:schemeClr val="tx1"/>
                </a:solidFill>
                <a:effectLst/>
                <a:latin typeface="+mn-lt"/>
                <a:ea typeface="+mn-ea"/>
                <a:cs typeface="+mn-cs"/>
              </a:rPr>
              <a:t>קצוות)</a:t>
            </a:r>
            <a:r>
              <a:rPr lang="he-IL" sz="1200" b="0" i="0" kern="1200" baseline="0" dirty="0" smtClean="0">
                <a:solidFill>
                  <a:schemeClr val="tx1"/>
                </a:solidFill>
                <a:effectLst/>
                <a:latin typeface="+mn-lt"/>
                <a:ea typeface="+mn-ea"/>
                <a:cs typeface="+mn-cs"/>
              </a:rPr>
              <a:t> </a:t>
            </a:r>
            <a:r>
              <a:rPr lang="he-IL" sz="1200" b="0" i="0" kern="1200" dirty="0" smtClean="0">
                <a:solidFill>
                  <a:schemeClr val="tx1"/>
                </a:solidFill>
                <a:effectLst/>
                <a:latin typeface="+mn-lt"/>
                <a:ea typeface="+mn-ea"/>
                <a:cs typeface="+mn-cs"/>
              </a:rPr>
              <a:t>המכילים את הערך החזוי עבור התצפית המתאימה למסלול שמוביל אליהם בעץ.</a:t>
            </a:r>
          </a:p>
          <a:p>
            <a:r>
              <a:rPr lang="he-IL" sz="1200" b="0" i="0" kern="1200" dirty="0" smtClean="0">
                <a:solidFill>
                  <a:schemeClr val="tx1"/>
                </a:solidFill>
                <a:effectLst/>
                <a:latin typeface="+mn-lt"/>
                <a:ea typeface="+mn-ea"/>
                <a:cs typeface="+mn-cs"/>
              </a:rPr>
              <a:t>נוכל לקצץ</a:t>
            </a:r>
            <a:r>
              <a:rPr lang="he-IL" sz="1200" b="0" i="0" kern="1200" baseline="0" dirty="0" smtClean="0">
                <a:solidFill>
                  <a:schemeClr val="tx1"/>
                </a:solidFill>
                <a:effectLst/>
                <a:latin typeface="+mn-lt"/>
                <a:ea typeface="+mn-ea"/>
                <a:cs typeface="+mn-cs"/>
              </a:rPr>
              <a:t> עצים ע"י </a:t>
            </a:r>
            <a:r>
              <a:rPr lang="en-US" sz="1200" b="0" i="0" kern="1200" baseline="0" dirty="0" smtClean="0">
                <a:solidFill>
                  <a:schemeClr val="tx1"/>
                </a:solidFill>
                <a:effectLst/>
                <a:latin typeface="+mn-lt"/>
                <a:ea typeface="+mn-ea"/>
                <a:cs typeface="+mn-cs"/>
              </a:rPr>
              <a:t>Prune</a:t>
            </a:r>
            <a:r>
              <a:rPr lang="he-IL" sz="1200" b="0" i="0" kern="1200" baseline="0" dirty="0" smtClean="0">
                <a:solidFill>
                  <a:schemeClr val="tx1"/>
                </a:solidFill>
                <a:effectLst/>
                <a:latin typeface="+mn-lt"/>
                <a:ea typeface="+mn-ea"/>
                <a:cs typeface="+mn-cs"/>
              </a:rPr>
              <a:t>. במצב כזה נקבל ביצועים פחות טובים על ה-</a:t>
            </a:r>
            <a:r>
              <a:rPr lang="en-US" sz="1200" b="0" i="0" kern="1200" baseline="0" dirty="0" smtClean="0">
                <a:solidFill>
                  <a:schemeClr val="tx1"/>
                </a:solidFill>
                <a:effectLst/>
                <a:latin typeface="+mn-lt"/>
                <a:ea typeface="+mn-ea"/>
                <a:cs typeface="+mn-cs"/>
              </a:rPr>
              <a:t>training set</a:t>
            </a:r>
            <a:r>
              <a:rPr lang="he-IL" sz="1200" b="0" i="0" kern="1200" baseline="0" dirty="0" smtClean="0">
                <a:solidFill>
                  <a:schemeClr val="tx1"/>
                </a:solidFill>
                <a:effectLst/>
                <a:latin typeface="+mn-lt"/>
                <a:ea typeface="+mn-ea"/>
                <a:cs typeface="+mn-cs"/>
              </a:rPr>
              <a:t> שלנו, וביצועים יותר טובים על ה-</a:t>
            </a:r>
            <a:r>
              <a:rPr lang="en-US" sz="1200" b="0" i="0" kern="1200" baseline="0" dirty="0" smtClean="0">
                <a:solidFill>
                  <a:schemeClr val="tx1"/>
                </a:solidFill>
                <a:effectLst/>
                <a:latin typeface="+mn-lt"/>
                <a:ea typeface="+mn-ea"/>
                <a:cs typeface="+mn-cs"/>
              </a:rPr>
              <a:t>test set</a:t>
            </a:r>
            <a:r>
              <a:rPr lang="he-IL" sz="1200" b="0" i="0" kern="1200" baseline="0" dirty="0" smtClean="0">
                <a:solidFill>
                  <a:schemeClr val="tx1"/>
                </a:solidFill>
                <a:effectLst/>
                <a:latin typeface="+mn-lt"/>
                <a:ea typeface="+mn-ea"/>
                <a:cs typeface="+mn-cs"/>
              </a:rPr>
              <a:t>.</a:t>
            </a:r>
            <a:endParaRPr lang="he-IL" sz="1200" b="0" i="0" kern="1200" dirty="0" smtClean="0">
              <a:solidFill>
                <a:schemeClr val="tx1"/>
              </a:solidFill>
              <a:effectLst/>
              <a:latin typeface="+mn-lt"/>
              <a:ea typeface="+mn-ea"/>
              <a:cs typeface="+mn-cs"/>
            </a:endParaRPr>
          </a:p>
          <a:p>
            <a:r>
              <a:rPr lang="he-IL" sz="1200" b="0" i="0" kern="1200" dirty="0" smtClean="0">
                <a:solidFill>
                  <a:schemeClr val="tx1"/>
                </a:solidFill>
                <a:effectLst/>
                <a:latin typeface="+mn-lt"/>
                <a:ea typeface="+mn-ea"/>
                <a:cs typeface="+mn-cs"/>
              </a:rPr>
              <a:t>נוכל להציג</a:t>
            </a:r>
            <a:r>
              <a:rPr lang="he-IL" sz="1200" b="0" i="0" kern="1200" baseline="0" dirty="0" smtClean="0">
                <a:solidFill>
                  <a:schemeClr val="tx1"/>
                </a:solidFill>
                <a:effectLst/>
                <a:latin typeface="+mn-lt"/>
                <a:ea typeface="+mn-ea"/>
                <a:cs typeface="+mn-cs"/>
              </a:rPr>
              <a:t> את העץ ע"י הפונקציה </a:t>
            </a:r>
            <a:r>
              <a:rPr lang="en-US" sz="1200" b="0" i="0" kern="1200" baseline="0" dirty="0" smtClean="0">
                <a:solidFill>
                  <a:schemeClr val="tx1"/>
                </a:solidFill>
                <a:effectLst/>
                <a:latin typeface="+mn-lt"/>
                <a:ea typeface="+mn-ea"/>
                <a:cs typeface="+mn-cs"/>
              </a:rPr>
              <a:t>View</a:t>
            </a:r>
            <a:r>
              <a:rPr lang="he-IL" sz="1200" b="0" i="0" kern="1200" baseline="0" dirty="0" smtClean="0">
                <a:solidFill>
                  <a:schemeClr val="tx1"/>
                </a:solidFill>
                <a:effectLst/>
                <a:latin typeface="+mn-lt"/>
                <a:ea typeface="+mn-ea"/>
                <a:cs typeface="+mn-cs"/>
              </a:rPr>
              <a:t>, כפי שניתן לראות במצגת.</a:t>
            </a:r>
          </a:p>
          <a:p>
            <a:endParaRPr lang="he-IL" sz="1200" b="0" i="0" kern="1200" dirty="0" smtClean="0">
              <a:solidFill>
                <a:schemeClr val="tx1"/>
              </a:solidFill>
              <a:effectLst/>
              <a:latin typeface="+mn-lt"/>
              <a:ea typeface="+mn-ea"/>
              <a:cs typeface="+mn-cs"/>
            </a:endParaRPr>
          </a:p>
          <a:p>
            <a:endParaRPr lang="he-IL" sz="1200" b="0" i="0" kern="1200" dirty="0" smtClean="0">
              <a:solidFill>
                <a:schemeClr val="tx1"/>
              </a:solidFill>
              <a:effectLst/>
              <a:latin typeface="+mn-lt"/>
              <a:ea typeface="+mn-ea"/>
              <a:cs typeface="+mn-cs"/>
            </a:endParaRPr>
          </a:p>
          <a:p>
            <a:endParaRPr lang="he-IL" sz="1200" b="0" i="0" kern="1200" dirty="0" smtClean="0">
              <a:solidFill>
                <a:schemeClr val="tx1"/>
              </a:solidFill>
              <a:effectLst/>
              <a:latin typeface="+mn-lt"/>
              <a:ea typeface="+mn-ea"/>
              <a:cs typeface="+mn-cs"/>
            </a:endParaRPr>
          </a:p>
          <a:p>
            <a:endParaRPr lang="he-IL" sz="1200" b="0" i="0" kern="1200" dirty="0" smtClean="0">
              <a:solidFill>
                <a:schemeClr val="tx1"/>
              </a:solidFill>
              <a:effectLst/>
              <a:latin typeface="+mn-lt"/>
              <a:ea typeface="+mn-ea"/>
              <a:cs typeface="+mn-cs"/>
            </a:endParaRPr>
          </a:p>
          <a:p>
            <a:r>
              <a:rPr lang="he-IL" sz="1200" b="0" i="0" kern="1200" dirty="0" smtClean="0">
                <a:solidFill>
                  <a:schemeClr val="tx1"/>
                </a:solidFill>
                <a:effectLst/>
                <a:latin typeface="+mn-lt"/>
                <a:ea typeface="+mn-ea"/>
                <a:cs typeface="+mn-cs"/>
              </a:rPr>
              <a:t>עץ החלטה הוא ייצוג פשוט לסיווג דוגמאות. למידה מבוססת עץ החלטה היא אחת הטכניקות המוצלחות ביותר ללמידה מפוקחת באמצעות סיווג.</a:t>
            </a:r>
          </a:p>
          <a:p>
            <a:r>
              <a:rPr lang="he-IL" sz="1200" b="0" i="0" kern="1200" dirty="0" smtClean="0">
                <a:solidFill>
                  <a:schemeClr val="tx1"/>
                </a:solidFill>
                <a:effectLst/>
                <a:latin typeface="+mn-lt"/>
                <a:ea typeface="+mn-ea"/>
                <a:cs typeface="+mn-cs"/>
              </a:rPr>
              <a:t>עץ יכול "ללמוד" על ידי פיצול קבוצת המקור לתתי קבוצות, המתבססות על מתן ערך לתכונה. תהליך זה חוזר על עצמו בכל תת-קבוצה באופן רקורסיבי, ונקרא מחיצות רקורסיביות. הרקורסיה מושלמת כאשר כל קבוצות המשנה בצומת בעלות אותו ערך מטרה, או כאשר הפיצול כבר אינו מוסיף ערך לתחזיות. תהליך זה של אינדוקציה מלמעלה למטה בעצי החלטה, הוא דוגמה לאלגוריתם נפוץ במיוחד לעצים אשר לומדים החלטה מהנתונים. בכריית נתונים, ניתן לתאר עצי החלטה גם כשילוב של טכניקות מתמטיות וחישוביות, המסייעות בתיאור, סיווג והכללה של קבוצה נתונה של נתונים.</a:t>
            </a:r>
          </a:p>
          <a:p>
            <a:pPr algn="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 decision tree is a flow-chart-like structure, where each internal (non-leaf) node denotes a test on an attribute, each branch represents the outcome of a test, and each leaf (or terminal) node holds a class label. The topmost node in a tree is the root node.</a:t>
            </a:r>
          </a:p>
          <a:p>
            <a:pPr algn="l"/>
            <a:r>
              <a:rPr lang="en-US" sz="1200" b="0" i="0" kern="1200" dirty="0" smtClean="0">
                <a:solidFill>
                  <a:schemeClr val="tx1"/>
                </a:solidFill>
                <a:effectLst/>
                <a:latin typeface="+mn-lt"/>
                <a:ea typeface="+mn-ea"/>
                <a:cs typeface="+mn-cs"/>
              </a:rPr>
              <a:t>Algorithms for constructing decision trees usually work top-down, by choosing a variable at each step that best splits the set of items.</a:t>
            </a:r>
            <a:r>
              <a:rPr lang="en-US" sz="1200" b="0" i="0" u="none" strike="noStrike" kern="1200" baseline="30000" dirty="0" smtClean="0">
                <a:solidFill>
                  <a:schemeClr val="tx1"/>
                </a:solidFill>
                <a:effectLst/>
                <a:latin typeface="+mn-lt"/>
                <a:ea typeface="+mn-ea"/>
                <a:cs typeface="+mn-cs"/>
                <a:hlinkClick r:id="rId4"/>
              </a:rPr>
              <a:t>[11]</a:t>
            </a:r>
            <a:r>
              <a:rPr lang="en-US" sz="1200" b="0" i="0" kern="1200" dirty="0" smtClean="0">
                <a:solidFill>
                  <a:schemeClr val="tx1"/>
                </a:solidFill>
                <a:effectLst/>
                <a:latin typeface="+mn-lt"/>
                <a:ea typeface="+mn-ea"/>
                <a:cs typeface="+mn-cs"/>
              </a:rPr>
              <a:t> Different algorithms use different metrics for measuring "best".</a:t>
            </a:r>
            <a:endParaRPr lang="fr-FR"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1.Start at the root node.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For each X, find the set S that minimizes the sum of the node impurities in the two child nodes and choose the split {X∗ ∈ S∗} that gives the minimum overall X and 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If a stopping criterion is reached, exit. Otherwise, apply step 2 to each child node in turn.</a:t>
            </a:r>
            <a:endParaRPr lang="fr-FR"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3316649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endParaRPr lang="fr-FR"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3990430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endParaRPr lang="fr-FR"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1315843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0138" y="690563"/>
            <a:ext cx="4606925" cy="3454400"/>
          </a:xfrm>
        </p:spPr>
      </p:sp>
      <p:sp>
        <p:nvSpPr>
          <p:cNvPr id="3" name="Notes Placeholder 2"/>
          <p:cNvSpPr>
            <a:spLocks noGrp="1"/>
          </p:cNvSpPr>
          <p:nvPr>
            <p:ph type="body" idx="1"/>
          </p:nvPr>
        </p:nvSpPr>
        <p:spPr/>
        <p:txBody>
          <a:bodyPr>
            <a:normAutofit fontScale="70000" lnSpcReduction="20000"/>
          </a:bodyPr>
          <a:lstStyle/>
          <a:p>
            <a:pPr algn="r" rtl="1"/>
            <a:r>
              <a:rPr lang="he-IL" sz="1200" b="0" i="0" kern="1200" baseline="0" dirty="0" smtClean="0">
                <a:solidFill>
                  <a:schemeClr val="tx1"/>
                </a:solidFill>
                <a:effectLst/>
                <a:latin typeface="+mn-lt"/>
                <a:ea typeface="+mn-ea"/>
                <a:cs typeface="+mn-cs"/>
              </a:rPr>
              <a:t>שיטה ישירה ויעילה היא שיטת ה</a:t>
            </a:r>
            <a:r>
              <a:rPr lang="en-US" sz="1200" b="0" i="0" kern="1200" baseline="0" dirty="0" smtClean="0">
                <a:solidFill>
                  <a:schemeClr val="tx1"/>
                </a:solidFill>
                <a:effectLst/>
                <a:latin typeface="+mn-lt"/>
                <a:ea typeface="+mn-ea"/>
                <a:cs typeface="+mn-cs"/>
              </a:rPr>
              <a:t>nearest neighbor</a:t>
            </a:r>
            <a:r>
              <a:rPr lang="he-IL" sz="1200" b="0" i="0" kern="1200" baseline="0" dirty="0" smtClean="0">
                <a:solidFill>
                  <a:schemeClr val="tx1"/>
                </a:solidFill>
                <a:effectLst/>
                <a:latin typeface="+mn-lt"/>
                <a:ea typeface="+mn-ea"/>
                <a:cs typeface="+mn-cs"/>
              </a:rPr>
              <a:t>. הרעיון הוא לסווג נקודה חדשה בהתבסס על הסיווג של נקודות סמוכות אליה.</a:t>
            </a:r>
          </a:p>
          <a:p>
            <a:pPr algn="r" rtl="1"/>
            <a:r>
              <a:rPr lang="he-IL" sz="1200" b="0" i="0" kern="1200" baseline="0" dirty="0" smtClean="0">
                <a:solidFill>
                  <a:schemeClr val="tx1"/>
                </a:solidFill>
                <a:effectLst/>
                <a:latin typeface="+mn-lt"/>
                <a:ea typeface="+mn-ea"/>
                <a:cs typeface="+mn-cs"/>
              </a:rPr>
              <a:t>למעשה לא נדרש שלב אימון מפורש אלא רק בנייה של אובייקט המכיל את כל המידע וההגדרות הדרושים לסיווג.</a:t>
            </a:r>
          </a:p>
          <a:p>
            <a:pPr algn="r" rtl="1"/>
            <a:r>
              <a:rPr lang="he-IL" sz="1200" b="0" i="0" kern="1200" baseline="0" dirty="0" smtClean="0">
                <a:solidFill>
                  <a:schemeClr val="tx1"/>
                </a:solidFill>
                <a:effectLst/>
                <a:latin typeface="+mn-lt"/>
                <a:ea typeface="+mn-ea"/>
                <a:cs typeface="+mn-cs"/>
              </a:rPr>
              <a:t>את </a:t>
            </a:r>
            <a:r>
              <a:rPr lang="en-US" sz="1200" b="0" i="0" kern="1200" baseline="0" dirty="0" smtClean="0">
                <a:solidFill>
                  <a:schemeClr val="tx1"/>
                </a:solidFill>
                <a:effectLst/>
                <a:latin typeface="+mn-lt"/>
                <a:ea typeface="+mn-ea"/>
                <a:cs typeface="+mn-cs"/>
              </a:rPr>
              <a:t>k</a:t>
            </a:r>
            <a:r>
              <a:rPr lang="he-IL" sz="1200" b="0" i="0" kern="1200" baseline="0" dirty="0" smtClean="0">
                <a:solidFill>
                  <a:schemeClr val="tx1"/>
                </a:solidFill>
                <a:effectLst/>
                <a:latin typeface="+mn-lt"/>
                <a:ea typeface="+mn-ea"/>
                <a:cs typeface="+mn-cs"/>
              </a:rPr>
              <a:t> אנחנו צריכים לבחור, והערך האופטימלי תלוי במידע שאנו עובדים איתו. ערך גדול מדי יוריד את אפקט הרעש בסיווג אבל הגבולות בין הקבוצות יהיו פחות ברורים.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baseline="0" dirty="0" smtClean="0">
                <a:solidFill>
                  <a:schemeClr val="tx1"/>
                </a:solidFill>
                <a:effectLst/>
                <a:latin typeface="+mn-lt"/>
                <a:ea typeface="+mn-ea"/>
                <a:cs typeface="+mn-cs"/>
              </a:rPr>
              <a:t>ישנן שיטות לבחירת ערכו של </a:t>
            </a:r>
            <a:r>
              <a:rPr lang="en-US" sz="1200" b="0" i="0" kern="1200" baseline="0" dirty="0" smtClean="0">
                <a:solidFill>
                  <a:schemeClr val="tx1"/>
                </a:solidFill>
                <a:effectLst/>
                <a:latin typeface="+mn-lt"/>
                <a:ea typeface="+mn-ea"/>
                <a:cs typeface="+mn-cs"/>
              </a:rPr>
              <a:t>k</a:t>
            </a:r>
            <a:r>
              <a:rPr lang="he-IL"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a:t>
            </a:r>
            <a:r>
              <a:rPr lang="fr-FR" sz="1200" b="0" i="0" kern="1200" dirty="0" err="1" smtClean="0">
                <a:solidFill>
                  <a:schemeClr val="tx1"/>
                </a:solidFill>
                <a:effectLst/>
                <a:latin typeface="+mn-lt"/>
                <a:ea typeface="+mn-ea"/>
                <a:cs typeface="+mn-cs"/>
              </a:rPr>
              <a:t>Grid</a:t>
            </a:r>
            <a:r>
              <a:rPr lang="fr-FR" sz="1200" b="0" i="0" kern="1200" dirty="0" smtClean="0">
                <a:solidFill>
                  <a:schemeClr val="tx1"/>
                </a:solidFill>
                <a:effectLst/>
                <a:latin typeface="+mn-lt"/>
                <a:ea typeface="+mn-ea"/>
                <a:cs typeface="+mn-cs"/>
              </a:rPr>
              <a:t> or </a:t>
            </a:r>
            <a:r>
              <a:rPr lang="fr-FR" sz="1200" b="0" i="0" kern="1200" dirty="0" err="1" smtClean="0">
                <a:solidFill>
                  <a:schemeClr val="tx1"/>
                </a:solidFill>
                <a:effectLst/>
                <a:latin typeface="+mn-lt"/>
                <a:ea typeface="+mn-ea"/>
                <a:cs typeface="+mn-cs"/>
              </a:rPr>
              <a:t>Random</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search</a:t>
            </a:r>
            <a:r>
              <a:rPr lang="fr-FR" sz="1400" b="0" i="0" kern="1200" dirty="0" smtClean="0">
                <a:solidFill>
                  <a:schemeClr val="tx1"/>
                </a:solidFill>
                <a:effectLst/>
                <a:latin typeface="+mn-lt"/>
                <a:ea typeface="+mn-ea"/>
                <a:cs typeface="+mn-cs"/>
              </a:rPr>
              <a:t>,</a:t>
            </a:r>
            <a:r>
              <a:rPr lang="fr-FR" sz="14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Gradient </a:t>
            </a:r>
            <a:r>
              <a:rPr lang="fr-FR" sz="1200" b="0" i="0" kern="1200" dirty="0" err="1" smtClean="0">
                <a:solidFill>
                  <a:schemeClr val="tx1"/>
                </a:solidFill>
                <a:effectLst/>
                <a:latin typeface="+mn-lt"/>
                <a:ea typeface="+mn-ea"/>
                <a:cs typeface="+mn-cs"/>
              </a:rPr>
              <a:t>Based</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Optimization</a:t>
            </a:r>
            <a:r>
              <a:rPr lang="fr-FR" sz="1200" b="0" i="0" kern="1200" dirty="0" smtClean="0">
                <a:solidFill>
                  <a:schemeClr val="tx1"/>
                </a:solidFill>
                <a:effectLst/>
                <a:latin typeface="+mn-lt"/>
                <a:ea typeface="+mn-ea"/>
                <a:cs typeface="+mn-cs"/>
              </a:rPr>
              <a:t>…)</a:t>
            </a:r>
            <a:r>
              <a:rPr lang="he-IL" sz="1200" b="0" i="0" kern="1200" dirty="0" smtClean="0">
                <a:solidFill>
                  <a:schemeClr val="tx1"/>
                </a:solidFill>
                <a:effectLst/>
                <a:latin typeface="+mn-lt"/>
                <a:ea typeface="+mn-ea"/>
                <a:cs typeface="+mn-cs"/>
              </a:rPr>
              <a:t>.</a:t>
            </a:r>
            <a:endParaRPr lang="fr-FR" sz="1200" b="0" i="0" kern="1200" dirty="0" smtClean="0">
              <a:solidFill>
                <a:schemeClr val="tx1"/>
              </a:solidFill>
              <a:effectLst/>
              <a:latin typeface="+mn-lt"/>
              <a:ea typeface="+mn-ea"/>
              <a:cs typeface="+mn-cs"/>
            </a:endParaRPr>
          </a:p>
          <a:p>
            <a:pPr algn="r" rtl="1"/>
            <a:endParaRPr lang="en-US" sz="1200" b="0" i="0" kern="1200" dirty="0" smtClean="0">
              <a:solidFill>
                <a:schemeClr val="tx1"/>
              </a:solidFill>
              <a:effectLst/>
              <a:latin typeface="+mn-lt"/>
              <a:ea typeface="+mn-ea"/>
              <a:cs typeface="+mn-cs"/>
            </a:endParaRPr>
          </a:p>
          <a:p>
            <a:pPr algn="r" rtl="0"/>
            <a:endParaRPr lang="en-US" sz="1200" b="0" i="1" kern="1200" dirty="0" smtClean="0">
              <a:solidFill>
                <a:schemeClr val="tx1"/>
              </a:solidFill>
              <a:effectLst/>
              <a:latin typeface="+mn-lt"/>
              <a:ea typeface="+mn-ea"/>
              <a:cs typeface="+mn-cs"/>
            </a:endParaRPr>
          </a:p>
          <a:p>
            <a:pPr algn="r" rtl="0"/>
            <a:endParaRPr lang="en-US" sz="1200" b="0" i="1" kern="1200" dirty="0" smtClean="0">
              <a:solidFill>
                <a:schemeClr val="tx1"/>
              </a:solidFill>
              <a:effectLst/>
              <a:latin typeface="+mn-lt"/>
              <a:ea typeface="+mn-ea"/>
              <a:cs typeface="+mn-cs"/>
            </a:endParaRPr>
          </a:p>
          <a:p>
            <a:pPr algn="l" rtl="0"/>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-NN is a type of </a:t>
            </a:r>
            <a:r>
              <a:rPr lang="en-US" sz="1200" b="0" i="0" u="none" strike="noStrike" kern="1200" dirty="0" smtClean="0">
                <a:solidFill>
                  <a:schemeClr val="tx1"/>
                </a:solidFill>
                <a:effectLst/>
                <a:latin typeface="+mn-lt"/>
                <a:ea typeface="+mn-ea"/>
                <a:cs typeface="+mn-cs"/>
                <a:hlinkClick r:id="rId3" tooltip="Instance-based learning"/>
              </a:rPr>
              <a:t>instance-based learning</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4" tooltip="Lazy learning"/>
              </a:rPr>
              <a:t>lazy learning</a:t>
            </a:r>
            <a:r>
              <a:rPr lang="en-US" sz="1200" b="0" i="0" kern="1200" dirty="0" smtClean="0">
                <a:solidFill>
                  <a:schemeClr val="tx1"/>
                </a:solidFill>
                <a:effectLst/>
                <a:latin typeface="+mn-lt"/>
                <a:ea typeface="+mn-ea"/>
                <a:cs typeface="+mn-cs"/>
              </a:rPr>
              <a:t>, where the function is only approximated locally and </a:t>
            </a:r>
            <a:r>
              <a:rPr lang="en-US" sz="1200" b="1" i="0" kern="1200" dirty="0" smtClean="0">
                <a:solidFill>
                  <a:schemeClr val="tx1"/>
                </a:solidFill>
                <a:effectLst>
                  <a:outerShdw blurRad="38100" dist="38100" dir="2700000" algn="tl">
                    <a:srgbClr val="000000">
                      <a:alpha val="43137"/>
                    </a:srgbClr>
                  </a:outerShdw>
                </a:effectLst>
                <a:latin typeface="+mn-lt"/>
                <a:ea typeface="+mn-ea"/>
                <a:cs typeface="+mn-cs"/>
              </a:rPr>
              <a:t>all computation is deferred until classification</a:t>
            </a:r>
            <a:r>
              <a:rPr lang="en-US" sz="1200" b="0" i="0" kern="1200" dirty="0" smtClean="0">
                <a:solidFill>
                  <a:schemeClr val="tx1"/>
                </a:solidFill>
                <a:effectLst/>
                <a:latin typeface="+mn-lt"/>
                <a:ea typeface="+mn-ea"/>
                <a:cs typeface="+mn-cs"/>
              </a:rPr>
              <a:t>.</a:t>
            </a:r>
          </a:p>
          <a:p>
            <a:pPr algn="l" rtl="0"/>
            <a:r>
              <a:rPr lang="en-US" sz="1200" b="0" i="0" kern="1200" dirty="0" smtClean="0">
                <a:solidFill>
                  <a:schemeClr val="tx1"/>
                </a:solidFill>
                <a:effectLst/>
                <a:latin typeface="+mn-lt"/>
                <a:ea typeface="+mn-ea"/>
                <a:cs typeface="+mn-cs"/>
              </a:rPr>
              <a:t>An object is classified by a majority vote of its neighbors, with the object being assigned to the class most common among its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nearest neighbors (measured by a distance function, Euclidean/</a:t>
            </a:r>
            <a:r>
              <a:rPr lang="en-US" sz="1200" b="0" i="0" kern="1200" dirty="0" err="1" smtClean="0">
                <a:solidFill>
                  <a:schemeClr val="tx1"/>
                </a:solidFill>
                <a:effectLst/>
                <a:latin typeface="+mn-lt"/>
                <a:ea typeface="+mn-ea"/>
                <a:cs typeface="+mn-cs"/>
              </a:rPr>
              <a:t>Manahattan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Minkowski</a:t>
            </a:r>
            <a:r>
              <a:rPr lang="en-US" sz="1200" b="0" i="0" kern="1200" dirty="0" smtClean="0">
                <a:solidFill>
                  <a:schemeClr val="tx1"/>
                </a:solidFill>
                <a:effectLst/>
                <a:latin typeface="+mn-lt"/>
                <a:ea typeface="+mn-ea"/>
                <a:cs typeface="+mn-cs"/>
              </a:rPr>
              <a:t>).</a:t>
            </a:r>
          </a:p>
          <a:p>
            <a:pPr algn="l" rtl="0"/>
            <a:r>
              <a:rPr lang="en-US" sz="1200" b="0" i="0" kern="1200" dirty="0" smtClean="0">
                <a:solidFill>
                  <a:schemeClr val="tx1"/>
                </a:solidFill>
                <a:effectLst/>
                <a:latin typeface="+mn-lt"/>
                <a:ea typeface="+mn-ea"/>
                <a:cs typeface="+mn-cs"/>
              </a:rPr>
              <a:t>No explicit training step is required. In the instance of categorical variables the Hamming distance must be used.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best choice of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depends upon the data; generally, larger values of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reduce the effect of noise on the classification,</a:t>
            </a:r>
            <a:r>
              <a:rPr lang="en-US" sz="1200" b="0" i="0" u="none" strike="noStrike" kern="1200" baseline="30000" dirty="0" smtClean="0">
                <a:solidFill>
                  <a:schemeClr val="tx1"/>
                </a:solidFill>
                <a:effectLst/>
                <a:latin typeface="+mn-lt"/>
                <a:ea typeface="+mn-ea"/>
                <a:cs typeface="+mn-cs"/>
                <a:hlinkClick r:id="rId5"/>
              </a:rPr>
              <a:t>[5]</a:t>
            </a:r>
            <a:r>
              <a:rPr lang="en-US" sz="1200" b="0" i="0" kern="1200" dirty="0" smtClean="0">
                <a:solidFill>
                  <a:schemeClr val="tx1"/>
                </a:solidFill>
                <a:effectLst/>
                <a:latin typeface="+mn-lt"/>
                <a:ea typeface="+mn-ea"/>
                <a:cs typeface="+mn-cs"/>
              </a:rPr>
              <a:t> but make boundaries between classes less distinct. A good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can be selected by various </a:t>
            </a:r>
            <a:r>
              <a:rPr lang="en-US" sz="1200" b="0" i="0" u="none" strike="noStrike" kern="1200" dirty="0" smtClean="0">
                <a:solidFill>
                  <a:schemeClr val="tx1"/>
                </a:solidFill>
                <a:effectLst/>
                <a:latin typeface="+mn-lt"/>
                <a:ea typeface="+mn-ea"/>
                <a:cs typeface="+mn-cs"/>
                <a:hlinkClick r:id="rId6" tooltip="Heuristic (computer science)"/>
              </a:rPr>
              <a:t>heuristic</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techniques</a:t>
            </a:r>
            <a:r>
              <a:rPr lang="en-US" sz="1200" b="0" i="0" kern="1200" baseline="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Grid</a:t>
            </a:r>
            <a:r>
              <a:rPr lang="fr-FR" sz="1200" b="1" i="0" kern="1200" dirty="0" smtClean="0">
                <a:solidFill>
                  <a:schemeClr val="tx1"/>
                </a:solidFill>
                <a:effectLst/>
                <a:latin typeface="+mn-lt"/>
                <a:ea typeface="+mn-ea"/>
                <a:cs typeface="+mn-cs"/>
              </a:rPr>
              <a:t> or </a:t>
            </a:r>
            <a:r>
              <a:rPr lang="fr-FR" sz="1200" b="1" i="0" kern="1200" dirty="0" err="1" smtClean="0">
                <a:solidFill>
                  <a:schemeClr val="tx1"/>
                </a:solidFill>
                <a:effectLst/>
                <a:latin typeface="+mn-lt"/>
                <a:ea typeface="+mn-ea"/>
                <a:cs typeface="+mn-cs"/>
              </a:rPr>
              <a:t>Random</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search</a:t>
            </a:r>
            <a:r>
              <a:rPr lang="fr-FR" sz="1400" b="0" i="0" kern="1200" dirty="0" smtClean="0">
                <a:solidFill>
                  <a:schemeClr val="tx1"/>
                </a:solidFill>
                <a:effectLst/>
                <a:latin typeface="+mn-lt"/>
                <a:ea typeface="+mn-ea"/>
                <a:cs typeface="+mn-cs"/>
              </a:rPr>
              <a:t>,</a:t>
            </a:r>
            <a:r>
              <a:rPr lang="fr-FR" sz="1400" b="0" i="0" kern="1200" baseline="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Gradient </a:t>
            </a:r>
            <a:r>
              <a:rPr lang="fr-FR" sz="1200" b="1" i="0" kern="1200" dirty="0" err="1" smtClean="0">
                <a:solidFill>
                  <a:schemeClr val="tx1"/>
                </a:solidFill>
                <a:effectLst/>
                <a:latin typeface="+mn-lt"/>
                <a:ea typeface="+mn-ea"/>
                <a:cs typeface="+mn-cs"/>
              </a:rPr>
              <a:t>Based</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Optimization</a:t>
            </a:r>
            <a:r>
              <a:rPr lang="fr-FR" sz="1200" b="1"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Hamming</a:t>
            </a:r>
            <a:r>
              <a:rPr lang="en-US" sz="1200" b="0" i="0" kern="1200" dirty="0" smtClean="0">
                <a:solidFill>
                  <a:schemeClr val="tx1"/>
                </a:solidFill>
                <a:effectLst/>
                <a:latin typeface="+mn-lt"/>
                <a:ea typeface="+mn-ea"/>
                <a:cs typeface="+mn-cs"/>
              </a:rPr>
              <a:t> distance - percentage of coordinates that differ.</a:t>
            </a:r>
            <a:endParaRPr lang="fr-FR"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1" i="0" kern="1200" dirty="0" smtClean="0">
              <a:solidFill>
                <a:schemeClr val="tx1"/>
              </a:solidFill>
              <a:effectLst/>
              <a:latin typeface="+mn-lt"/>
              <a:ea typeface="+mn-ea"/>
              <a:cs typeface="+mn-cs"/>
            </a:endParaRPr>
          </a:p>
          <a:p>
            <a:pPr algn="l" rtl="0"/>
            <a:r>
              <a:rPr lang="en-US" sz="1200" b="0" i="0" u="none" strike="noStrike" kern="1200" baseline="0" dirty="0" smtClean="0">
                <a:solidFill>
                  <a:schemeClr val="tx1"/>
                </a:solidFill>
                <a:latin typeface="+mn-lt"/>
                <a:ea typeface="+mn-ea"/>
                <a:cs typeface="+mn-cs"/>
              </a:rPr>
              <a:t>One of the most </a:t>
            </a:r>
            <a:r>
              <a:rPr lang="en-US" sz="1200" b="1" i="0" u="none" strike="noStrike" kern="1200" baseline="0" dirty="0" smtClean="0">
                <a:solidFill>
                  <a:schemeClr val="tx1"/>
                </a:solidFill>
                <a:latin typeface="+mn-lt"/>
                <a:ea typeface="+mn-ea"/>
                <a:cs typeface="+mn-cs"/>
              </a:rPr>
              <a:t>straightforward</a:t>
            </a:r>
            <a:r>
              <a:rPr lang="en-US" sz="1200" b="0" i="0" u="none" strike="noStrike" kern="1200" baseline="0" dirty="0" smtClean="0">
                <a:solidFill>
                  <a:schemeClr val="tx1"/>
                </a:solidFill>
                <a:latin typeface="+mn-lt"/>
                <a:ea typeface="+mn-ea"/>
                <a:cs typeface="+mn-cs"/>
              </a:rPr>
              <a:t>, yet </a:t>
            </a:r>
            <a:r>
              <a:rPr lang="en-US" sz="1200" b="1" i="0" u="none" strike="noStrike" kern="1200" baseline="0" dirty="0" smtClean="0">
                <a:solidFill>
                  <a:schemeClr val="tx1"/>
                </a:solidFill>
                <a:latin typeface="+mn-lt"/>
                <a:ea typeface="+mn-ea"/>
                <a:cs typeface="+mn-cs"/>
              </a:rPr>
              <a:t>effective</a:t>
            </a:r>
            <a:r>
              <a:rPr lang="en-US" sz="1200" b="0" i="0" u="none" strike="noStrike" kern="1200" baseline="0" dirty="0" smtClean="0">
                <a:solidFill>
                  <a:schemeClr val="tx1"/>
                </a:solidFill>
                <a:latin typeface="+mn-lt"/>
                <a:ea typeface="+mn-ea"/>
                <a:cs typeface="+mn-cs"/>
              </a:rPr>
              <a:t>, ways to categorize data points is to classify a new point based on the pairwise distance to the nearest point.</a:t>
            </a:r>
          </a:p>
          <a:p>
            <a:pPr algn="l" rtl="0"/>
            <a:r>
              <a:rPr lang="en-US" sz="1200" b="0" i="0" u="none" strike="noStrike" kern="1200" baseline="0" dirty="0" smtClean="0">
                <a:solidFill>
                  <a:schemeClr val="tx1"/>
                </a:solidFill>
                <a:latin typeface="+mn-lt"/>
                <a:ea typeface="+mn-ea"/>
                <a:cs typeface="+mn-cs"/>
              </a:rPr>
              <a:t>The </a:t>
            </a:r>
            <a:r>
              <a:rPr lang="en-US" sz="1200" b="0" i="1" u="none" strike="noStrike" kern="1200" baseline="0" dirty="0" smtClean="0">
                <a:solidFill>
                  <a:schemeClr val="tx1"/>
                </a:solidFill>
                <a:latin typeface="+mn-lt"/>
                <a:ea typeface="+mn-ea"/>
                <a:cs typeface="+mn-cs"/>
              </a:rPr>
              <a:t>k</a:t>
            </a:r>
            <a:r>
              <a:rPr lang="en-US" sz="1200" b="0" i="0" u="none" strike="noStrike" kern="1200" baseline="0" dirty="0" smtClean="0">
                <a:solidFill>
                  <a:schemeClr val="tx1"/>
                </a:solidFill>
                <a:latin typeface="+mn-lt"/>
                <a:ea typeface="+mn-ea"/>
                <a:cs typeface="+mn-cs"/>
              </a:rPr>
              <a:t>-nearest neighbor (</a:t>
            </a:r>
            <a:r>
              <a:rPr lang="en-US" sz="1200" b="0" i="1" u="none" strike="noStrike" kern="1200" baseline="0" dirty="0" smtClean="0">
                <a:solidFill>
                  <a:schemeClr val="tx1"/>
                </a:solidFill>
                <a:latin typeface="+mn-lt"/>
                <a:ea typeface="+mn-ea"/>
                <a:cs typeface="+mn-cs"/>
              </a:rPr>
              <a:t>k</a:t>
            </a:r>
            <a:r>
              <a:rPr lang="en-US" sz="1200" b="0" i="0" u="none" strike="noStrike" kern="1200" baseline="0" dirty="0" smtClean="0">
                <a:solidFill>
                  <a:schemeClr val="tx1"/>
                </a:solidFill>
                <a:latin typeface="+mn-lt"/>
                <a:ea typeface="+mn-ea"/>
                <a:cs typeface="+mn-cs"/>
              </a:rPr>
              <a:t>-NN) algorithm uses the majority vote from </a:t>
            </a:r>
            <a:r>
              <a:rPr lang="en-US" sz="1200" b="1" i="1" u="none" strike="noStrike" kern="1200" baseline="0" dirty="0" smtClean="0">
                <a:solidFill>
                  <a:schemeClr val="tx1"/>
                </a:solidFill>
                <a:latin typeface="+mn-lt"/>
                <a:ea typeface="+mn-ea"/>
                <a:cs typeface="+mn-cs"/>
              </a:rPr>
              <a:t>k </a:t>
            </a:r>
            <a:r>
              <a:rPr lang="en-US" sz="1200" b="1" i="0" u="none" strike="noStrike" kern="1200" baseline="0" dirty="0" smtClean="0">
                <a:solidFill>
                  <a:schemeClr val="tx1"/>
                </a:solidFill>
                <a:latin typeface="+mn-lt"/>
                <a:ea typeface="+mn-ea"/>
                <a:cs typeface="+mn-cs"/>
              </a:rPr>
              <a:t>neighboring points </a:t>
            </a:r>
            <a:r>
              <a:rPr lang="en-US" sz="1200" b="0" i="0" u="none" strike="noStrike" kern="1200" baseline="0" dirty="0" smtClean="0">
                <a:solidFill>
                  <a:schemeClr val="tx1"/>
                </a:solidFill>
                <a:latin typeface="+mn-lt"/>
                <a:ea typeface="+mn-ea"/>
                <a:cs typeface="+mn-cs"/>
              </a:rPr>
              <a:t>to determine the class of the unlabeled data.</a:t>
            </a:r>
          </a:p>
          <a:p>
            <a:pPr algn="l" rtl="0"/>
            <a:r>
              <a:rPr lang="en-US" sz="1200" b="0" i="0" u="none" strike="noStrike" kern="1200" baseline="0" dirty="0" smtClean="0">
                <a:solidFill>
                  <a:schemeClr val="tx1"/>
                </a:solidFill>
                <a:latin typeface="+mn-lt"/>
                <a:ea typeface="+mn-ea"/>
                <a:cs typeface="+mn-cs"/>
              </a:rPr>
              <a:t>In general, the model determines </a:t>
            </a:r>
            <a:r>
              <a:rPr lang="en-US" sz="1200" b="0" i="1" u="none" strike="noStrike" kern="1200" baseline="0" dirty="0" smtClean="0">
                <a:solidFill>
                  <a:schemeClr val="tx1"/>
                </a:solidFill>
                <a:latin typeface="+mn-lt"/>
                <a:ea typeface="+mn-ea"/>
                <a:cs typeface="+mn-cs"/>
              </a:rPr>
              <a:t>k </a:t>
            </a:r>
            <a:r>
              <a:rPr lang="en-US" sz="1200" b="0" i="0" u="none" strike="noStrike" kern="1200" baseline="0" dirty="0" smtClean="0">
                <a:solidFill>
                  <a:schemeClr val="tx1"/>
                </a:solidFill>
                <a:latin typeface="+mn-lt"/>
                <a:ea typeface="+mn-ea"/>
                <a:cs typeface="+mn-cs"/>
              </a:rPr>
              <a:t>points that are nearest to the unlabeled point, finds the class of those points, and assigns the class that has the smallest expected misclassification cost.</a:t>
            </a:r>
          </a:p>
          <a:p>
            <a:pPr algn="l" rtl="0"/>
            <a:r>
              <a:rPr lang="en-US" sz="1200" b="0" i="0" u="none" strike="noStrike" kern="1200" baseline="0" dirty="0" smtClean="0">
                <a:solidFill>
                  <a:schemeClr val="tx1"/>
                </a:solidFill>
                <a:latin typeface="+mn-lt"/>
                <a:ea typeface="+mn-ea"/>
                <a:cs typeface="+mn-cs"/>
              </a:rPr>
              <a:t>To construct a </a:t>
            </a:r>
            <a:r>
              <a:rPr lang="en-US" sz="1200" b="0" i="1" u="none" strike="noStrike" kern="1200" baseline="0" dirty="0" smtClean="0">
                <a:solidFill>
                  <a:schemeClr val="tx1"/>
                </a:solidFill>
                <a:latin typeface="+mn-lt"/>
                <a:ea typeface="+mn-ea"/>
                <a:cs typeface="+mn-cs"/>
              </a:rPr>
              <a:t>k</a:t>
            </a:r>
            <a:r>
              <a:rPr lang="en-US" sz="1200" b="0" i="0" u="none" strike="noStrike" kern="1200" baseline="0" dirty="0" smtClean="0">
                <a:solidFill>
                  <a:schemeClr val="tx1"/>
                </a:solidFill>
                <a:latin typeface="+mn-lt"/>
                <a:ea typeface="+mn-ea"/>
                <a:cs typeface="+mn-cs"/>
              </a:rPr>
              <a:t>-nearest neighbor classifier, use the </a:t>
            </a:r>
            <a:r>
              <a:rPr lang="en-US" sz="1200" b="1" i="0" u="none" strike="noStrike" kern="1200" baseline="0" dirty="0" err="1" smtClean="0">
                <a:solidFill>
                  <a:schemeClr val="tx1"/>
                </a:solidFill>
                <a:latin typeface="+mn-lt"/>
                <a:ea typeface="+mn-ea"/>
                <a:cs typeface="+mn-cs"/>
              </a:rPr>
              <a:t>fitcknn</a:t>
            </a:r>
            <a:r>
              <a:rPr lang="en-US" sz="1200" b="0" i="0" u="none" strike="noStrike" kern="1200" baseline="0" dirty="0" smtClean="0">
                <a:solidFill>
                  <a:schemeClr val="tx1"/>
                </a:solidFill>
                <a:latin typeface="+mn-lt"/>
                <a:ea typeface="+mn-ea"/>
                <a:cs typeface="+mn-cs"/>
              </a:rPr>
              <a:t> function:</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knnModel</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fitcknn</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dataTrain</a:t>
            </a:r>
            <a:r>
              <a:rPr lang="en-US" sz="1200" b="0" i="0" u="none" strike="noStrike" kern="1200" baseline="0" dirty="0" smtClean="0">
                <a:solidFill>
                  <a:schemeClr val="tx1"/>
                </a:solidFill>
                <a:latin typeface="+mn-lt"/>
                <a:ea typeface="+mn-ea"/>
                <a:cs typeface="+mn-cs"/>
              </a:rPr>
              <a:t>,'y');</a:t>
            </a:r>
          </a:p>
          <a:p>
            <a:pPr algn="l" rtl="0"/>
            <a:r>
              <a:rPr lang="en-US" sz="1200" b="0" i="0" u="none" strike="noStrike" kern="1200" baseline="0" dirty="0" smtClean="0">
                <a:solidFill>
                  <a:schemeClr val="tx1"/>
                </a:solidFill>
                <a:latin typeface="+mn-lt"/>
                <a:ea typeface="+mn-ea"/>
                <a:cs typeface="+mn-cs"/>
              </a:rPr>
              <a:t>By </a:t>
            </a:r>
            <a:r>
              <a:rPr lang="en-US" sz="1200" b="1" i="0" u="none" strike="noStrike" kern="1200" baseline="0" dirty="0" smtClean="0">
                <a:solidFill>
                  <a:schemeClr val="tx1"/>
                </a:solidFill>
                <a:latin typeface="+mn-lt"/>
                <a:ea typeface="+mn-ea"/>
                <a:cs typeface="+mn-cs"/>
              </a:rPr>
              <a:t>default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fitcknn</a:t>
            </a:r>
            <a:r>
              <a:rPr lang="en-US" sz="1200" b="0" i="0" u="none" strike="noStrike" kern="1200" baseline="0" dirty="0" smtClean="0">
                <a:solidFill>
                  <a:schemeClr val="tx1"/>
                </a:solidFill>
                <a:latin typeface="+mn-lt"/>
                <a:ea typeface="+mn-ea"/>
                <a:cs typeface="+mn-cs"/>
              </a:rPr>
              <a:t> uses a </a:t>
            </a:r>
            <a:r>
              <a:rPr lang="en-US" sz="1200" b="1" i="0" u="none" strike="noStrike" kern="1200" baseline="0" dirty="0" smtClean="0">
                <a:solidFill>
                  <a:schemeClr val="tx1"/>
                </a:solidFill>
                <a:latin typeface="+mn-lt"/>
                <a:ea typeface="+mn-ea"/>
                <a:cs typeface="+mn-cs"/>
              </a:rPr>
              <a:t>single</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neighbor</a:t>
            </a:r>
            <a:r>
              <a:rPr lang="en-US" sz="1200" b="0" i="0" u="none" strike="noStrike" kern="1200" baseline="0" dirty="0" smtClean="0">
                <a:solidFill>
                  <a:schemeClr val="tx1"/>
                </a:solidFill>
                <a:latin typeface="+mn-lt"/>
                <a:ea typeface="+mn-ea"/>
                <a:cs typeface="+mn-cs"/>
              </a:rPr>
              <a:t> for the classification (i.e., </a:t>
            </a:r>
            <a:r>
              <a:rPr lang="en-US" sz="1200" b="0" i="1" u="none" strike="noStrike" kern="1200" baseline="0" dirty="0" smtClean="0">
                <a:solidFill>
                  <a:schemeClr val="tx1"/>
                </a:solidFill>
                <a:latin typeface="+mn-lt"/>
                <a:ea typeface="+mn-ea"/>
                <a:cs typeface="+mn-cs"/>
              </a:rPr>
              <a:t>k </a:t>
            </a:r>
            <a:r>
              <a:rPr lang="en-US" sz="1200" b="0" i="0" u="none" strike="noStrike" kern="1200" baseline="0" dirty="0" smtClean="0">
                <a:solidFill>
                  <a:schemeClr val="tx1"/>
                </a:solidFill>
                <a:latin typeface="+mn-lt"/>
                <a:ea typeface="+mn-ea"/>
                <a:cs typeface="+mn-cs"/>
              </a:rPr>
              <a:t>= 1).</a:t>
            </a:r>
          </a:p>
          <a:p>
            <a:pPr algn="l" rtl="0"/>
            <a:r>
              <a:rPr lang="en-US" sz="1200" b="0" i="0" u="none" strike="noStrike" kern="1200" baseline="0" dirty="0" smtClean="0">
                <a:solidFill>
                  <a:schemeClr val="tx1"/>
                </a:solidFill>
                <a:latin typeface="+mn-lt"/>
                <a:ea typeface="+mn-ea"/>
                <a:cs typeface="+mn-cs"/>
              </a:rPr>
              <a:t>However, classifying based on the single closest neighbor can be very sensitive</a:t>
            </a:r>
          </a:p>
          <a:p>
            <a:pPr algn="l" rtl="0"/>
            <a:r>
              <a:rPr lang="en-US" sz="1200" b="0" i="0" u="none" strike="noStrike" kern="1200" baseline="0" dirty="0" smtClean="0">
                <a:solidFill>
                  <a:schemeClr val="tx1"/>
                </a:solidFill>
                <a:latin typeface="+mn-lt"/>
                <a:ea typeface="+mn-ea"/>
                <a:cs typeface="+mn-cs"/>
              </a:rPr>
              <a:t>to the initial data, and thus would not generalize well. To specify </a:t>
            </a:r>
            <a:r>
              <a:rPr lang="en-US" sz="1200" b="0" i="1" u="none" strike="noStrike" kern="1200" baseline="0" dirty="0" smtClean="0">
                <a:solidFill>
                  <a:schemeClr val="tx1"/>
                </a:solidFill>
                <a:latin typeface="+mn-lt"/>
                <a:ea typeface="+mn-ea"/>
                <a:cs typeface="+mn-cs"/>
              </a:rPr>
              <a:t>k </a:t>
            </a:r>
            <a:r>
              <a:rPr lang="en-US" sz="1200" b="0" i="0" u="none" strike="noStrike" kern="1200" baseline="0" dirty="0" smtClean="0">
                <a:solidFill>
                  <a:schemeClr val="tx1"/>
                </a:solidFill>
                <a:latin typeface="+mn-lt"/>
                <a:ea typeface="+mn-ea"/>
                <a:cs typeface="+mn-cs"/>
              </a:rPr>
              <a:t>in the</a:t>
            </a:r>
          </a:p>
          <a:p>
            <a:pPr algn="l" rtl="0"/>
            <a:r>
              <a:rPr lang="en-US" sz="1200" b="0" i="0" u="none" strike="noStrike" kern="1200" baseline="0" dirty="0" smtClean="0">
                <a:solidFill>
                  <a:schemeClr val="tx1"/>
                </a:solidFill>
                <a:latin typeface="+mn-lt"/>
                <a:ea typeface="+mn-ea"/>
                <a:cs typeface="+mn-cs"/>
              </a:rPr>
              <a:t>model, use the </a:t>
            </a:r>
            <a:r>
              <a:rPr lang="en-US" sz="1200" b="0" i="0" u="none" strike="noStrike" kern="1200" baseline="0" dirty="0" err="1" smtClean="0">
                <a:solidFill>
                  <a:schemeClr val="tx1"/>
                </a:solidFill>
                <a:latin typeface="+mn-lt"/>
                <a:ea typeface="+mn-ea"/>
                <a:cs typeface="+mn-cs"/>
              </a:rPr>
              <a:t>NumNeighbors</a:t>
            </a:r>
            <a:r>
              <a:rPr lang="en-US" sz="1200" b="0" i="0" u="none" strike="noStrike" kern="1200" baseline="0" dirty="0" smtClean="0">
                <a:solidFill>
                  <a:schemeClr val="tx1"/>
                </a:solidFill>
                <a:latin typeface="+mn-lt"/>
                <a:ea typeface="+mn-ea"/>
                <a:cs typeface="+mn-cs"/>
              </a:rPr>
              <a:t> property:</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knnModel</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fitcknn</a:t>
            </a:r>
            <a:r>
              <a:rPr lang="en-US" sz="1200" b="0" i="0" u="none" strike="noStrike" kern="1200" baseline="0" dirty="0" smtClean="0">
                <a:solidFill>
                  <a:schemeClr val="tx1"/>
                </a:solidFill>
                <a:latin typeface="+mn-lt"/>
                <a:ea typeface="+mn-ea"/>
                <a:cs typeface="+mn-cs"/>
              </a:rPr>
              <a:t>(dataTrain,'NumNeighbors',4);</a:t>
            </a:r>
          </a:p>
          <a:p>
            <a:pPr algn="l" rtl="0"/>
            <a:r>
              <a:rPr lang="en-US" sz="1200" b="0" i="0" u="none" strike="noStrike" kern="1200" baseline="0" dirty="0" smtClean="0">
                <a:solidFill>
                  <a:schemeClr val="tx1"/>
                </a:solidFill>
                <a:latin typeface="+mn-lt"/>
                <a:ea typeface="+mn-ea"/>
                <a:cs typeface="+mn-cs"/>
              </a:rPr>
              <a:t>If the </a:t>
            </a:r>
            <a:r>
              <a:rPr lang="en-US" sz="1200" b="0" i="0" u="none" strike="noStrike" kern="1200" baseline="0" dirty="0" err="1" smtClean="0">
                <a:solidFill>
                  <a:schemeClr val="tx1"/>
                </a:solidFill>
                <a:latin typeface="+mn-lt"/>
                <a:ea typeface="+mn-ea"/>
                <a:cs typeface="+mn-cs"/>
              </a:rPr>
              <a:t>knnModel</a:t>
            </a:r>
            <a:r>
              <a:rPr lang="en-US" sz="1200" b="0" i="0" u="none" strike="noStrike" kern="1200" baseline="0" dirty="0" smtClean="0">
                <a:solidFill>
                  <a:schemeClr val="tx1"/>
                </a:solidFill>
                <a:latin typeface="+mn-lt"/>
                <a:ea typeface="+mn-ea"/>
                <a:cs typeface="+mn-cs"/>
              </a:rPr>
              <a:t> variable is already in the workspace, you can modify the</a:t>
            </a:r>
          </a:p>
          <a:p>
            <a:pPr algn="l" rtl="0"/>
            <a:r>
              <a:rPr lang="en-US" sz="1200" b="0" i="0" u="none" strike="noStrike" kern="1200" baseline="0" dirty="0" smtClean="0">
                <a:solidFill>
                  <a:schemeClr val="tx1"/>
                </a:solidFill>
                <a:latin typeface="+mn-lt"/>
                <a:ea typeface="+mn-ea"/>
                <a:cs typeface="+mn-cs"/>
              </a:rPr>
              <a:t>properties with dot notation:</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knnModel.NumNeighbors</a:t>
            </a:r>
            <a:r>
              <a:rPr lang="en-US" sz="1200" b="0" i="0" u="none" strike="noStrike" kern="1200" baseline="0" dirty="0" smtClean="0">
                <a:solidFill>
                  <a:schemeClr val="tx1"/>
                </a:solidFill>
                <a:latin typeface="+mn-lt"/>
                <a:ea typeface="+mn-ea"/>
                <a:cs typeface="+mn-cs"/>
              </a:rPr>
              <a:t> = 4;</a:t>
            </a:r>
          </a:p>
          <a:p>
            <a:pPr algn="l" rtl="0"/>
            <a:r>
              <a:rPr lang="en-US" sz="1200" b="0" i="0" u="none" strike="noStrike" kern="1200" baseline="0" dirty="0" smtClean="0">
                <a:solidFill>
                  <a:schemeClr val="tx1"/>
                </a:solidFill>
                <a:latin typeface="+mn-lt"/>
                <a:ea typeface="+mn-ea"/>
                <a:cs typeface="+mn-cs"/>
              </a:rPr>
              <a:t>There are a variety of distance metrics that can be used to determine the</a:t>
            </a:r>
          </a:p>
          <a:p>
            <a:pPr algn="l" rtl="0"/>
            <a:r>
              <a:rPr lang="en-US" sz="1200" b="0" i="0" u="none" strike="noStrike" kern="1200" baseline="0" dirty="0" smtClean="0">
                <a:solidFill>
                  <a:schemeClr val="tx1"/>
                </a:solidFill>
                <a:latin typeface="+mn-lt"/>
                <a:ea typeface="+mn-ea"/>
                <a:cs typeface="+mn-cs"/>
              </a:rPr>
              <a:t>nearest observation. The default pairwise distance measure is simple Euclidean</a:t>
            </a:r>
          </a:p>
          <a:p>
            <a:pPr algn="l" rtl="0"/>
            <a:r>
              <a:rPr lang="en-US" sz="1200" b="0" i="0" u="none" strike="noStrike" kern="1200" baseline="0" dirty="0" smtClean="0">
                <a:solidFill>
                  <a:schemeClr val="tx1"/>
                </a:solidFill>
                <a:latin typeface="+mn-lt"/>
                <a:ea typeface="+mn-ea"/>
                <a:cs typeface="+mn-cs"/>
              </a:rPr>
              <a:t>distance. The metric can be specified using the Distance property.</a:t>
            </a:r>
            <a:endParaRPr lang="fr-FR"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718896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pPr algn="l" rtl="0">
              <a:lnSpc>
                <a:spcPct val="150000"/>
              </a:lnSpc>
            </a:pPr>
            <a:r>
              <a:rPr lang="en-US" sz="1400" b="1" dirty="0" smtClean="0">
                <a:latin typeface="Arial" pitchFamily="34" charset="0"/>
                <a:cs typeface="Arial" pitchFamily="34" charset="0"/>
              </a:rPr>
              <a:t>Predictors - </a:t>
            </a:r>
            <a:r>
              <a:rPr lang="en-US" dirty="0" smtClean="0"/>
              <a:t>Predictors can be all categorical or all numeric, but not a mix</a:t>
            </a:r>
            <a:r>
              <a:rPr lang="en-US" sz="1400" dirty="0" smtClean="0">
                <a:latin typeface="Arial" pitchFamily="34" charset="0"/>
                <a:cs typeface="Arial" pitchFamily="34" charset="0"/>
              </a:rPr>
              <a:t>.</a:t>
            </a:r>
          </a:p>
          <a:p>
            <a:pPr algn="l" rtl="0">
              <a:lnSpc>
                <a:spcPct val="150000"/>
              </a:lnSpc>
            </a:pPr>
            <a:endParaRPr lang="en-US" sz="1400" dirty="0" smtClean="0">
              <a:latin typeface="Arial" pitchFamily="34" charset="0"/>
              <a:cs typeface="Arial" pitchFamily="34" charset="0"/>
            </a:endParaRPr>
          </a:p>
          <a:p>
            <a:pPr algn="l" rtl="0"/>
            <a:r>
              <a:rPr lang="en-US" sz="1400" b="1" dirty="0" smtClean="0">
                <a:latin typeface="Arial" pitchFamily="34" charset="0"/>
                <a:cs typeface="Arial" pitchFamily="34" charset="0"/>
              </a:rPr>
              <a:t>Time</a:t>
            </a:r>
            <a:r>
              <a:rPr lang="en-US" sz="1400" dirty="0" smtClean="0">
                <a:latin typeface="Arial" pitchFamily="34" charset="0"/>
                <a:cs typeface="Arial" pitchFamily="34" charset="0"/>
              </a:rPr>
              <a:t> - </a:t>
            </a:r>
            <a:r>
              <a:rPr lang="en-US" dirty="0" smtClean="0"/>
              <a:t>Quick to fit (does not depend on the size of the data).</a:t>
            </a:r>
          </a:p>
          <a:p>
            <a:pPr algn="l" rtl="0"/>
            <a:r>
              <a:rPr lang="en-US" dirty="0" smtClean="0"/>
              <a:t>Prediction time</a:t>
            </a:r>
            <a:r>
              <a:rPr lang="en-US" baseline="0" dirty="0" smtClean="0"/>
              <a:t> </a:t>
            </a:r>
            <a:r>
              <a:rPr lang="en-US" dirty="0" smtClean="0"/>
              <a:t>increases with the square of the size of the data.</a:t>
            </a:r>
          </a:p>
          <a:p>
            <a:pPr algn="l" rtl="0"/>
            <a:r>
              <a:rPr lang="en-US" dirty="0" smtClean="0"/>
              <a:t>Best for small data sets</a:t>
            </a:r>
            <a:r>
              <a:rPr lang="en-US" baseline="0" dirty="0" smtClean="0"/>
              <a:t> </a:t>
            </a:r>
            <a:r>
              <a:rPr lang="en-US" dirty="0" smtClean="0"/>
              <a:t>(hundreds or thousands of observations).</a:t>
            </a:r>
          </a:p>
          <a:p>
            <a:pPr algn="l" rtl="0"/>
            <a:endParaRPr lang="en-US" sz="1400" dirty="0" smtClean="0">
              <a:latin typeface="Arial" pitchFamily="34" charset="0"/>
              <a:cs typeface="Arial" pitchFamily="34" charset="0"/>
            </a:endParaRPr>
          </a:p>
          <a:p>
            <a:pPr algn="l" rtl="0">
              <a:lnSpc>
                <a:spcPct val="150000"/>
              </a:lnSpc>
            </a:pPr>
            <a:r>
              <a:rPr lang="en-US" sz="1400" b="1" dirty="0" smtClean="0">
                <a:latin typeface="Arial" pitchFamily="34" charset="0"/>
                <a:cs typeface="Arial" pitchFamily="34" charset="0"/>
              </a:rPr>
              <a:t>Memory Overhead </a:t>
            </a:r>
            <a:r>
              <a:rPr lang="en-US" sz="1400" dirty="0" smtClean="0">
                <a:latin typeface="Arial" pitchFamily="34" charset="0"/>
                <a:cs typeface="Arial" pitchFamily="34" charset="0"/>
              </a:rPr>
              <a:t>– Small.</a:t>
            </a:r>
          </a:p>
          <a:p>
            <a:endParaRPr lang="fr-FR"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3457615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pPr algn="l" rtl="0"/>
            <a:r>
              <a:rPr lang="en-US" sz="1200" b="1" i="0" kern="1200" dirty="0" smtClean="0">
                <a:solidFill>
                  <a:schemeClr val="tx1"/>
                </a:solidFill>
                <a:effectLst/>
                <a:latin typeface="+mn-lt"/>
                <a:ea typeface="+mn-ea"/>
                <a:cs typeface="+mn-cs"/>
              </a:rPr>
              <a:t>Hamming</a:t>
            </a:r>
            <a:r>
              <a:rPr lang="en-US" sz="1200" b="0" i="0" kern="1200" dirty="0" smtClean="0">
                <a:solidFill>
                  <a:schemeClr val="tx1"/>
                </a:solidFill>
                <a:effectLst/>
                <a:latin typeface="+mn-lt"/>
                <a:ea typeface="+mn-ea"/>
                <a:cs typeface="+mn-cs"/>
              </a:rPr>
              <a:t> distance - percentage of coordinates that differ.</a:t>
            </a:r>
            <a:endParaRPr lang="fr-FR"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3128287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pPr algn="l" rtl="0"/>
            <a:r>
              <a:rPr lang="en-US" sz="1200" b="0" i="0" kern="1200" dirty="0" smtClean="0">
                <a:solidFill>
                  <a:schemeClr val="tx1"/>
                </a:solidFill>
                <a:effectLst/>
                <a:latin typeface="+mn-lt"/>
                <a:ea typeface="+mn-ea"/>
                <a:cs typeface="+mn-cs"/>
              </a:rPr>
              <a:t>An SVM model is a representation of the examples as points in space, mapped so that the examples of the separate categories are divided by </a:t>
            </a:r>
            <a:r>
              <a:rPr lang="en-US" sz="1200" b="1" i="0" kern="1200" dirty="0" smtClean="0">
                <a:solidFill>
                  <a:schemeClr val="tx1"/>
                </a:solidFill>
                <a:effectLst/>
                <a:latin typeface="+mn-lt"/>
                <a:ea typeface="+mn-ea"/>
                <a:cs typeface="+mn-cs"/>
              </a:rPr>
              <a:t>a clear gap that is as wide as possible</a:t>
            </a:r>
            <a:r>
              <a:rPr lang="en-US" sz="1200" b="0" i="0" kern="1200" dirty="0" smtClean="0">
                <a:solidFill>
                  <a:schemeClr val="tx1"/>
                </a:solidFill>
                <a:effectLst/>
                <a:latin typeface="+mn-lt"/>
                <a:ea typeface="+mn-ea"/>
                <a:cs typeface="+mn-cs"/>
              </a:rPr>
              <a:t>.</a:t>
            </a:r>
          </a:p>
          <a:p>
            <a:pPr algn="l" rtl="0"/>
            <a:r>
              <a:rPr lang="en-US" sz="1200" b="0" i="0" kern="1200" dirty="0" smtClean="0">
                <a:solidFill>
                  <a:schemeClr val="tx1"/>
                </a:solidFill>
                <a:effectLst/>
                <a:latin typeface="+mn-lt"/>
                <a:ea typeface="+mn-ea"/>
                <a:cs typeface="+mn-cs"/>
              </a:rPr>
              <a:t>New examples are then mapped into that same space and predicted to belong to a category based on which side of the gap they fall on.</a:t>
            </a:r>
          </a:p>
          <a:p>
            <a:pPr algn="l" rtl="0"/>
            <a:r>
              <a:rPr lang="en-US" sz="1200" b="0" i="0" kern="1200" dirty="0" smtClean="0">
                <a:solidFill>
                  <a:schemeClr val="tx1"/>
                </a:solidFill>
                <a:effectLst/>
                <a:latin typeface="+mn-lt"/>
                <a:ea typeface="+mn-ea"/>
                <a:cs typeface="+mn-cs"/>
              </a:rPr>
              <a:t>In addition to performing linear classification, SVMs can efficiently perform a non-linear classification using what is called the </a:t>
            </a:r>
            <a:r>
              <a:rPr lang="en-US" sz="1200" b="0" i="0" u="none" strike="noStrike" kern="1200" dirty="0" smtClean="0">
                <a:solidFill>
                  <a:schemeClr val="tx1"/>
                </a:solidFill>
                <a:effectLst/>
                <a:latin typeface="+mn-lt"/>
                <a:ea typeface="+mn-ea"/>
                <a:cs typeface="+mn-cs"/>
                <a:hlinkClick r:id="rId3" tooltip="Kernel trick"/>
              </a:rPr>
              <a:t>kernel trick</a:t>
            </a:r>
            <a:r>
              <a:rPr lang="en-US" sz="1200" b="0" i="0" kern="1200" dirty="0" smtClean="0">
                <a:solidFill>
                  <a:schemeClr val="tx1"/>
                </a:solidFill>
                <a:effectLst/>
                <a:latin typeface="+mn-lt"/>
                <a:ea typeface="+mn-ea"/>
                <a:cs typeface="+mn-cs"/>
              </a:rPr>
              <a:t>, implicitly mapping their inputs into high-dimensional feature spaces.</a:t>
            </a:r>
          </a:p>
          <a:p>
            <a:pPr algn="l" rtl="0"/>
            <a:endParaRPr lang="en-US" sz="1200" b="0" i="0" kern="1200" dirty="0" smtClean="0">
              <a:solidFill>
                <a:schemeClr val="tx1"/>
              </a:solidFill>
              <a:effectLst/>
              <a:latin typeface="+mn-lt"/>
              <a:ea typeface="+mn-ea"/>
              <a:cs typeface="+mn-cs"/>
            </a:endParaRPr>
          </a:p>
          <a:p>
            <a:pPr algn="l" rtl="0"/>
            <a:r>
              <a:rPr lang="en-US" sz="1200" b="0" i="0" kern="1200" dirty="0" smtClean="0">
                <a:solidFill>
                  <a:schemeClr val="tx1"/>
                </a:solidFill>
                <a:effectLst/>
                <a:latin typeface="+mn-lt"/>
                <a:ea typeface="+mn-ea"/>
                <a:cs typeface="+mn-cs"/>
              </a:rPr>
              <a:t>More formally, a support vector machine constructs a </a:t>
            </a:r>
            <a:r>
              <a:rPr lang="en-US" sz="1200" b="0" i="0" u="none" strike="noStrike" kern="1200" dirty="0" smtClean="0">
                <a:solidFill>
                  <a:schemeClr val="tx1"/>
                </a:solidFill>
                <a:effectLst/>
                <a:latin typeface="+mn-lt"/>
                <a:ea typeface="+mn-ea"/>
                <a:cs typeface="+mn-cs"/>
                <a:hlinkClick r:id="rId4" tooltip="Hyperplane"/>
              </a:rPr>
              <a:t>hyperplane</a:t>
            </a:r>
            <a:r>
              <a:rPr lang="en-US" sz="1200" b="0" i="0" kern="1200" dirty="0" smtClean="0">
                <a:solidFill>
                  <a:schemeClr val="tx1"/>
                </a:solidFill>
                <a:effectLst/>
                <a:latin typeface="+mn-lt"/>
                <a:ea typeface="+mn-ea"/>
                <a:cs typeface="+mn-cs"/>
              </a:rPr>
              <a:t> or set of hyperplanes in a </a:t>
            </a:r>
            <a:r>
              <a:rPr lang="en-US" sz="1200" b="0" i="0" u="none" strike="noStrike" kern="1200" dirty="0" smtClean="0">
                <a:solidFill>
                  <a:schemeClr val="tx1"/>
                </a:solidFill>
                <a:effectLst/>
                <a:latin typeface="+mn-lt"/>
                <a:ea typeface="+mn-ea"/>
                <a:cs typeface="+mn-cs"/>
                <a:hlinkClick r:id="rId5" tooltip="High-dimensional space"/>
              </a:rPr>
              <a:t>high-</a:t>
            </a:r>
            <a:r>
              <a:rPr lang="en-US" sz="1200" b="0" i="0" kern="1200" dirty="0" smtClean="0">
                <a:solidFill>
                  <a:schemeClr val="tx1"/>
                </a:solidFill>
                <a:effectLst/>
                <a:latin typeface="+mn-lt"/>
                <a:ea typeface="+mn-ea"/>
                <a:cs typeface="+mn-cs"/>
              </a:rPr>
              <a:t> or infinite-dimensional space</a:t>
            </a:r>
          </a:p>
          <a:p>
            <a:pPr algn="l" rtl="0"/>
            <a:r>
              <a:rPr lang="en-US" sz="1200" b="0" i="0" kern="1200" dirty="0" smtClean="0">
                <a:solidFill>
                  <a:schemeClr val="tx1"/>
                </a:solidFill>
                <a:effectLst/>
                <a:latin typeface="+mn-lt"/>
                <a:ea typeface="+mn-ea"/>
                <a:cs typeface="+mn-cs"/>
              </a:rPr>
              <a:t>Intuitively, a good separation is achieved by the hyperplane that has the largest distance to the nearest training-data point of any class</a:t>
            </a:r>
          </a:p>
          <a:p>
            <a:pPr algn="l" rtl="0"/>
            <a:r>
              <a:rPr lang="en-US" sz="1200" b="0" i="0" kern="1200" dirty="0" smtClean="0">
                <a:solidFill>
                  <a:schemeClr val="tx1"/>
                </a:solidFill>
                <a:effectLst/>
                <a:latin typeface="+mn-lt"/>
                <a:ea typeface="+mn-ea"/>
                <a:cs typeface="+mn-cs"/>
              </a:rPr>
              <a:t>the mappings used by SVM schemes are designed to ensure that </a:t>
            </a:r>
            <a:r>
              <a:rPr lang="en-US" sz="1200" b="0" i="0" u="none" strike="noStrike" kern="1200" dirty="0" smtClean="0">
                <a:solidFill>
                  <a:schemeClr val="tx1"/>
                </a:solidFill>
                <a:effectLst/>
                <a:latin typeface="+mn-lt"/>
                <a:ea typeface="+mn-ea"/>
                <a:cs typeface="+mn-cs"/>
                <a:hlinkClick r:id="rId6" tooltip="Dot product"/>
              </a:rPr>
              <a:t>dot products</a:t>
            </a:r>
            <a:r>
              <a:rPr lang="en-US" sz="1200" b="0" i="0" kern="1200" dirty="0" smtClean="0">
                <a:solidFill>
                  <a:schemeClr val="tx1"/>
                </a:solidFill>
                <a:effectLst/>
                <a:latin typeface="+mn-lt"/>
                <a:ea typeface="+mn-ea"/>
                <a:cs typeface="+mn-cs"/>
              </a:rPr>
              <a:t> may be computed easily in terms of the variables in the original space, by defining them in terms of a </a:t>
            </a:r>
            <a:r>
              <a:rPr lang="en-US" sz="1200" b="0" i="0" u="none" strike="noStrike" kern="1200" dirty="0" smtClean="0">
                <a:solidFill>
                  <a:schemeClr val="tx1"/>
                </a:solidFill>
                <a:effectLst/>
                <a:latin typeface="+mn-lt"/>
                <a:ea typeface="+mn-ea"/>
                <a:cs typeface="+mn-cs"/>
                <a:hlinkClick r:id="rId7" tooltip="Positive-definite kernel"/>
              </a:rPr>
              <a:t>kernel function</a:t>
            </a:r>
            <a:r>
              <a:rPr lang="en-US" sz="1200" b="0" i="0" kern="1200" dirty="0" smtClean="0">
                <a:solidFill>
                  <a:schemeClr val="tx1"/>
                </a:solidFill>
                <a:effectLst/>
                <a:latin typeface="+mn-lt"/>
                <a:ea typeface="+mn-ea"/>
                <a:cs typeface="+mn-cs"/>
              </a:rPr>
              <a:t>  selected to suit the problem.</a:t>
            </a:r>
          </a:p>
          <a:p>
            <a:pPr algn="l" rtl="0"/>
            <a:r>
              <a:rPr lang="en-US" sz="1200" b="0" i="0" kern="1200" dirty="0" smtClean="0">
                <a:solidFill>
                  <a:schemeClr val="tx1"/>
                </a:solidFill>
                <a:effectLst/>
                <a:latin typeface="+mn-lt"/>
                <a:ea typeface="+mn-ea"/>
                <a:cs typeface="+mn-cs"/>
              </a:rPr>
              <a:t>Kernel machines are used to compute a non-linearly separable functions into a higher dimension linearly separable function.</a:t>
            </a:r>
            <a:endParaRPr lang="he-IL" sz="1200" b="0" i="0" kern="1200" dirty="0" smtClean="0">
              <a:solidFill>
                <a:schemeClr val="tx1"/>
              </a:solidFill>
              <a:effectLst/>
              <a:latin typeface="+mn-lt"/>
              <a:ea typeface="+mn-ea"/>
              <a:cs typeface="+mn-cs"/>
            </a:endParaRPr>
          </a:p>
          <a:p>
            <a:pPr algn="l" rtl="0"/>
            <a:endParaRPr lang="en-US" sz="1200" b="0" i="0" kern="1200" dirty="0" smtClean="0">
              <a:solidFill>
                <a:schemeClr val="tx1"/>
              </a:solidFill>
              <a:effectLst/>
              <a:latin typeface="+mn-lt"/>
              <a:ea typeface="+mn-ea"/>
              <a:cs typeface="+mn-cs"/>
            </a:endParaRPr>
          </a:p>
          <a:p>
            <a:pPr algn="l" rtl="0"/>
            <a:endParaRPr lang="he-IL" sz="1200" b="0" i="0" kern="1200" dirty="0" smtClean="0">
              <a:solidFill>
                <a:schemeClr val="tx1"/>
              </a:solidFill>
              <a:effectLst/>
              <a:latin typeface="+mn-lt"/>
              <a:ea typeface="+mn-ea"/>
              <a:cs typeface="+mn-cs"/>
            </a:endParaRPr>
          </a:p>
          <a:p>
            <a:pPr algn="l" rtl="0"/>
            <a:r>
              <a:rPr lang="en-US" sz="1200" b="0" i="0" u="none" strike="noStrike" kern="1200" baseline="0" dirty="0" smtClean="0">
                <a:solidFill>
                  <a:schemeClr val="tx1"/>
                </a:solidFill>
                <a:latin typeface="+mn-lt"/>
                <a:ea typeface="+mn-ea"/>
                <a:cs typeface="+mn-cs"/>
              </a:rPr>
              <a:t>Like linear discriminant analysis, the Support Vector Machine (SVM) algorithm</a:t>
            </a:r>
          </a:p>
          <a:p>
            <a:pPr algn="l" rtl="0"/>
            <a:r>
              <a:rPr lang="en-US" sz="1200" b="0" i="0" u="none" strike="noStrike" kern="1200" baseline="0" dirty="0" smtClean="0">
                <a:solidFill>
                  <a:schemeClr val="tx1"/>
                </a:solidFill>
                <a:latin typeface="+mn-lt"/>
                <a:ea typeface="+mn-ea"/>
                <a:cs typeface="+mn-cs"/>
              </a:rPr>
              <a:t>classifies data by finding the “best” hyperplane that separates all data points</a:t>
            </a:r>
          </a:p>
          <a:p>
            <a:pPr algn="l" rtl="0"/>
            <a:r>
              <a:rPr lang="en-US" sz="1200" b="0" i="0" u="none" strike="noStrike" kern="1200" baseline="0" dirty="0" smtClean="0">
                <a:solidFill>
                  <a:schemeClr val="tx1"/>
                </a:solidFill>
                <a:latin typeface="+mn-lt"/>
                <a:ea typeface="+mn-ea"/>
                <a:cs typeface="+mn-cs"/>
              </a:rPr>
              <a:t>of one class from those of the other class. The best hyperplane for an SVM</a:t>
            </a:r>
          </a:p>
          <a:p>
            <a:pPr algn="l" rtl="0"/>
            <a:r>
              <a:rPr lang="en-US" sz="1200" b="0" i="0" u="none" strike="noStrike" kern="1200" baseline="0" dirty="0" smtClean="0">
                <a:solidFill>
                  <a:schemeClr val="tx1"/>
                </a:solidFill>
                <a:latin typeface="+mn-lt"/>
                <a:ea typeface="+mn-ea"/>
                <a:cs typeface="+mn-cs"/>
              </a:rPr>
              <a:t>means the one with the largest margin between the two classes. The margin</a:t>
            </a:r>
          </a:p>
          <a:p>
            <a:pPr algn="l" rtl="0"/>
            <a:r>
              <a:rPr lang="en-US" sz="1200" b="0" i="0" u="none" strike="noStrike" kern="1200" baseline="0" dirty="0" smtClean="0">
                <a:solidFill>
                  <a:schemeClr val="tx1"/>
                </a:solidFill>
                <a:latin typeface="+mn-lt"/>
                <a:ea typeface="+mn-ea"/>
                <a:cs typeface="+mn-cs"/>
              </a:rPr>
              <a:t>is calculated by finding the maximal width of the margin that contains no</a:t>
            </a:r>
          </a:p>
          <a:p>
            <a:pPr algn="l" rtl="0"/>
            <a:r>
              <a:rPr lang="en-US" sz="1200" b="0" i="0" u="none" strike="noStrike" kern="1200" baseline="0" dirty="0" smtClean="0">
                <a:solidFill>
                  <a:schemeClr val="tx1"/>
                </a:solidFill>
                <a:latin typeface="+mn-lt"/>
                <a:ea typeface="+mn-ea"/>
                <a:cs typeface="+mn-cs"/>
              </a:rPr>
              <a:t>interior data points.</a:t>
            </a:r>
          </a:p>
          <a:p>
            <a:pPr algn="l" rtl="0"/>
            <a:r>
              <a:rPr lang="en-US" sz="1200" b="0" i="0" u="none" strike="noStrike" kern="1200" baseline="0" dirty="0" smtClean="0">
                <a:solidFill>
                  <a:schemeClr val="tx1"/>
                </a:solidFill>
                <a:latin typeface="+mn-lt"/>
                <a:ea typeface="+mn-ea"/>
                <a:cs typeface="+mn-cs"/>
              </a:rPr>
              <a:t>The </a:t>
            </a:r>
            <a:r>
              <a:rPr lang="en-US" sz="1200" b="0" i="1" u="none" strike="noStrike" kern="1200" baseline="0" dirty="0" smtClean="0">
                <a:solidFill>
                  <a:schemeClr val="tx1"/>
                </a:solidFill>
                <a:latin typeface="+mn-lt"/>
                <a:ea typeface="+mn-ea"/>
                <a:cs typeface="+mn-cs"/>
              </a:rPr>
              <a:t>support vectors </a:t>
            </a:r>
            <a:r>
              <a:rPr lang="en-US" sz="1200" b="0" i="0" u="none" strike="noStrike" kern="1200" baseline="0" dirty="0" smtClean="0">
                <a:solidFill>
                  <a:schemeClr val="tx1"/>
                </a:solidFill>
                <a:latin typeface="+mn-lt"/>
                <a:ea typeface="+mn-ea"/>
                <a:cs typeface="+mn-cs"/>
              </a:rPr>
              <a:t>are the data points that are closest to the separating hyperplane,</a:t>
            </a:r>
          </a:p>
          <a:p>
            <a:pPr algn="l" rtl="0"/>
            <a:r>
              <a:rPr lang="en-US" sz="1200" b="0" i="0" u="none" strike="noStrike" kern="1200" baseline="0" dirty="0" smtClean="0">
                <a:solidFill>
                  <a:schemeClr val="tx1"/>
                </a:solidFill>
                <a:latin typeface="+mn-lt"/>
                <a:ea typeface="+mn-ea"/>
                <a:cs typeface="+mn-cs"/>
              </a:rPr>
              <a:t>on the boundary of the margin. The classification step becomes a function of</a:t>
            </a:r>
          </a:p>
          <a:p>
            <a:pPr algn="l" rtl="0"/>
            <a:r>
              <a:rPr lang="en-US" sz="1200" b="0" i="0" u="none" strike="noStrike" kern="1200" baseline="0" dirty="0" smtClean="0">
                <a:solidFill>
                  <a:schemeClr val="tx1"/>
                </a:solidFill>
                <a:latin typeface="+mn-lt"/>
                <a:ea typeface="+mn-ea"/>
                <a:cs typeface="+mn-cs"/>
              </a:rPr>
              <a:t>these support vectors only, which greatly </a:t>
            </a:r>
            <a:r>
              <a:rPr lang="en-US" sz="1200" b="1" i="0" u="none" strike="noStrike" kern="1200" baseline="0" dirty="0" smtClean="0">
                <a:solidFill>
                  <a:schemeClr val="tx1"/>
                </a:solidFill>
                <a:latin typeface="+mn-lt"/>
                <a:ea typeface="+mn-ea"/>
                <a:cs typeface="+mn-cs"/>
              </a:rPr>
              <a:t>simplifies</a:t>
            </a:r>
            <a:r>
              <a:rPr lang="en-US" sz="1200" b="0" i="0" u="none" strike="noStrike" kern="1200" baseline="0" dirty="0" smtClean="0">
                <a:solidFill>
                  <a:schemeClr val="tx1"/>
                </a:solidFill>
                <a:latin typeface="+mn-lt"/>
                <a:ea typeface="+mn-ea"/>
                <a:cs typeface="+mn-cs"/>
              </a:rPr>
              <a:t> the problem. It is also</a:t>
            </a:r>
          </a:p>
          <a:p>
            <a:pPr algn="l" rtl="0"/>
            <a:r>
              <a:rPr lang="en-US" sz="1200" b="0" i="0" u="none" strike="noStrike" kern="1200" baseline="0" dirty="0" smtClean="0">
                <a:solidFill>
                  <a:schemeClr val="tx1"/>
                </a:solidFill>
                <a:latin typeface="+mn-lt"/>
                <a:ea typeface="+mn-ea"/>
                <a:cs typeface="+mn-cs"/>
              </a:rPr>
              <a:t>intuitively </a:t>
            </a:r>
            <a:r>
              <a:rPr lang="en-US" sz="1200" b="1" i="0" u="none" strike="noStrike" kern="1200" baseline="0" dirty="0" smtClean="0">
                <a:solidFill>
                  <a:schemeClr val="tx1"/>
                </a:solidFill>
                <a:latin typeface="+mn-lt"/>
                <a:ea typeface="+mn-ea"/>
                <a:cs typeface="+mn-cs"/>
              </a:rPr>
              <a:t>reasonable</a:t>
            </a:r>
            <a:r>
              <a:rPr lang="en-US" sz="1200" b="0" i="0" u="none" strike="noStrike" kern="1200" baseline="0" dirty="0" smtClean="0">
                <a:solidFill>
                  <a:schemeClr val="tx1"/>
                </a:solidFill>
                <a:latin typeface="+mn-lt"/>
                <a:ea typeface="+mn-ea"/>
                <a:cs typeface="+mn-cs"/>
              </a:rPr>
              <a:t> to consider only the observations near the boundary for</a:t>
            </a:r>
          </a:p>
          <a:p>
            <a:pPr algn="l" rtl="0"/>
            <a:r>
              <a:rPr lang="en-US" sz="1200" b="0" i="0" u="none" strike="noStrike" kern="1200" baseline="0" dirty="0" smtClean="0">
                <a:solidFill>
                  <a:schemeClr val="tx1"/>
                </a:solidFill>
                <a:latin typeface="+mn-lt"/>
                <a:ea typeface="+mn-ea"/>
                <a:cs typeface="+mn-cs"/>
              </a:rPr>
              <a:t>the purposes of classification, as it makes the classification more </a:t>
            </a:r>
            <a:r>
              <a:rPr lang="en-US" sz="1200" b="1" i="0" u="none" strike="noStrike" kern="1200" baseline="0" dirty="0" smtClean="0">
                <a:solidFill>
                  <a:schemeClr val="tx1"/>
                </a:solidFill>
                <a:latin typeface="+mn-lt"/>
                <a:ea typeface="+mn-ea"/>
                <a:cs typeface="+mn-cs"/>
              </a:rPr>
              <a:t>robust to</a:t>
            </a:r>
          </a:p>
          <a:p>
            <a:pPr algn="l" rtl="0"/>
            <a:r>
              <a:rPr lang="en-US" sz="1200" b="1" i="0" u="none" strike="noStrike" kern="1200" baseline="0" dirty="0" smtClean="0">
                <a:solidFill>
                  <a:schemeClr val="tx1"/>
                </a:solidFill>
                <a:latin typeface="+mn-lt"/>
                <a:ea typeface="+mn-ea"/>
                <a:cs typeface="+mn-cs"/>
              </a:rPr>
              <a:t>outliers</a:t>
            </a:r>
            <a:r>
              <a:rPr lang="en-US" sz="1200" b="0" i="0" u="none" strike="noStrike" kern="1200" baseline="0" dirty="0" smtClean="0">
                <a:solidFill>
                  <a:schemeClr val="tx1"/>
                </a:solidFill>
                <a:latin typeface="+mn-lt"/>
                <a:ea typeface="+mn-ea"/>
                <a:cs typeface="+mn-cs"/>
              </a:rPr>
              <a:t>.</a:t>
            </a:r>
          </a:p>
          <a:p>
            <a:pPr algn="l" rtl="0"/>
            <a:r>
              <a:rPr lang="en-US" sz="1200" b="0" i="0" u="none" strike="noStrike" kern="1200" baseline="0" dirty="0" smtClean="0">
                <a:solidFill>
                  <a:schemeClr val="tx1"/>
                </a:solidFill>
                <a:latin typeface="+mn-lt"/>
                <a:ea typeface="+mn-ea"/>
                <a:cs typeface="+mn-cs"/>
              </a:rPr>
              <a:t>For problems that are not strictly linearly separable, a linear SVM maximizes</a:t>
            </a:r>
          </a:p>
          <a:p>
            <a:pPr algn="l" rtl="0"/>
            <a:r>
              <a:rPr lang="en-US" sz="1200" b="0" i="0" u="none" strike="noStrike" kern="1200" baseline="0" dirty="0" smtClean="0">
                <a:solidFill>
                  <a:schemeClr val="tx1"/>
                </a:solidFill>
                <a:latin typeface="+mn-lt"/>
                <a:ea typeface="+mn-ea"/>
                <a:cs typeface="+mn-cs"/>
              </a:rPr>
              <a:t>the </a:t>
            </a:r>
            <a:r>
              <a:rPr lang="en-US" sz="1200" b="0" i="1" u="none" strike="noStrike" kern="1200" baseline="0" dirty="0" smtClean="0">
                <a:solidFill>
                  <a:schemeClr val="tx1"/>
                </a:solidFill>
                <a:latin typeface="+mn-lt"/>
                <a:ea typeface="+mn-ea"/>
                <a:cs typeface="+mn-cs"/>
              </a:rPr>
              <a:t>soft margin </a:t>
            </a:r>
            <a:r>
              <a:rPr lang="en-US" sz="1200" b="0" i="0" u="none" strike="noStrike" kern="1200" baseline="0" dirty="0" smtClean="0">
                <a:solidFill>
                  <a:schemeClr val="tx1"/>
                </a:solidFill>
                <a:latin typeface="+mn-lt"/>
                <a:ea typeface="+mn-ea"/>
                <a:cs typeface="+mn-cs"/>
              </a:rPr>
              <a:t>– that is, it optimizes an objective that combines margin width</a:t>
            </a:r>
          </a:p>
          <a:p>
            <a:pPr algn="l" rtl="0"/>
            <a:r>
              <a:rPr lang="en-US" sz="1200" b="0" i="0" u="none" strike="noStrike" kern="1200" baseline="0" dirty="0" smtClean="0">
                <a:solidFill>
                  <a:schemeClr val="tx1"/>
                </a:solidFill>
                <a:latin typeface="+mn-lt"/>
                <a:ea typeface="+mn-ea"/>
                <a:cs typeface="+mn-cs"/>
              </a:rPr>
              <a:t>with a penalty for misclassified observations.</a:t>
            </a:r>
          </a:p>
          <a:p>
            <a:pPr algn="l" rtl="0"/>
            <a:r>
              <a:rPr lang="en-US" sz="1200" b="0" i="0" u="none" strike="noStrike" kern="1200" baseline="0" dirty="0" smtClean="0">
                <a:solidFill>
                  <a:schemeClr val="tx1"/>
                </a:solidFill>
                <a:latin typeface="+mn-lt"/>
                <a:ea typeface="+mn-ea"/>
                <a:cs typeface="+mn-cs"/>
              </a:rPr>
              <a:t>Use the </a:t>
            </a:r>
            <a:r>
              <a:rPr lang="en-US" sz="1200" b="0" i="0" u="none" strike="noStrike" kern="1200" baseline="0" dirty="0" err="1" smtClean="0">
                <a:solidFill>
                  <a:schemeClr val="tx1"/>
                </a:solidFill>
                <a:latin typeface="+mn-lt"/>
                <a:ea typeface="+mn-ea"/>
                <a:cs typeface="+mn-cs"/>
              </a:rPr>
              <a:t>fitcsvm</a:t>
            </a:r>
            <a:r>
              <a:rPr lang="en-US" sz="1200" b="0" i="0" u="none" strike="noStrike" kern="1200" baseline="0" dirty="0" smtClean="0">
                <a:solidFill>
                  <a:schemeClr val="tx1"/>
                </a:solidFill>
                <a:latin typeface="+mn-lt"/>
                <a:ea typeface="+mn-ea"/>
                <a:cs typeface="+mn-cs"/>
              </a:rPr>
              <a:t> function to create an SVM classifier:</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svmModel</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fitcsvm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dataTrain</a:t>
            </a:r>
            <a:r>
              <a:rPr lang="en-US" sz="1200" b="0" i="0" u="none" strike="noStrike" kern="1200" baseline="0" dirty="0" smtClean="0">
                <a:solidFill>
                  <a:schemeClr val="tx1"/>
                </a:solidFill>
                <a:latin typeface="+mn-lt"/>
                <a:ea typeface="+mn-ea"/>
                <a:cs typeface="+mn-cs"/>
              </a:rPr>
              <a:t>,'y');</a:t>
            </a:r>
          </a:p>
          <a:p>
            <a:pPr algn="l" rtl="0"/>
            <a:r>
              <a:rPr lang="en-US" sz="1200" b="0" i="0" u="none" strike="noStrike" kern="1200" baseline="0" dirty="0" smtClean="0">
                <a:solidFill>
                  <a:schemeClr val="tx1"/>
                </a:solidFill>
                <a:latin typeface="+mn-lt"/>
                <a:ea typeface="+mn-ea"/>
                <a:cs typeface="+mn-cs"/>
              </a:rPr>
              <a:t>Even with soft margins, many problems are not linearly separable. In this</a:t>
            </a:r>
          </a:p>
          <a:p>
            <a:pPr algn="l" rtl="0"/>
            <a:r>
              <a:rPr lang="en-US" sz="1200" b="0" i="0" u="none" strike="noStrike" kern="1200" baseline="0" dirty="0" smtClean="0">
                <a:solidFill>
                  <a:schemeClr val="tx1"/>
                </a:solidFill>
                <a:latin typeface="+mn-lt"/>
                <a:ea typeface="+mn-ea"/>
                <a:cs typeface="+mn-cs"/>
              </a:rPr>
              <a:t>case, you can still use an SVM by applying a nonlinear transformation to the</a:t>
            </a:r>
          </a:p>
          <a:p>
            <a:pPr algn="l" rtl="0"/>
            <a:r>
              <a:rPr lang="en-US" sz="1200" b="0" i="0" u="none" strike="noStrike" kern="1200" baseline="0" dirty="0" smtClean="0">
                <a:solidFill>
                  <a:schemeClr val="tx1"/>
                </a:solidFill>
                <a:latin typeface="+mn-lt"/>
                <a:ea typeface="+mn-ea"/>
                <a:cs typeface="+mn-cs"/>
              </a:rPr>
              <a:t>space of predictor variables. The linear boundary in this transformed space</a:t>
            </a:r>
          </a:p>
          <a:p>
            <a:pPr algn="l" rtl="0"/>
            <a:r>
              <a:rPr lang="en-US" sz="1200" b="0" i="0" u="none" strike="noStrike" kern="1200" baseline="0" dirty="0" smtClean="0">
                <a:solidFill>
                  <a:schemeClr val="tx1"/>
                </a:solidFill>
                <a:latin typeface="+mn-lt"/>
                <a:ea typeface="+mn-ea"/>
                <a:cs typeface="+mn-cs"/>
              </a:rPr>
              <a:t>corresponds to a nonlinear boundary in the original predictors. Use the</a:t>
            </a:r>
          </a:p>
          <a:p>
            <a:pPr algn="l" rtl="0"/>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KernelFunction</a:t>
            </a:r>
            <a:r>
              <a:rPr lang="en-US" sz="1200" b="0" i="0" u="none" strike="noStrike" kern="1200" baseline="0" dirty="0" smtClean="0">
                <a:solidFill>
                  <a:schemeClr val="tx1"/>
                </a:solidFill>
                <a:latin typeface="+mn-lt"/>
                <a:ea typeface="+mn-ea"/>
                <a:cs typeface="+mn-cs"/>
              </a:rPr>
              <a:t>' option to set the SVM transformation function:</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svmModel</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fitcsvm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dataTrain</a:t>
            </a:r>
            <a:r>
              <a:rPr lang="en-US" sz="1200" b="0" i="0" u="none" strike="noStrike" kern="1200" baseline="0" dirty="0" smtClean="0">
                <a:solidFill>
                  <a:schemeClr val="tx1"/>
                </a:solidFill>
                <a:latin typeface="+mn-lt"/>
                <a:ea typeface="+mn-ea"/>
                <a:cs typeface="+mn-cs"/>
              </a:rPr>
              <a:t>,'y',...</a:t>
            </a:r>
          </a:p>
          <a:p>
            <a:pPr algn="l" rtl="0"/>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KernelFunction</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gaussian</a:t>
            </a:r>
            <a:r>
              <a:rPr lang="en-US" sz="1200" b="0" i="0" u="none" strike="noStrike" kern="1200" baseline="0" dirty="0" smtClean="0">
                <a:solidFill>
                  <a:schemeClr val="tx1"/>
                </a:solidFill>
                <a:latin typeface="+mn-lt"/>
                <a:ea typeface="+mn-ea"/>
                <a:cs typeface="+mn-cs"/>
              </a:rPr>
              <a:t>');</a:t>
            </a:r>
          </a:p>
          <a:p>
            <a:pPr algn="l" rtl="0"/>
            <a:r>
              <a:rPr lang="en-US" sz="1200" b="0" i="0" u="none" strike="noStrike" kern="1200" baseline="0" dirty="0" smtClean="0">
                <a:solidFill>
                  <a:schemeClr val="tx1"/>
                </a:solidFill>
                <a:latin typeface="+mn-lt"/>
                <a:ea typeface="+mn-ea"/>
                <a:cs typeface="+mn-cs"/>
              </a:rPr>
              <a:t>Note that SVMs work only on binary classification problems (only two</a:t>
            </a:r>
          </a:p>
          <a:p>
            <a:pPr algn="l" rtl="0"/>
            <a:r>
              <a:rPr lang="en-US" sz="1200" b="0" i="0" u="none" strike="noStrike" kern="1200" baseline="0" dirty="0" smtClean="0">
                <a:solidFill>
                  <a:schemeClr val="tx1"/>
                </a:solidFill>
                <a:latin typeface="+mn-lt"/>
                <a:ea typeface="+mn-ea"/>
                <a:cs typeface="+mn-cs"/>
              </a:rPr>
              <a:t>response classes). To perform a multiclass classification, use a </a:t>
            </a:r>
            <a:r>
              <a:rPr lang="en-US" sz="1200" b="0" i="0" u="none" strike="noStrike" kern="1200" baseline="0" dirty="0" err="1" smtClean="0">
                <a:solidFill>
                  <a:schemeClr val="tx1"/>
                </a:solidFill>
                <a:latin typeface="+mn-lt"/>
                <a:ea typeface="+mn-ea"/>
                <a:cs typeface="+mn-cs"/>
              </a:rPr>
              <a:t>comination</a:t>
            </a:r>
            <a:r>
              <a:rPr lang="en-US" sz="1200" b="0" i="0" u="none" strike="noStrike" kern="1200" baseline="0" dirty="0" smtClean="0">
                <a:solidFill>
                  <a:schemeClr val="tx1"/>
                </a:solidFill>
                <a:latin typeface="+mn-lt"/>
                <a:ea typeface="+mn-ea"/>
                <a:cs typeface="+mn-cs"/>
              </a:rPr>
              <a:t> of</a:t>
            </a:r>
          </a:p>
          <a:p>
            <a:pPr algn="l" rtl="0"/>
            <a:r>
              <a:rPr lang="en-US" sz="1200" b="0" i="0" u="none" strike="noStrike" kern="1200" baseline="0" dirty="0" smtClean="0">
                <a:solidFill>
                  <a:schemeClr val="tx1"/>
                </a:solidFill>
                <a:latin typeface="+mn-lt"/>
                <a:ea typeface="+mn-ea"/>
                <a:cs typeface="+mn-cs"/>
              </a:rPr>
              <a:t>binary SVMs.</a:t>
            </a:r>
            <a:endParaRPr lang="fr-FR" dirty="0" smtClean="0"/>
          </a:p>
          <a:p>
            <a:pPr algn="l" rtl="0"/>
            <a:endParaRPr lang="en-US" sz="1200" b="0" i="0" kern="1200" dirty="0" smtClean="0">
              <a:solidFill>
                <a:schemeClr val="tx1"/>
              </a:solidFill>
              <a:effectLst/>
              <a:latin typeface="+mn-lt"/>
              <a:ea typeface="+mn-ea"/>
              <a:cs typeface="+mn-cs"/>
            </a:endParaRPr>
          </a:p>
          <a:p>
            <a:pPr algn="l" rtl="0"/>
            <a:endParaRPr lang="he-IL" sz="1200" b="0" i="0" kern="1200" dirty="0" smtClean="0">
              <a:solidFill>
                <a:schemeClr val="tx1"/>
              </a:solidFill>
              <a:effectLst/>
              <a:latin typeface="+mn-lt"/>
              <a:ea typeface="+mn-ea"/>
              <a:cs typeface="+mn-cs"/>
            </a:endParaRPr>
          </a:p>
          <a:p>
            <a:pPr algn="l" rtl="0"/>
            <a:r>
              <a:rPr lang="en-US" sz="1200" b="0" i="0" u="none" strike="noStrike" kern="1200" baseline="0" dirty="0" smtClean="0">
                <a:solidFill>
                  <a:schemeClr val="tx1"/>
                </a:solidFill>
                <a:latin typeface="+mn-lt"/>
                <a:ea typeface="+mn-ea"/>
                <a:cs typeface="+mn-cs"/>
              </a:rPr>
              <a:t>Like linear discriminant analysis, the Support Vector Machine (SVM) algorithm</a:t>
            </a:r>
          </a:p>
          <a:p>
            <a:pPr algn="l" rtl="0"/>
            <a:r>
              <a:rPr lang="en-US" sz="1200" b="0" i="0" u="none" strike="noStrike" kern="1200" baseline="0" dirty="0" smtClean="0">
                <a:solidFill>
                  <a:schemeClr val="tx1"/>
                </a:solidFill>
                <a:latin typeface="+mn-lt"/>
                <a:ea typeface="+mn-ea"/>
                <a:cs typeface="+mn-cs"/>
              </a:rPr>
              <a:t>classifies data by </a:t>
            </a:r>
            <a:r>
              <a:rPr lang="en-US" sz="1200" b="1" i="0" u="none" strike="noStrike" kern="1200" baseline="0" dirty="0" smtClean="0">
                <a:solidFill>
                  <a:schemeClr val="tx1"/>
                </a:solidFill>
                <a:latin typeface="+mn-lt"/>
                <a:ea typeface="+mn-ea"/>
                <a:cs typeface="+mn-cs"/>
              </a:rPr>
              <a:t>finding the “best” hyperplane</a:t>
            </a:r>
            <a:r>
              <a:rPr lang="en-US" sz="1200" b="0" i="0" u="none" strike="noStrike" kern="1200" baseline="0" dirty="0" smtClean="0">
                <a:solidFill>
                  <a:schemeClr val="tx1"/>
                </a:solidFill>
                <a:latin typeface="+mn-lt"/>
                <a:ea typeface="+mn-ea"/>
                <a:cs typeface="+mn-cs"/>
              </a:rPr>
              <a:t> that separates all data points</a:t>
            </a:r>
          </a:p>
          <a:p>
            <a:pPr algn="l" rtl="0"/>
            <a:r>
              <a:rPr lang="en-US" sz="1200" b="0" i="0" u="none" strike="noStrike" kern="1200" baseline="0" dirty="0" smtClean="0">
                <a:solidFill>
                  <a:schemeClr val="tx1"/>
                </a:solidFill>
                <a:latin typeface="+mn-lt"/>
                <a:ea typeface="+mn-ea"/>
                <a:cs typeface="+mn-cs"/>
              </a:rPr>
              <a:t>of one class from those of the other class. </a:t>
            </a:r>
          </a:p>
          <a:p>
            <a:pPr algn="l" rtl="0"/>
            <a:r>
              <a:rPr lang="en-US" sz="1200" b="0" i="0" u="none" strike="noStrike" kern="1200" baseline="0" dirty="0" smtClean="0">
                <a:solidFill>
                  <a:schemeClr val="tx1"/>
                </a:solidFill>
                <a:latin typeface="+mn-lt"/>
                <a:ea typeface="+mn-ea"/>
                <a:cs typeface="+mn-cs"/>
              </a:rPr>
              <a:t>The </a:t>
            </a:r>
            <a:r>
              <a:rPr lang="en-US" sz="1200" b="1" i="0" u="none" strike="noStrike" kern="1200" baseline="0" dirty="0" smtClean="0">
                <a:solidFill>
                  <a:schemeClr val="tx1"/>
                </a:solidFill>
                <a:latin typeface="+mn-lt"/>
                <a:ea typeface="+mn-ea"/>
                <a:cs typeface="+mn-cs"/>
              </a:rPr>
              <a:t>best hyperplane </a:t>
            </a:r>
            <a:r>
              <a:rPr lang="en-US" sz="1200" b="0" i="0" u="none" strike="noStrike" kern="1200" baseline="0" dirty="0" smtClean="0">
                <a:solidFill>
                  <a:schemeClr val="tx1"/>
                </a:solidFill>
                <a:latin typeface="+mn-lt"/>
                <a:ea typeface="+mn-ea"/>
                <a:cs typeface="+mn-cs"/>
              </a:rPr>
              <a:t>for an SVM means the one with the largest margin between the two classes. </a:t>
            </a:r>
          </a:p>
          <a:p>
            <a:pPr algn="l" rtl="0"/>
            <a:r>
              <a:rPr lang="en-US" sz="1200" b="0" i="0" u="none" strike="noStrike" kern="1200" baseline="0" dirty="0" smtClean="0">
                <a:solidFill>
                  <a:schemeClr val="tx1"/>
                </a:solidFill>
                <a:latin typeface="+mn-lt"/>
                <a:ea typeface="+mn-ea"/>
                <a:cs typeface="+mn-cs"/>
              </a:rPr>
              <a:t>The margin is calculated by finding the </a:t>
            </a:r>
            <a:r>
              <a:rPr lang="en-US" sz="1200" b="1" i="0" u="none" strike="noStrike" kern="1200" baseline="0" dirty="0" smtClean="0">
                <a:solidFill>
                  <a:schemeClr val="tx1"/>
                </a:solidFill>
                <a:latin typeface="+mn-lt"/>
                <a:ea typeface="+mn-ea"/>
                <a:cs typeface="+mn-cs"/>
              </a:rPr>
              <a:t>maximal width of the margin that contains no</a:t>
            </a:r>
          </a:p>
          <a:p>
            <a:pPr algn="l" rtl="0"/>
            <a:r>
              <a:rPr lang="en-US" sz="1200" b="1" i="0" u="none" strike="noStrike" kern="1200" baseline="0" dirty="0" smtClean="0">
                <a:solidFill>
                  <a:schemeClr val="tx1"/>
                </a:solidFill>
                <a:latin typeface="+mn-lt"/>
                <a:ea typeface="+mn-ea"/>
                <a:cs typeface="+mn-cs"/>
              </a:rPr>
              <a:t>interior data points.</a:t>
            </a:r>
          </a:p>
          <a:p>
            <a:pPr algn="l" rtl="0"/>
            <a:r>
              <a:rPr lang="en-US" sz="1200" b="0" i="0" u="none" strike="noStrike" kern="1200" baseline="0" dirty="0" smtClean="0">
                <a:solidFill>
                  <a:schemeClr val="tx1"/>
                </a:solidFill>
                <a:latin typeface="+mn-lt"/>
                <a:ea typeface="+mn-ea"/>
                <a:cs typeface="+mn-cs"/>
              </a:rPr>
              <a:t>The </a:t>
            </a:r>
            <a:r>
              <a:rPr lang="en-US" sz="1200" b="0" i="1" u="none" strike="noStrike" kern="1200" baseline="0" dirty="0" smtClean="0">
                <a:solidFill>
                  <a:schemeClr val="tx1"/>
                </a:solidFill>
                <a:latin typeface="+mn-lt"/>
                <a:ea typeface="+mn-ea"/>
                <a:cs typeface="+mn-cs"/>
              </a:rPr>
              <a:t>support vectors </a:t>
            </a:r>
            <a:r>
              <a:rPr lang="en-US" sz="1200" b="0" i="0" u="none" strike="noStrike" kern="1200" baseline="0" dirty="0" smtClean="0">
                <a:solidFill>
                  <a:schemeClr val="tx1"/>
                </a:solidFill>
                <a:latin typeface="+mn-lt"/>
                <a:ea typeface="+mn-ea"/>
                <a:cs typeface="+mn-cs"/>
              </a:rPr>
              <a:t>are the data points that are closest to the separating hyperplane,</a:t>
            </a:r>
          </a:p>
          <a:p>
            <a:pPr algn="l" rtl="0"/>
            <a:r>
              <a:rPr lang="en-US" sz="1200" b="0" i="0" u="none" strike="noStrike" kern="1200" baseline="0" dirty="0" smtClean="0">
                <a:solidFill>
                  <a:schemeClr val="tx1"/>
                </a:solidFill>
                <a:latin typeface="+mn-lt"/>
                <a:ea typeface="+mn-ea"/>
                <a:cs typeface="+mn-cs"/>
              </a:rPr>
              <a:t>on the boundary of the margin. The classification step becomes a function of</a:t>
            </a:r>
          </a:p>
          <a:p>
            <a:pPr algn="l" rtl="0"/>
            <a:r>
              <a:rPr lang="en-US" sz="1200" b="0" i="0" u="none" strike="noStrike" kern="1200" baseline="0" dirty="0" smtClean="0">
                <a:solidFill>
                  <a:schemeClr val="tx1"/>
                </a:solidFill>
                <a:latin typeface="+mn-lt"/>
                <a:ea typeface="+mn-ea"/>
                <a:cs typeface="+mn-cs"/>
              </a:rPr>
              <a:t>these support vectors only, which greatly simplifies the problem. It is also</a:t>
            </a:r>
          </a:p>
          <a:p>
            <a:pPr algn="l" rtl="0"/>
            <a:r>
              <a:rPr lang="en-US" sz="1200" b="0" i="0" u="none" strike="noStrike" kern="1200" baseline="0" dirty="0" smtClean="0">
                <a:solidFill>
                  <a:schemeClr val="tx1"/>
                </a:solidFill>
                <a:latin typeface="+mn-lt"/>
                <a:ea typeface="+mn-ea"/>
                <a:cs typeface="+mn-cs"/>
              </a:rPr>
              <a:t>intuitively reasonable to consider only the observations near the boundary for</a:t>
            </a:r>
          </a:p>
          <a:p>
            <a:pPr algn="l" rtl="0"/>
            <a:r>
              <a:rPr lang="en-US" sz="1200" b="0" i="0" u="none" strike="noStrike" kern="1200" baseline="0" dirty="0" smtClean="0">
                <a:solidFill>
                  <a:schemeClr val="tx1"/>
                </a:solidFill>
                <a:latin typeface="+mn-lt"/>
                <a:ea typeface="+mn-ea"/>
                <a:cs typeface="+mn-cs"/>
              </a:rPr>
              <a:t>the purposes of classification, as it makes the classification more robust to</a:t>
            </a:r>
          </a:p>
          <a:p>
            <a:pPr algn="l" rtl="0"/>
            <a:r>
              <a:rPr lang="en-US" sz="1200" b="0" i="0" u="none" strike="noStrike" kern="1200" baseline="0" dirty="0" smtClean="0">
                <a:solidFill>
                  <a:schemeClr val="tx1"/>
                </a:solidFill>
                <a:latin typeface="+mn-lt"/>
                <a:ea typeface="+mn-ea"/>
                <a:cs typeface="+mn-cs"/>
              </a:rPr>
              <a:t>outliers.</a:t>
            </a:r>
          </a:p>
          <a:p>
            <a:pPr algn="l" rtl="0"/>
            <a:r>
              <a:rPr lang="en-US" sz="1200" b="0" i="0" u="none" strike="noStrike" kern="1200" baseline="0" dirty="0" smtClean="0">
                <a:solidFill>
                  <a:schemeClr val="tx1"/>
                </a:solidFill>
                <a:latin typeface="+mn-lt"/>
                <a:ea typeface="+mn-ea"/>
                <a:cs typeface="+mn-cs"/>
              </a:rPr>
              <a:t>For problems that are not strictly linearly separable, a linear SVM maximizes</a:t>
            </a:r>
          </a:p>
          <a:p>
            <a:pPr algn="l" rtl="0"/>
            <a:r>
              <a:rPr lang="en-US" sz="1200" b="0" i="0" u="none" strike="noStrike" kern="1200" baseline="0" dirty="0" smtClean="0">
                <a:solidFill>
                  <a:schemeClr val="tx1"/>
                </a:solidFill>
                <a:latin typeface="+mn-lt"/>
                <a:ea typeface="+mn-ea"/>
                <a:cs typeface="+mn-cs"/>
              </a:rPr>
              <a:t>the </a:t>
            </a:r>
            <a:r>
              <a:rPr lang="en-US" sz="1200" b="0" i="1" u="none" strike="noStrike" kern="1200" baseline="0" dirty="0" smtClean="0">
                <a:solidFill>
                  <a:schemeClr val="tx1"/>
                </a:solidFill>
                <a:latin typeface="+mn-lt"/>
                <a:ea typeface="+mn-ea"/>
                <a:cs typeface="+mn-cs"/>
              </a:rPr>
              <a:t>soft margin </a:t>
            </a:r>
            <a:r>
              <a:rPr lang="en-US" sz="1200" b="0" i="0" u="none" strike="noStrike" kern="1200" baseline="0" dirty="0" smtClean="0">
                <a:solidFill>
                  <a:schemeClr val="tx1"/>
                </a:solidFill>
                <a:latin typeface="+mn-lt"/>
                <a:ea typeface="+mn-ea"/>
                <a:cs typeface="+mn-cs"/>
              </a:rPr>
              <a:t>– that is, it optimizes an objective that combines margin width</a:t>
            </a:r>
          </a:p>
          <a:p>
            <a:pPr algn="l" rtl="0"/>
            <a:r>
              <a:rPr lang="en-US" sz="1200" b="0" i="0" u="none" strike="noStrike" kern="1200" baseline="0" dirty="0" smtClean="0">
                <a:solidFill>
                  <a:schemeClr val="tx1"/>
                </a:solidFill>
                <a:latin typeface="+mn-lt"/>
                <a:ea typeface="+mn-ea"/>
                <a:cs typeface="+mn-cs"/>
              </a:rPr>
              <a:t>with a penalty for misclassified observations.</a:t>
            </a:r>
          </a:p>
          <a:p>
            <a:pPr algn="l" rtl="0"/>
            <a:r>
              <a:rPr lang="en-US" sz="1200" b="0" i="0" u="none" strike="noStrike" kern="1200" baseline="0" dirty="0" smtClean="0">
                <a:solidFill>
                  <a:schemeClr val="tx1"/>
                </a:solidFill>
                <a:latin typeface="+mn-lt"/>
                <a:ea typeface="+mn-ea"/>
                <a:cs typeface="+mn-cs"/>
              </a:rPr>
              <a:t>Use the </a:t>
            </a:r>
            <a:r>
              <a:rPr lang="en-US" sz="1200" b="0" i="0" u="none" strike="noStrike" kern="1200" baseline="0" dirty="0" err="1" smtClean="0">
                <a:solidFill>
                  <a:schemeClr val="tx1"/>
                </a:solidFill>
                <a:latin typeface="+mn-lt"/>
                <a:ea typeface="+mn-ea"/>
                <a:cs typeface="+mn-cs"/>
              </a:rPr>
              <a:t>fitcsvm</a:t>
            </a:r>
            <a:r>
              <a:rPr lang="en-US" sz="1200" b="0" i="0" u="none" strike="noStrike" kern="1200" baseline="0" dirty="0" smtClean="0">
                <a:solidFill>
                  <a:schemeClr val="tx1"/>
                </a:solidFill>
                <a:latin typeface="+mn-lt"/>
                <a:ea typeface="+mn-ea"/>
                <a:cs typeface="+mn-cs"/>
              </a:rPr>
              <a:t> function to create an SVM classifier:</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svmModel</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fitcsvm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dataTrain</a:t>
            </a:r>
            <a:r>
              <a:rPr lang="en-US" sz="1200" b="0" i="0" u="none" strike="noStrike" kern="1200" baseline="0" dirty="0" smtClean="0">
                <a:solidFill>
                  <a:schemeClr val="tx1"/>
                </a:solidFill>
                <a:latin typeface="+mn-lt"/>
                <a:ea typeface="+mn-ea"/>
                <a:cs typeface="+mn-cs"/>
              </a:rPr>
              <a:t>,'y');</a:t>
            </a:r>
          </a:p>
          <a:p>
            <a:pPr algn="l" rtl="0"/>
            <a:r>
              <a:rPr lang="en-US" sz="1200" b="0" i="0" u="none" strike="noStrike" kern="1200" baseline="0" dirty="0" smtClean="0">
                <a:solidFill>
                  <a:schemeClr val="tx1"/>
                </a:solidFill>
                <a:latin typeface="+mn-lt"/>
                <a:ea typeface="+mn-ea"/>
                <a:cs typeface="+mn-cs"/>
              </a:rPr>
              <a:t>Even with soft margins, many problems are not linearly separable. In this</a:t>
            </a:r>
          </a:p>
          <a:p>
            <a:pPr algn="l" rtl="0"/>
            <a:r>
              <a:rPr lang="en-US" sz="1200" b="0" i="0" u="none" strike="noStrike" kern="1200" baseline="0" dirty="0" smtClean="0">
                <a:solidFill>
                  <a:schemeClr val="tx1"/>
                </a:solidFill>
                <a:latin typeface="+mn-lt"/>
                <a:ea typeface="+mn-ea"/>
                <a:cs typeface="+mn-cs"/>
              </a:rPr>
              <a:t>case, you can still use an SVM by applying a nonlinear transformation to the</a:t>
            </a:r>
          </a:p>
          <a:p>
            <a:pPr algn="l" rtl="0"/>
            <a:r>
              <a:rPr lang="en-US" sz="1200" b="0" i="0" u="none" strike="noStrike" kern="1200" baseline="0" dirty="0" smtClean="0">
                <a:solidFill>
                  <a:schemeClr val="tx1"/>
                </a:solidFill>
                <a:latin typeface="+mn-lt"/>
                <a:ea typeface="+mn-ea"/>
                <a:cs typeface="+mn-cs"/>
              </a:rPr>
              <a:t>space of predictor variables. The linear boundary in this transformed space</a:t>
            </a:r>
          </a:p>
          <a:p>
            <a:pPr algn="l" rtl="0"/>
            <a:r>
              <a:rPr lang="en-US" sz="1200" b="0" i="0" u="none" strike="noStrike" kern="1200" baseline="0" dirty="0" smtClean="0">
                <a:solidFill>
                  <a:schemeClr val="tx1"/>
                </a:solidFill>
                <a:latin typeface="+mn-lt"/>
                <a:ea typeface="+mn-ea"/>
                <a:cs typeface="+mn-cs"/>
              </a:rPr>
              <a:t>corresponds to a nonlinear boundary in the original predictors. Use the</a:t>
            </a:r>
          </a:p>
          <a:p>
            <a:pPr algn="l" rtl="0"/>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KernelFunction</a:t>
            </a:r>
            <a:r>
              <a:rPr lang="en-US" sz="1200" b="0" i="0" u="none" strike="noStrike" kern="1200" baseline="0" dirty="0" smtClean="0">
                <a:solidFill>
                  <a:schemeClr val="tx1"/>
                </a:solidFill>
                <a:latin typeface="+mn-lt"/>
                <a:ea typeface="+mn-ea"/>
                <a:cs typeface="+mn-cs"/>
              </a:rPr>
              <a:t>' option to set the SVM transformation function:</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svmModel</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fitcsvm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dataTrain</a:t>
            </a:r>
            <a:r>
              <a:rPr lang="en-US" sz="1200" b="0" i="0" u="none" strike="noStrike" kern="1200" baseline="0" dirty="0" smtClean="0">
                <a:solidFill>
                  <a:schemeClr val="tx1"/>
                </a:solidFill>
                <a:latin typeface="+mn-lt"/>
                <a:ea typeface="+mn-ea"/>
                <a:cs typeface="+mn-cs"/>
              </a:rPr>
              <a:t>,'y',...</a:t>
            </a:r>
          </a:p>
          <a:p>
            <a:pPr algn="l" rtl="0"/>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KernelFunction</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gaussian</a:t>
            </a:r>
            <a:r>
              <a:rPr lang="en-US" sz="1200" b="0" i="0" u="none" strike="noStrike" kern="1200" baseline="0" dirty="0" smtClean="0">
                <a:solidFill>
                  <a:schemeClr val="tx1"/>
                </a:solidFill>
                <a:latin typeface="+mn-lt"/>
                <a:ea typeface="+mn-ea"/>
                <a:cs typeface="+mn-cs"/>
              </a:rPr>
              <a:t>');</a:t>
            </a:r>
          </a:p>
          <a:p>
            <a:pPr algn="l" rtl="0"/>
            <a:r>
              <a:rPr lang="en-US" sz="1200" b="0" i="0" u="none" strike="noStrike" kern="1200" baseline="0" dirty="0" smtClean="0">
                <a:solidFill>
                  <a:schemeClr val="tx1"/>
                </a:solidFill>
                <a:latin typeface="+mn-lt"/>
                <a:ea typeface="+mn-ea"/>
                <a:cs typeface="+mn-cs"/>
              </a:rPr>
              <a:t>Note that SVMs work only on binary classification problems (only two</a:t>
            </a:r>
          </a:p>
          <a:p>
            <a:pPr algn="l" rtl="0"/>
            <a:r>
              <a:rPr lang="en-US" sz="1200" b="0" i="0" u="none" strike="noStrike" kern="1200" baseline="0" dirty="0" smtClean="0">
                <a:solidFill>
                  <a:schemeClr val="tx1"/>
                </a:solidFill>
                <a:latin typeface="+mn-lt"/>
                <a:ea typeface="+mn-ea"/>
                <a:cs typeface="+mn-cs"/>
              </a:rPr>
              <a:t>response classes). To perform a multiclass classification, use a </a:t>
            </a:r>
            <a:r>
              <a:rPr lang="en-US" sz="1200" b="0" i="0" u="none" strike="noStrike" kern="1200" baseline="0" dirty="0" err="1" smtClean="0">
                <a:solidFill>
                  <a:schemeClr val="tx1"/>
                </a:solidFill>
                <a:latin typeface="+mn-lt"/>
                <a:ea typeface="+mn-ea"/>
                <a:cs typeface="+mn-cs"/>
              </a:rPr>
              <a:t>comination</a:t>
            </a:r>
            <a:r>
              <a:rPr lang="en-US" sz="1200" b="0" i="0" u="none" strike="noStrike" kern="1200" baseline="0" dirty="0" smtClean="0">
                <a:solidFill>
                  <a:schemeClr val="tx1"/>
                </a:solidFill>
                <a:latin typeface="+mn-lt"/>
                <a:ea typeface="+mn-ea"/>
                <a:cs typeface="+mn-cs"/>
              </a:rPr>
              <a:t> of</a:t>
            </a:r>
          </a:p>
          <a:p>
            <a:pPr algn="l" rtl="0"/>
            <a:r>
              <a:rPr lang="en-US" sz="1200" b="0" i="0" u="none" strike="noStrike" kern="1200" baseline="0" dirty="0" smtClean="0">
                <a:solidFill>
                  <a:schemeClr val="tx1"/>
                </a:solidFill>
                <a:latin typeface="+mn-lt"/>
                <a:ea typeface="+mn-ea"/>
                <a:cs typeface="+mn-cs"/>
              </a:rPr>
              <a:t>binary SVMs.</a:t>
            </a:r>
            <a:endParaRPr lang="fr-FR"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422476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gn="l" rtl="0"/>
            <a:r>
              <a:rPr lang="en-US" sz="1200" kern="1200" dirty="0" smtClean="0">
                <a:solidFill>
                  <a:schemeClr val="tx1"/>
                </a:solidFill>
                <a:effectLst/>
                <a:latin typeface="+mn-lt"/>
                <a:ea typeface="+mn-ea"/>
                <a:cs typeface="+mn-cs"/>
              </a:rPr>
              <a:t>So, what is machine learning?</a:t>
            </a:r>
          </a:p>
          <a:p>
            <a:pPr algn="l" rtl="0"/>
            <a:r>
              <a:rPr lang="en-US" sz="1200" kern="1200" dirty="0" smtClean="0">
                <a:solidFill>
                  <a:schemeClr val="tx1"/>
                </a:solidFill>
                <a:effectLst/>
                <a:latin typeface="+mn-lt"/>
                <a:ea typeface="+mn-ea"/>
                <a:cs typeface="+mn-cs"/>
              </a:rPr>
              <a:t>Let’s take a minute to quickly go over the high-level concepts of machine learning.</a:t>
            </a:r>
          </a:p>
          <a:p>
            <a:pPr algn="l" rtl="0"/>
            <a:r>
              <a:rPr lang="en-US" sz="1200" kern="1200" dirty="0" smtClean="0">
                <a:solidFill>
                  <a:schemeClr val="tx1"/>
                </a:solidFill>
                <a:effectLst/>
                <a:latin typeface="+mn-lt"/>
                <a:ea typeface="+mn-ea"/>
                <a:cs typeface="+mn-cs"/>
              </a:rPr>
              <a:t>Even if you are familiar with this topic, this should serve as a quick reminder of when it is actually useful to pursue machine learning.</a:t>
            </a:r>
          </a:p>
          <a:p>
            <a:pPr algn="l" rtl="0" fontAlgn="ctr"/>
            <a:r>
              <a:rPr lang="en-US" sz="1200" kern="1200" dirty="0" smtClean="0">
                <a:solidFill>
                  <a:schemeClr val="tx1"/>
                </a:solidFill>
                <a:effectLst/>
                <a:latin typeface="+mn-lt"/>
                <a:ea typeface="+mn-ea"/>
                <a:cs typeface="+mn-cs"/>
              </a:rPr>
              <a:t>We can define Machine learning as a technique that uses </a:t>
            </a:r>
            <a:r>
              <a:rPr lang="en-US" sz="1200" b="1" kern="1200" dirty="0" smtClean="0">
                <a:solidFill>
                  <a:schemeClr val="tx1"/>
                </a:solidFill>
                <a:effectLst/>
                <a:latin typeface="+mn-lt"/>
                <a:ea typeface="+mn-ea"/>
                <a:cs typeface="+mn-cs"/>
              </a:rPr>
              <a:t>data</a:t>
            </a:r>
            <a:r>
              <a:rPr lang="en-US" sz="1200" kern="1200" dirty="0" smtClean="0">
                <a:solidFill>
                  <a:schemeClr val="tx1"/>
                </a:solidFill>
                <a:effectLst/>
                <a:latin typeface="+mn-lt"/>
                <a:ea typeface="+mn-ea"/>
                <a:cs typeface="+mn-cs"/>
              </a:rPr>
              <a:t> and produces a </a:t>
            </a:r>
            <a:r>
              <a:rPr lang="en-US" sz="1200" b="1" kern="1200" dirty="0" smtClean="0">
                <a:solidFill>
                  <a:schemeClr val="tx1"/>
                </a:solidFill>
                <a:effectLst/>
                <a:latin typeface="+mn-lt"/>
                <a:ea typeface="+mn-ea"/>
                <a:cs typeface="+mn-cs"/>
              </a:rPr>
              <a:t>program</a:t>
            </a:r>
            <a:r>
              <a:rPr lang="en-US" sz="1200" kern="1200" dirty="0" smtClean="0">
                <a:solidFill>
                  <a:schemeClr val="tx1"/>
                </a:solidFill>
                <a:effectLst/>
                <a:latin typeface="+mn-lt"/>
                <a:ea typeface="+mn-ea"/>
                <a:cs typeface="+mn-cs"/>
              </a:rPr>
              <a:t> to perform a </a:t>
            </a:r>
            <a:r>
              <a:rPr lang="en-US" sz="1200" b="1" kern="1200" dirty="0" smtClean="0">
                <a:solidFill>
                  <a:schemeClr val="tx1"/>
                </a:solidFill>
                <a:effectLst/>
                <a:latin typeface="+mn-lt"/>
                <a:ea typeface="+mn-ea"/>
                <a:cs typeface="+mn-cs"/>
              </a:rPr>
              <a:t>task</a:t>
            </a:r>
            <a:endParaRPr lang="en-US" sz="1200" kern="1200" dirty="0" smtClean="0">
              <a:solidFill>
                <a:schemeClr val="tx1"/>
              </a:solidFill>
              <a:effectLst/>
              <a:latin typeface="+mn-lt"/>
              <a:ea typeface="+mn-ea"/>
              <a:cs typeface="+mn-cs"/>
            </a:endParaRPr>
          </a:p>
          <a:p>
            <a:pPr algn="l" rtl="0"/>
            <a:r>
              <a:rPr lang="en-US" sz="1200" kern="1200" dirty="0" smtClean="0">
                <a:solidFill>
                  <a:schemeClr val="tx1"/>
                </a:solidFill>
                <a:effectLst/>
                <a:latin typeface="+mn-lt"/>
                <a:ea typeface="+mn-ea"/>
                <a:cs typeface="+mn-cs"/>
              </a:rPr>
              <a:t> </a:t>
            </a:r>
          </a:p>
          <a:p>
            <a:pPr algn="l" rtl="0"/>
            <a:r>
              <a:rPr lang="en-US" sz="1200" kern="1200" dirty="0" smtClean="0">
                <a:solidFill>
                  <a:schemeClr val="tx1"/>
                </a:solidFill>
                <a:effectLst/>
                <a:latin typeface="+mn-lt"/>
                <a:ea typeface="+mn-ea"/>
                <a:cs typeface="+mn-cs"/>
              </a:rPr>
              <a:t>Let me explain that in the context of an example.</a:t>
            </a:r>
          </a:p>
          <a:p>
            <a:pPr algn="l" rtl="0"/>
            <a:r>
              <a:rPr lang="en-US" sz="1200" kern="1200" dirty="0" smtClean="0">
                <a:solidFill>
                  <a:schemeClr val="tx1"/>
                </a:solidFill>
                <a:effectLst/>
                <a:latin typeface="+mn-lt"/>
                <a:ea typeface="+mn-ea"/>
                <a:cs typeface="+mn-cs"/>
              </a:rPr>
              <a:t>Consider a task which involves using sensor data from a mobile phone, to detect a person’s activity, for example if the person is walking, sitting, standing and so on.</a:t>
            </a:r>
          </a:p>
          <a:p>
            <a:pPr algn="l" rtl="0"/>
            <a:r>
              <a:rPr lang="en-US" sz="1200" kern="1200" dirty="0" smtClean="0">
                <a:solidFill>
                  <a:schemeClr val="tx1"/>
                </a:solidFill>
                <a:effectLst/>
                <a:latin typeface="+mn-lt"/>
                <a:ea typeface="+mn-ea"/>
                <a:cs typeface="+mn-cs"/>
              </a:rPr>
              <a:t> </a:t>
            </a:r>
          </a:p>
          <a:p>
            <a:pPr algn="l" rtl="0"/>
            <a:r>
              <a:rPr lang="en-US" sz="1200" kern="1200" dirty="0" smtClean="0">
                <a:solidFill>
                  <a:schemeClr val="tx1"/>
                </a:solidFill>
                <a:effectLst/>
                <a:latin typeface="+mn-lt"/>
                <a:ea typeface="+mn-ea"/>
                <a:cs typeface="+mn-cs"/>
              </a:rPr>
              <a:t>The standard approach to solving such task, </a:t>
            </a:r>
          </a:p>
          <a:p>
            <a:pPr lvl="0" algn="l" rtl="0"/>
            <a:r>
              <a:rPr lang="en-US" sz="1200" kern="1200" dirty="0" smtClean="0">
                <a:solidFill>
                  <a:schemeClr val="tx1"/>
                </a:solidFill>
                <a:effectLst/>
                <a:latin typeface="+mn-lt"/>
                <a:ea typeface="+mn-ea"/>
                <a:cs typeface="+mn-cs"/>
              </a:rPr>
              <a:t>Analyze the signal and write down a program with a set of well-designed rules </a:t>
            </a:r>
          </a:p>
          <a:p>
            <a:pPr lvl="0" algn="l" rtl="0"/>
            <a:r>
              <a:rPr lang="en-US" sz="1200" kern="1200" dirty="0" smtClean="0">
                <a:solidFill>
                  <a:schemeClr val="tx1"/>
                </a:solidFill>
                <a:effectLst/>
                <a:latin typeface="+mn-lt"/>
                <a:ea typeface="+mn-ea"/>
                <a:cs typeface="+mn-cs"/>
              </a:rPr>
              <a:t>Or you may know a priori a set of equations or a formula that uses sensor inputs and predicts the output.</a:t>
            </a:r>
          </a:p>
          <a:p>
            <a:pPr algn="l" rtl="0"/>
            <a:r>
              <a:rPr lang="en-US" sz="1200" kern="1200" dirty="0" smtClean="0">
                <a:solidFill>
                  <a:schemeClr val="tx1"/>
                </a:solidFill>
                <a:effectLst/>
                <a:latin typeface="+mn-lt"/>
                <a:ea typeface="+mn-ea"/>
                <a:cs typeface="+mn-cs"/>
              </a:rPr>
              <a:t>The machine learning approach is to learn such a computer program directly from data. </a:t>
            </a:r>
          </a:p>
          <a:p>
            <a:pPr algn="l" rtl="0"/>
            <a:r>
              <a:rPr lang="en-US" sz="1200" kern="1200" dirty="0" smtClean="0">
                <a:solidFill>
                  <a:schemeClr val="tx1"/>
                </a:solidFill>
                <a:effectLst/>
                <a:latin typeface="+mn-lt"/>
                <a:ea typeface="+mn-ea"/>
                <a:cs typeface="+mn-cs"/>
              </a:rPr>
              <a:t>In this case we provide the algorithm with input and output data and have it learn the program to solve this task. This step is often referred to training. The output is a model that can now be used to detect activity from new sensor data.</a:t>
            </a:r>
          </a:p>
          <a:p>
            <a:pPr algn="l" rtl="0"/>
            <a:r>
              <a:rPr lang="en-US" sz="1200" kern="1200" dirty="0" smtClean="0">
                <a:solidFill>
                  <a:schemeClr val="tx1"/>
                </a:solidFill>
                <a:effectLst/>
                <a:latin typeface="+mn-lt"/>
                <a:ea typeface="+mn-ea"/>
                <a:cs typeface="+mn-cs"/>
              </a:rPr>
              <a:t> </a:t>
            </a:r>
          </a:p>
          <a:p>
            <a:pPr algn="l" rtl="0"/>
            <a:r>
              <a:rPr lang="en-US" sz="1200" kern="1200" dirty="0" smtClean="0">
                <a:solidFill>
                  <a:schemeClr val="tx1"/>
                </a:solidFill>
                <a:effectLst/>
                <a:latin typeface="+mn-lt"/>
                <a:ea typeface="+mn-ea"/>
                <a:cs typeface="+mn-cs"/>
              </a:rPr>
              <a:t>I don’t explicitly mention a specific machine learning algorithm, because there are plenty of algorithms to choose from, and each have their own strengths and weaknesses. We’ll see that when we go through this particular example in detail. </a:t>
            </a:r>
          </a:p>
          <a:p>
            <a:pPr algn="l" rtl="0"/>
            <a:r>
              <a:rPr lang="en-US" sz="1200" kern="1200" dirty="0" smtClean="0">
                <a:solidFill>
                  <a:schemeClr val="tx1"/>
                </a:solidFill>
                <a:effectLst/>
                <a:latin typeface="+mn-lt"/>
                <a:ea typeface="+mn-ea"/>
                <a:cs typeface="+mn-cs"/>
              </a:rPr>
              <a:t> </a:t>
            </a:r>
          </a:p>
          <a:p>
            <a:pPr algn="l" rtl="0"/>
            <a:r>
              <a:rPr lang="en-US" sz="1200" kern="1200" dirty="0" smtClean="0">
                <a:solidFill>
                  <a:schemeClr val="tx1"/>
                </a:solidFill>
                <a:effectLst/>
                <a:latin typeface="+mn-lt"/>
                <a:ea typeface="+mn-ea"/>
                <a:cs typeface="+mn-cs"/>
              </a:rPr>
              <a:t>If there are 2 things I’ll like for you to take away from this slide that would be </a:t>
            </a:r>
          </a:p>
          <a:p>
            <a:pPr lvl="0" algn="l" rtl="0"/>
            <a:r>
              <a:rPr lang="en-US" sz="1200" kern="1200" dirty="0" smtClean="0">
                <a:solidFill>
                  <a:schemeClr val="tx1"/>
                </a:solidFill>
                <a:effectLst/>
                <a:latin typeface="+mn-lt"/>
                <a:ea typeface="+mn-ea"/>
                <a:cs typeface="+mn-cs"/>
              </a:rPr>
              <a:t>You need, </a:t>
            </a:r>
            <a:r>
              <a:rPr lang="en-US" sz="1200" b="1" kern="1200" dirty="0" smtClean="0">
                <a:solidFill>
                  <a:schemeClr val="tx1"/>
                </a:solidFill>
                <a:effectLst/>
                <a:latin typeface="+mn-lt"/>
                <a:ea typeface="+mn-ea"/>
                <a:cs typeface="+mn-cs"/>
              </a:rPr>
              <a:t>data</a:t>
            </a:r>
            <a:r>
              <a:rPr lang="en-US" sz="1200" kern="1200" dirty="0" smtClean="0">
                <a:solidFill>
                  <a:schemeClr val="tx1"/>
                </a:solidFill>
                <a:effectLst/>
                <a:latin typeface="+mn-lt"/>
                <a:ea typeface="+mn-ea"/>
                <a:cs typeface="+mn-cs"/>
              </a:rPr>
              <a:t>. If you don’t have data, you can’t do machine learning. Period. This is a strong requirement. </a:t>
            </a:r>
          </a:p>
          <a:p>
            <a:pPr lvl="0" algn="l" rtl="0"/>
            <a:r>
              <a:rPr lang="en-US" sz="1200" kern="1200" dirty="0" smtClean="0">
                <a:solidFill>
                  <a:schemeClr val="tx1"/>
                </a:solidFill>
                <a:effectLst/>
                <a:latin typeface="+mn-lt"/>
                <a:ea typeface="+mn-ea"/>
                <a:cs typeface="+mn-cs"/>
              </a:rPr>
              <a:t>Consider machine learning when the task is complex that there is no magic equation or formula to solve it. If you have a formula, there is no learning required, you go ahead and implement it in MATLAB. Machine learning will work but is not the recommended approach.</a:t>
            </a:r>
          </a:p>
          <a:p>
            <a:pPr lvl="0" algn="l" rtl="0"/>
            <a:endParaRPr lang="en-US" sz="1200" kern="1200" dirty="0" smtClean="0">
              <a:solidFill>
                <a:schemeClr val="tx1"/>
              </a:solidFill>
              <a:effectLst/>
              <a:latin typeface="+mn-lt"/>
              <a:ea typeface="+mn-ea"/>
              <a:cs typeface="+mn-cs"/>
            </a:endParaRPr>
          </a:p>
          <a:p>
            <a:pPr lvl="0" algn="l" rtl="0"/>
            <a:endParaRPr lang="en-US" sz="1200" kern="1200" dirty="0" smtClean="0">
              <a:solidFill>
                <a:schemeClr val="tx1"/>
              </a:solidFill>
              <a:effectLst/>
              <a:latin typeface="+mn-lt"/>
              <a:ea typeface="+mn-ea"/>
              <a:cs typeface="+mn-cs"/>
            </a:endParaRPr>
          </a:p>
          <a:p>
            <a:pPr lvl="0" algn="l" rtl="0"/>
            <a:endParaRPr lang="en-US" sz="1200" kern="1200" dirty="0" smtClean="0">
              <a:solidFill>
                <a:schemeClr val="tx1"/>
              </a:solidFill>
              <a:effectLst/>
              <a:latin typeface="+mn-lt"/>
              <a:ea typeface="+mn-ea"/>
              <a:cs typeface="+mn-cs"/>
            </a:endParaRPr>
          </a:p>
          <a:p>
            <a:pPr lvl="0" algn="l" rtl="0"/>
            <a:endParaRPr lang="en-US" sz="1200" kern="1200" dirty="0" smtClean="0">
              <a:solidFill>
                <a:schemeClr val="tx1"/>
              </a:solidFill>
              <a:effectLst/>
              <a:latin typeface="+mn-lt"/>
              <a:ea typeface="+mn-ea"/>
              <a:cs typeface="+mn-cs"/>
            </a:endParaRPr>
          </a:p>
          <a:p>
            <a:pPr algn="l" rtl="0" fontAlgn="ctr"/>
            <a:r>
              <a:rPr lang="en-US" dirty="0" smtClean="0"/>
              <a:t>In simple terms, machine learning uses data and produces</a:t>
            </a:r>
            <a:r>
              <a:rPr lang="en-US" baseline="0" dirty="0" smtClean="0"/>
              <a:t> a program to perform a task. This ability is especially useful for complex problems where closed form solutions might be too difficult or even impossible to derive.</a:t>
            </a:r>
          </a:p>
          <a:p>
            <a:pPr algn="l" rtl="0" fontAlgn="ctr"/>
            <a:endParaRPr lang="en-US" baseline="0" dirty="0" smtClean="0"/>
          </a:p>
          <a:p>
            <a:pPr algn="l" rtl="0" fontAlgn="ctr"/>
            <a:r>
              <a:rPr lang="en-US" baseline="0" dirty="0" smtClean="0"/>
              <a:t>Lets take the example of human activity detection using a smartphone. Our goal is to use the internal tri-axial accelerometer data to determine when a person is performing activities like sitting, standing and walking. If we take a traditional approach, we might be able to come up with some hand written rules based on empirical observations or we might try to develop a formula. In either case, the solution will be suboptimal as the problem is quite complex and the solution space has many combinatorial possibilities.</a:t>
            </a:r>
          </a:p>
          <a:p>
            <a:pPr algn="l" rtl="0" fontAlgn="ctr"/>
            <a:endParaRPr lang="en-US" baseline="0" dirty="0" smtClean="0"/>
          </a:p>
          <a:p>
            <a:pPr algn="l" rtl="0" fontAlgn="ctr"/>
            <a:r>
              <a:rPr lang="en-US" baseline="0" dirty="0" smtClean="0"/>
              <a:t>On the other hand, a machine learning solution would involve collection of large amounts of sensor data with corresponding activity labels and allowing the algorithm to learn the relationships between input and outputs. Depending on the complexity of the problem, we can choose to use a simple algorithm like naïve Bayes or go with something complex like support vector machines. Our task here is to select the most appropriate technique and avoid pitfalls such as overfitting.</a:t>
            </a:r>
          </a:p>
          <a:p>
            <a:pPr lvl="0" algn="l" rtl="0"/>
            <a:endParaRPr lang="en-US" sz="1200" kern="1200" dirty="0" smtClean="0">
              <a:solidFill>
                <a:schemeClr val="tx1"/>
              </a:solidFill>
              <a:effectLst/>
              <a:latin typeface="+mn-lt"/>
              <a:ea typeface="+mn-ea"/>
              <a:cs typeface="+mn-cs"/>
            </a:endParaRPr>
          </a:p>
          <a:p>
            <a:pPr lvl="0" algn="l" rt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1428513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pPr algn="l" rtl="0"/>
            <a:r>
              <a:rPr lang="en-US" sz="1200" b="0" i="0" u="none" strike="noStrike" kern="1200" baseline="0" dirty="0" smtClean="0">
                <a:solidFill>
                  <a:schemeClr val="tx1"/>
                </a:solidFill>
                <a:latin typeface="+mn-lt"/>
                <a:ea typeface="+mn-ea"/>
                <a:cs typeface="+mn-cs"/>
              </a:rPr>
              <a:t>Many problems are not linearly separable. In this case, you can still use an SVM by applying a nonlinear transformation to the space of predictor variables. The linear boundary in this transformed space corresponds to a nonlinear boundary in the original predictors. Use the '</a:t>
            </a:r>
            <a:r>
              <a:rPr lang="en-US" sz="1200" b="0" i="0" u="none" strike="noStrike" kern="1200" baseline="0" dirty="0" err="1" smtClean="0">
                <a:solidFill>
                  <a:schemeClr val="tx1"/>
                </a:solidFill>
                <a:latin typeface="+mn-lt"/>
                <a:ea typeface="+mn-ea"/>
                <a:cs typeface="+mn-cs"/>
              </a:rPr>
              <a:t>KernelFunction</a:t>
            </a:r>
            <a:r>
              <a:rPr lang="en-US" sz="1200" b="0" i="0" u="none" strike="noStrike" kern="1200" baseline="0" dirty="0" smtClean="0">
                <a:solidFill>
                  <a:schemeClr val="tx1"/>
                </a:solidFill>
                <a:latin typeface="+mn-lt"/>
                <a:ea typeface="+mn-ea"/>
                <a:cs typeface="+mn-cs"/>
              </a:rPr>
              <a:t>' option to set the SVM transformation function:</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svmModel</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fitcsvm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dataTrain</a:t>
            </a:r>
            <a:r>
              <a:rPr lang="en-US" sz="1200" b="0" i="0" u="none" strike="noStrike" kern="1200" baseline="0" dirty="0" smtClean="0">
                <a:solidFill>
                  <a:schemeClr val="tx1"/>
                </a:solidFill>
                <a:latin typeface="+mn-lt"/>
                <a:ea typeface="+mn-ea"/>
                <a:cs typeface="+mn-cs"/>
              </a:rPr>
              <a:t>,'y', </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KernelFunction</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gaussian</a:t>
            </a:r>
            <a:r>
              <a:rPr lang="en-US" sz="1200" b="0" i="0" u="none" strike="noStrike" kern="1200" baseline="0" dirty="0" smtClean="0">
                <a:solidFill>
                  <a:schemeClr val="tx1"/>
                </a:solidFill>
                <a:latin typeface="+mn-lt"/>
                <a:ea typeface="+mn-ea"/>
                <a:cs typeface="+mn-cs"/>
              </a:rPr>
              <a:t>');</a:t>
            </a:r>
          </a:p>
          <a:p>
            <a:pPr algn="l" rtl="0"/>
            <a:endParaRPr lang="en-US" sz="1200" b="0" i="0" kern="1200" dirty="0" smtClean="0">
              <a:solidFill>
                <a:schemeClr val="tx1"/>
              </a:solidFill>
              <a:effectLst/>
              <a:latin typeface="+mn-lt"/>
              <a:ea typeface="+mn-ea"/>
              <a:cs typeface="+mn-cs"/>
            </a:endParaRPr>
          </a:p>
          <a:p>
            <a:pPr algn="l" rtl="0"/>
            <a:endParaRPr lang="en-US" sz="1200" b="0" i="0" kern="1200" dirty="0" smtClean="0">
              <a:solidFill>
                <a:schemeClr val="tx1"/>
              </a:solidFill>
              <a:effectLst/>
              <a:latin typeface="+mn-lt"/>
              <a:ea typeface="+mn-ea"/>
              <a:cs typeface="+mn-cs"/>
            </a:endParaRPr>
          </a:p>
          <a:p>
            <a:pPr algn="l" rtl="0"/>
            <a:endParaRPr lang="en-US" sz="1200" b="0" i="0" kern="1200" dirty="0" smtClean="0">
              <a:solidFill>
                <a:schemeClr val="tx1"/>
              </a:solidFill>
              <a:effectLst/>
              <a:latin typeface="+mn-lt"/>
              <a:ea typeface="+mn-ea"/>
              <a:cs typeface="+mn-cs"/>
            </a:endParaRPr>
          </a:p>
          <a:p>
            <a:pPr algn="l" rtl="0"/>
            <a:r>
              <a:rPr lang="en-US" sz="1200" b="0" i="0" kern="1200" dirty="0" smtClean="0">
                <a:solidFill>
                  <a:schemeClr val="tx1"/>
                </a:solidFill>
                <a:effectLst/>
                <a:latin typeface="+mn-lt"/>
                <a:ea typeface="+mn-ea"/>
                <a:cs typeface="+mn-cs"/>
              </a:rPr>
              <a:t>An SVM model is a representation of the examples as points in space, mapped so that the examples of the separate categories are divided by a clear gap that is as wide as possible. New examples are then mapped into that same space and predicted to belong to a category based on which side of the gap they fall on.</a:t>
            </a:r>
          </a:p>
          <a:p>
            <a:pPr algn="l" rtl="0"/>
            <a:r>
              <a:rPr lang="en-US" sz="1200" b="0" i="0" kern="1200" dirty="0" smtClean="0">
                <a:solidFill>
                  <a:schemeClr val="tx1"/>
                </a:solidFill>
                <a:effectLst/>
                <a:latin typeface="+mn-lt"/>
                <a:ea typeface="+mn-ea"/>
                <a:cs typeface="+mn-cs"/>
              </a:rPr>
              <a:t>In addition to performing linear classification, SVMs can efficiently perform a non-linear classification using what is called the </a:t>
            </a:r>
            <a:r>
              <a:rPr lang="en-US" sz="1200" b="0" i="0" u="none" strike="noStrike" kern="1200" dirty="0" smtClean="0">
                <a:solidFill>
                  <a:schemeClr val="tx1"/>
                </a:solidFill>
                <a:effectLst/>
                <a:latin typeface="+mn-lt"/>
                <a:ea typeface="+mn-ea"/>
                <a:cs typeface="+mn-cs"/>
                <a:hlinkClick r:id="rId3" tooltip="Kernel trick"/>
              </a:rPr>
              <a:t>kernel trick</a:t>
            </a:r>
            <a:r>
              <a:rPr lang="en-US" sz="1200" b="0" i="0" kern="1200" dirty="0" smtClean="0">
                <a:solidFill>
                  <a:schemeClr val="tx1"/>
                </a:solidFill>
                <a:effectLst/>
                <a:latin typeface="+mn-lt"/>
                <a:ea typeface="+mn-ea"/>
                <a:cs typeface="+mn-cs"/>
              </a:rPr>
              <a:t>, implicitly mapping their inputs into high-dimensional feature spaces.</a:t>
            </a:r>
          </a:p>
          <a:p>
            <a:pPr algn="l" rtl="0"/>
            <a:r>
              <a:rPr lang="en-US" sz="1200" b="0" i="0" kern="1200" dirty="0" smtClean="0">
                <a:solidFill>
                  <a:schemeClr val="tx1"/>
                </a:solidFill>
                <a:effectLst/>
                <a:latin typeface="+mn-lt"/>
                <a:ea typeface="+mn-ea"/>
                <a:cs typeface="+mn-cs"/>
              </a:rPr>
              <a:t>More formally, a support vector machine constructs a </a:t>
            </a:r>
            <a:r>
              <a:rPr lang="en-US" sz="1200" b="0" i="0" u="none" strike="noStrike" kern="1200" dirty="0" smtClean="0">
                <a:solidFill>
                  <a:schemeClr val="tx1"/>
                </a:solidFill>
                <a:effectLst/>
                <a:latin typeface="+mn-lt"/>
                <a:ea typeface="+mn-ea"/>
                <a:cs typeface="+mn-cs"/>
                <a:hlinkClick r:id="rId4" tooltip="Hyperplane"/>
              </a:rPr>
              <a:t>hyperplane</a:t>
            </a:r>
            <a:r>
              <a:rPr lang="en-US" sz="1200" b="0" i="0" kern="1200" dirty="0" smtClean="0">
                <a:solidFill>
                  <a:schemeClr val="tx1"/>
                </a:solidFill>
                <a:effectLst/>
                <a:latin typeface="+mn-lt"/>
                <a:ea typeface="+mn-ea"/>
                <a:cs typeface="+mn-cs"/>
              </a:rPr>
              <a:t> or set of hyperplanes in a </a:t>
            </a:r>
            <a:r>
              <a:rPr lang="en-US" sz="1200" b="0" i="0" u="none" strike="noStrike" kern="1200" dirty="0" smtClean="0">
                <a:solidFill>
                  <a:schemeClr val="tx1"/>
                </a:solidFill>
                <a:effectLst/>
                <a:latin typeface="+mn-lt"/>
                <a:ea typeface="+mn-ea"/>
                <a:cs typeface="+mn-cs"/>
                <a:hlinkClick r:id="rId5" tooltip="High-dimensional space"/>
              </a:rPr>
              <a:t>high-</a:t>
            </a:r>
            <a:r>
              <a:rPr lang="en-US" sz="1200" b="0" i="0" kern="1200" dirty="0" smtClean="0">
                <a:solidFill>
                  <a:schemeClr val="tx1"/>
                </a:solidFill>
                <a:effectLst/>
                <a:latin typeface="+mn-lt"/>
                <a:ea typeface="+mn-ea"/>
                <a:cs typeface="+mn-cs"/>
              </a:rPr>
              <a:t> or infinite-dimensional space</a:t>
            </a:r>
          </a:p>
          <a:p>
            <a:pPr algn="l" rtl="0"/>
            <a:r>
              <a:rPr lang="en-US" sz="1200" b="0" i="0" kern="1200" dirty="0" smtClean="0">
                <a:solidFill>
                  <a:schemeClr val="tx1"/>
                </a:solidFill>
                <a:effectLst/>
                <a:latin typeface="+mn-lt"/>
                <a:ea typeface="+mn-ea"/>
                <a:cs typeface="+mn-cs"/>
              </a:rPr>
              <a:t>Intuitively, a good separation is achieved by the hyperplane that has the largest distance to the nearest training-data point of any class</a:t>
            </a:r>
          </a:p>
          <a:p>
            <a:pPr algn="l" rtl="0"/>
            <a:r>
              <a:rPr lang="en-US" sz="1200" b="0" i="0" kern="1200" dirty="0" smtClean="0">
                <a:solidFill>
                  <a:schemeClr val="tx1"/>
                </a:solidFill>
                <a:effectLst/>
                <a:latin typeface="+mn-lt"/>
                <a:ea typeface="+mn-ea"/>
                <a:cs typeface="+mn-cs"/>
              </a:rPr>
              <a:t>the mappings used by SVM schemes are designed to ensure that </a:t>
            </a:r>
            <a:r>
              <a:rPr lang="en-US" sz="1200" b="0" i="0" u="none" strike="noStrike" kern="1200" dirty="0" smtClean="0">
                <a:solidFill>
                  <a:schemeClr val="tx1"/>
                </a:solidFill>
                <a:effectLst/>
                <a:latin typeface="+mn-lt"/>
                <a:ea typeface="+mn-ea"/>
                <a:cs typeface="+mn-cs"/>
                <a:hlinkClick r:id="rId6" tooltip="Dot product"/>
              </a:rPr>
              <a:t>dot products</a:t>
            </a:r>
            <a:r>
              <a:rPr lang="en-US" sz="1200" b="0" i="0" kern="1200" dirty="0" smtClean="0">
                <a:solidFill>
                  <a:schemeClr val="tx1"/>
                </a:solidFill>
                <a:effectLst/>
                <a:latin typeface="+mn-lt"/>
                <a:ea typeface="+mn-ea"/>
                <a:cs typeface="+mn-cs"/>
              </a:rPr>
              <a:t> may be computed easily in terms of the variables in the original space, by defining them in terms of a </a:t>
            </a:r>
            <a:r>
              <a:rPr lang="en-US" sz="1200" b="0" i="0" u="none" strike="noStrike" kern="1200" dirty="0" smtClean="0">
                <a:solidFill>
                  <a:schemeClr val="tx1"/>
                </a:solidFill>
                <a:effectLst/>
                <a:latin typeface="+mn-lt"/>
                <a:ea typeface="+mn-ea"/>
                <a:cs typeface="+mn-cs"/>
                <a:hlinkClick r:id="rId7" tooltip="Positive-definite kernel"/>
              </a:rPr>
              <a:t>kernel function</a:t>
            </a:r>
            <a:r>
              <a:rPr lang="en-US" sz="1200" b="0" i="0" kern="1200" dirty="0" smtClean="0">
                <a:solidFill>
                  <a:schemeClr val="tx1"/>
                </a:solidFill>
                <a:effectLst/>
                <a:latin typeface="+mn-lt"/>
                <a:ea typeface="+mn-ea"/>
                <a:cs typeface="+mn-cs"/>
              </a:rPr>
              <a:t>  selected to suit the problem.</a:t>
            </a:r>
          </a:p>
          <a:p>
            <a:pPr algn="l" rtl="0"/>
            <a:r>
              <a:rPr lang="en-US" sz="1200" b="0" i="0" kern="1200" dirty="0" smtClean="0">
                <a:solidFill>
                  <a:schemeClr val="tx1"/>
                </a:solidFill>
                <a:effectLst/>
                <a:latin typeface="+mn-lt"/>
                <a:ea typeface="+mn-ea"/>
                <a:cs typeface="+mn-cs"/>
              </a:rPr>
              <a:t>Kernel machines are used to compute a non-linearly separable functions into a higher dimension linearly separable function.</a:t>
            </a:r>
            <a:endParaRPr lang="he-IL" sz="1200" b="0" i="0" kern="1200" dirty="0" smtClean="0">
              <a:solidFill>
                <a:schemeClr val="tx1"/>
              </a:solidFill>
              <a:effectLst/>
              <a:latin typeface="+mn-lt"/>
              <a:ea typeface="+mn-ea"/>
              <a:cs typeface="+mn-cs"/>
            </a:endParaRPr>
          </a:p>
          <a:p>
            <a:pPr algn="l" rtl="0"/>
            <a:endParaRPr lang="en-US" sz="1200" b="0" i="0" kern="1200" dirty="0" smtClean="0">
              <a:solidFill>
                <a:schemeClr val="tx1"/>
              </a:solidFill>
              <a:effectLst/>
              <a:latin typeface="+mn-lt"/>
              <a:ea typeface="+mn-ea"/>
              <a:cs typeface="+mn-cs"/>
            </a:endParaRPr>
          </a:p>
          <a:p>
            <a:pPr algn="l" rtl="0"/>
            <a:endParaRPr lang="en-US" sz="1200" b="0" i="0" kern="1200" dirty="0" smtClean="0">
              <a:solidFill>
                <a:schemeClr val="tx1"/>
              </a:solidFill>
              <a:effectLst/>
              <a:latin typeface="+mn-lt"/>
              <a:ea typeface="+mn-ea"/>
              <a:cs typeface="+mn-cs"/>
            </a:endParaRPr>
          </a:p>
          <a:p>
            <a:pPr algn="l" rtl="0"/>
            <a:endParaRPr lang="he-IL" sz="1200" b="0" i="0" kern="1200" dirty="0" smtClean="0">
              <a:solidFill>
                <a:schemeClr val="tx1"/>
              </a:solidFill>
              <a:effectLst/>
              <a:latin typeface="+mn-lt"/>
              <a:ea typeface="+mn-ea"/>
              <a:cs typeface="+mn-cs"/>
            </a:endParaRPr>
          </a:p>
          <a:p>
            <a:pPr algn="l" rtl="0"/>
            <a:r>
              <a:rPr lang="en-US" sz="1200" b="0" i="0" u="none" strike="noStrike" kern="1200" baseline="0" dirty="0" smtClean="0">
                <a:solidFill>
                  <a:schemeClr val="tx1"/>
                </a:solidFill>
                <a:latin typeface="+mn-lt"/>
                <a:ea typeface="+mn-ea"/>
                <a:cs typeface="+mn-cs"/>
              </a:rPr>
              <a:t>Like linear discriminant analysis, the Support Vector Machine (SVM) algorithm</a:t>
            </a:r>
          </a:p>
          <a:p>
            <a:pPr algn="l" rtl="0"/>
            <a:r>
              <a:rPr lang="en-US" sz="1200" b="0" i="0" u="none" strike="noStrike" kern="1200" baseline="0" dirty="0" smtClean="0">
                <a:solidFill>
                  <a:schemeClr val="tx1"/>
                </a:solidFill>
                <a:latin typeface="+mn-lt"/>
                <a:ea typeface="+mn-ea"/>
                <a:cs typeface="+mn-cs"/>
              </a:rPr>
              <a:t>classifies data by finding the “best” hyperplane that separates all data points</a:t>
            </a:r>
          </a:p>
          <a:p>
            <a:pPr algn="l" rtl="0"/>
            <a:r>
              <a:rPr lang="en-US" sz="1200" b="0" i="0" u="none" strike="noStrike" kern="1200" baseline="0" dirty="0" smtClean="0">
                <a:solidFill>
                  <a:schemeClr val="tx1"/>
                </a:solidFill>
                <a:latin typeface="+mn-lt"/>
                <a:ea typeface="+mn-ea"/>
                <a:cs typeface="+mn-cs"/>
              </a:rPr>
              <a:t>of one class from those of the other class. The best hyperplane for an SVM</a:t>
            </a:r>
          </a:p>
          <a:p>
            <a:pPr algn="l" rtl="0"/>
            <a:r>
              <a:rPr lang="en-US" sz="1200" b="0" i="0" u="none" strike="noStrike" kern="1200" baseline="0" dirty="0" smtClean="0">
                <a:solidFill>
                  <a:schemeClr val="tx1"/>
                </a:solidFill>
                <a:latin typeface="+mn-lt"/>
                <a:ea typeface="+mn-ea"/>
                <a:cs typeface="+mn-cs"/>
              </a:rPr>
              <a:t>means the one with the largest margin between the two classes. The margin</a:t>
            </a:r>
          </a:p>
          <a:p>
            <a:pPr algn="l" rtl="0"/>
            <a:r>
              <a:rPr lang="en-US" sz="1200" b="0" i="0" u="none" strike="noStrike" kern="1200" baseline="0" dirty="0" smtClean="0">
                <a:solidFill>
                  <a:schemeClr val="tx1"/>
                </a:solidFill>
                <a:latin typeface="+mn-lt"/>
                <a:ea typeface="+mn-ea"/>
                <a:cs typeface="+mn-cs"/>
              </a:rPr>
              <a:t>is calculated by finding the maximal width of the margin that contains no</a:t>
            </a:r>
          </a:p>
          <a:p>
            <a:pPr algn="l" rtl="0"/>
            <a:r>
              <a:rPr lang="en-US" sz="1200" b="0" i="0" u="none" strike="noStrike" kern="1200" baseline="0" dirty="0" smtClean="0">
                <a:solidFill>
                  <a:schemeClr val="tx1"/>
                </a:solidFill>
                <a:latin typeface="+mn-lt"/>
                <a:ea typeface="+mn-ea"/>
                <a:cs typeface="+mn-cs"/>
              </a:rPr>
              <a:t>interior data points.</a:t>
            </a:r>
          </a:p>
          <a:p>
            <a:pPr algn="l" rtl="0"/>
            <a:r>
              <a:rPr lang="en-US" sz="1200" b="0" i="0" u="none" strike="noStrike" kern="1200" baseline="0" dirty="0" smtClean="0">
                <a:solidFill>
                  <a:schemeClr val="tx1"/>
                </a:solidFill>
                <a:latin typeface="+mn-lt"/>
                <a:ea typeface="+mn-ea"/>
                <a:cs typeface="+mn-cs"/>
              </a:rPr>
              <a:t>The </a:t>
            </a:r>
            <a:r>
              <a:rPr lang="en-US" sz="1200" b="0" i="1" u="none" strike="noStrike" kern="1200" baseline="0" dirty="0" smtClean="0">
                <a:solidFill>
                  <a:schemeClr val="tx1"/>
                </a:solidFill>
                <a:latin typeface="+mn-lt"/>
                <a:ea typeface="+mn-ea"/>
                <a:cs typeface="+mn-cs"/>
              </a:rPr>
              <a:t>support vectors </a:t>
            </a:r>
            <a:r>
              <a:rPr lang="en-US" sz="1200" b="0" i="0" u="none" strike="noStrike" kern="1200" baseline="0" dirty="0" smtClean="0">
                <a:solidFill>
                  <a:schemeClr val="tx1"/>
                </a:solidFill>
                <a:latin typeface="+mn-lt"/>
                <a:ea typeface="+mn-ea"/>
                <a:cs typeface="+mn-cs"/>
              </a:rPr>
              <a:t>are the data points that are closest to the separating hyperplane,</a:t>
            </a:r>
          </a:p>
          <a:p>
            <a:pPr algn="l" rtl="0"/>
            <a:r>
              <a:rPr lang="en-US" sz="1200" b="0" i="0" u="none" strike="noStrike" kern="1200" baseline="0" dirty="0" smtClean="0">
                <a:solidFill>
                  <a:schemeClr val="tx1"/>
                </a:solidFill>
                <a:latin typeface="+mn-lt"/>
                <a:ea typeface="+mn-ea"/>
                <a:cs typeface="+mn-cs"/>
              </a:rPr>
              <a:t>on the boundary of the margin. The classification step becomes a function of</a:t>
            </a:r>
          </a:p>
          <a:p>
            <a:pPr algn="l" rtl="0"/>
            <a:r>
              <a:rPr lang="en-US" sz="1200" b="0" i="0" u="none" strike="noStrike" kern="1200" baseline="0" dirty="0" smtClean="0">
                <a:solidFill>
                  <a:schemeClr val="tx1"/>
                </a:solidFill>
                <a:latin typeface="+mn-lt"/>
                <a:ea typeface="+mn-ea"/>
                <a:cs typeface="+mn-cs"/>
              </a:rPr>
              <a:t>these support vectors only, which greatly </a:t>
            </a:r>
            <a:r>
              <a:rPr lang="en-US" sz="1200" b="1" i="0" u="none" strike="noStrike" kern="1200" baseline="0" dirty="0" smtClean="0">
                <a:solidFill>
                  <a:schemeClr val="tx1"/>
                </a:solidFill>
                <a:latin typeface="+mn-lt"/>
                <a:ea typeface="+mn-ea"/>
                <a:cs typeface="+mn-cs"/>
              </a:rPr>
              <a:t>simplifies</a:t>
            </a:r>
            <a:r>
              <a:rPr lang="en-US" sz="1200" b="0" i="0" u="none" strike="noStrike" kern="1200" baseline="0" dirty="0" smtClean="0">
                <a:solidFill>
                  <a:schemeClr val="tx1"/>
                </a:solidFill>
                <a:latin typeface="+mn-lt"/>
                <a:ea typeface="+mn-ea"/>
                <a:cs typeface="+mn-cs"/>
              </a:rPr>
              <a:t> the problem. It is also</a:t>
            </a:r>
          </a:p>
          <a:p>
            <a:pPr algn="l" rtl="0"/>
            <a:r>
              <a:rPr lang="en-US" sz="1200" b="0" i="0" u="none" strike="noStrike" kern="1200" baseline="0" dirty="0" smtClean="0">
                <a:solidFill>
                  <a:schemeClr val="tx1"/>
                </a:solidFill>
                <a:latin typeface="+mn-lt"/>
                <a:ea typeface="+mn-ea"/>
                <a:cs typeface="+mn-cs"/>
              </a:rPr>
              <a:t>intuitively </a:t>
            </a:r>
            <a:r>
              <a:rPr lang="en-US" sz="1200" b="1" i="0" u="none" strike="noStrike" kern="1200" baseline="0" dirty="0" smtClean="0">
                <a:solidFill>
                  <a:schemeClr val="tx1"/>
                </a:solidFill>
                <a:latin typeface="+mn-lt"/>
                <a:ea typeface="+mn-ea"/>
                <a:cs typeface="+mn-cs"/>
              </a:rPr>
              <a:t>reasonable</a:t>
            </a:r>
            <a:r>
              <a:rPr lang="en-US" sz="1200" b="0" i="0" u="none" strike="noStrike" kern="1200" baseline="0" dirty="0" smtClean="0">
                <a:solidFill>
                  <a:schemeClr val="tx1"/>
                </a:solidFill>
                <a:latin typeface="+mn-lt"/>
                <a:ea typeface="+mn-ea"/>
                <a:cs typeface="+mn-cs"/>
              </a:rPr>
              <a:t> to consider only the observations near the boundary for</a:t>
            </a:r>
          </a:p>
          <a:p>
            <a:pPr algn="l" rtl="0"/>
            <a:r>
              <a:rPr lang="en-US" sz="1200" b="0" i="0" u="none" strike="noStrike" kern="1200" baseline="0" dirty="0" smtClean="0">
                <a:solidFill>
                  <a:schemeClr val="tx1"/>
                </a:solidFill>
                <a:latin typeface="+mn-lt"/>
                <a:ea typeface="+mn-ea"/>
                <a:cs typeface="+mn-cs"/>
              </a:rPr>
              <a:t>the purposes of classification, as it makes the classification more </a:t>
            </a:r>
            <a:r>
              <a:rPr lang="en-US" sz="1200" b="1" i="0" u="none" strike="noStrike" kern="1200" baseline="0" dirty="0" smtClean="0">
                <a:solidFill>
                  <a:schemeClr val="tx1"/>
                </a:solidFill>
                <a:latin typeface="+mn-lt"/>
                <a:ea typeface="+mn-ea"/>
                <a:cs typeface="+mn-cs"/>
              </a:rPr>
              <a:t>robust to</a:t>
            </a:r>
          </a:p>
          <a:p>
            <a:pPr algn="l" rtl="0"/>
            <a:r>
              <a:rPr lang="en-US" sz="1200" b="1" i="0" u="none" strike="noStrike" kern="1200" baseline="0" dirty="0" smtClean="0">
                <a:solidFill>
                  <a:schemeClr val="tx1"/>
                </a:solidFill>
                <a:latin typeface="+mn-lt"/>
                <a:ea typeface="+mn-ea"/>
                <a:cs typeface="+mn-cs"/>
              </a:rPr>
              <a:t>outliers</a:t>
            </a:r>
            <a:r>
              <a:rPr lang="en-US" sz="1200" b="0" i="0" u="none" strike="noStrike" kern="1200" baseline="0" dirty="0" smtClean="0">
                <a:solidFill>
                  <a:schemeClr val="tx1"/>
                </a:solidFill>
                <a:latin typeface="+mn-lt"/>
                <a:ea typeface="+mn-ea"/>
                <a:cs typeface="+mn-cs"/>
              </a:rPr>
              <a:t>.</a:t>
            </a:r>
          </a:p>
          <a:p>
            <a:pPr algn="l" rtl="0"/>
            <a:r>
              <a:rPr lang="en-US" sz="1200" b="0" i="0" u="none" strike="noStrike" kern="1200" baseline="0" dirty="0" smtClean="0">
                <a:solidFill>
                  <a:schemeClr val="tx1"/>
                </a:solidFill>
                <a:latin typeface="+mn-lt"/>
                <a:ea typeface="+mn-ea"/>
                <a:cs typeface="+mn-cs"/>
              </a:rPr>
              <a:t>For problems that are not strictly linearly separable, a linear SVM maximizes</a:t>
            </a:r>
          </a:p>
          <a:p>
            <a:pPr algn="l" rtl="0"/>
            <a:r>
              <a:rPr lang="en-US" sz="1200" b="0" i="0" u="none" strike="noStrike" kern="1200" baseline="0" dirty="0" smtClean="0">
                <a:solidFill>
                  <a:schemeClr val="tx1"/>
                </a:solidFill>
                <a:latin typeface="+mn-lt"/>
                <a:ea typeface="+mn-ea"/>
                <a:cs typeface="+mn-cs"/>
              </a:rPr>
              <a:t>the </a:t>
            </a:r>
            <a:r>
              <a:rPr lang="en-US" sz="1200" b="0" i="1" u="none" strike="noStrike" kern="1200" baseline="0" dirty="0" smtClean="0">
                <a:solidFill>
                  <a:schemeClr val="tx1"/>
                </a:solidFill>
                <a:latin typeface="+mn-lt"/>
                <a:ea typeface="+mn-ea"/>
                <a:cs typeface="+mn-cs"/>
              </a:rPr>
              <a:t>soft margin </a:t>
            </a:r>
            <a:r>
              <a:rPr lang="en-US" sz="1200" b="0" i="0" u="none" strike="noStrike" kern="1200" baseline="0" dirty="0" smtClean="0">
                <a:solidFill>
                  <a:schemeClr val="tx1"/>
                </a:solidFill>
                <a:latin typeface="+mn-lt"/>
                <a:ea typeface="+mn-ea"/>
                <a:cs typeface="+mn-cs"/>
              </a:rPr>
              <a:t>– that is, it optimizes an objective that combines margin width</a:t>
            </a:r>
          </a:p>
          <a:p>
            <a:pPr algn="l" rtl="0"/>
            <a:r>
              <a:rPr lang="en-US" sz="1200" b="0" i="0" u="none" strike="noStrike" kern="1200" baseline="0" dirty="0" smtClean="0">
                <a:solidFill>
                  <a:schemeClr val="tx1"/>
                </a:solidFill>
                <a:latin typeface="+mn-lt"/>
                <a:ea typeface="+mn-ea"/>
                <a:cs typeface="+mn-cs"/>
              </a:rPr>
              <a:t>with a penalty for misclassified observations.</a:t>
            </a:r>
          </a:p>
          <a:p>
            <a:pPr algn="l" rtl="0"/>
            <a:r>
              <a:rPr lang="en-US" sz="1200" b="0" i="0" u="none" strike="noStrike" kern="1200" baseline="0" dirty="0" smtClean="0">
                <a:solidFill>
                  <a:schemeClr val="tx1"/>
                </a:solidFill>
                <a:latin typeface="+mn-lt"/>
                <a:ea typeface="+mn-ea"/>
                <a:cs typeface="+mn-cs"/>
              </a:rPr>
              <a:t>Use the </a:t>
            </a:r>
            <a:r>
              <a:rPr lang="en-US" sz="1200" b="0" i="0" u="none" strike="noStrike" kern="1200" baseline="0" dirty="0" err="1" smtClean="0">
                <a:solidFill>
                  <a:schemeClr val="tx1"/>
                </a:solidFill>
                <a:latin typeface="+mn-lt"/>
                <a:ea typeface="+mn-ea"/>
                <a:cs typeface="+mn-cs"/>
              </a:rPr>
              <a:t>fitcsvm</a:t>
            </a:r>
            <a:r>
              <a:rPr lang="en-US" sz="1200" b="0" i="0" u="none" strike="noStrike" kern="1200" baseline="0" dirty="0" smtClean="0">
                <a:solidFill>
                  <a:schemeClr val="tx1"/>
                </a:solidFill>
                <a:latin typeface="+mn-lt"/>
                <a:ea typeface="+mn-ea"/>
                <a:cs typeface="+mn-cs"/>
              </a:rPr>
              <a:t> function to create an SVM classifier:</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svmModel</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fitcsvm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dataTrain</a:t>
            </a:r>
            <a:r>
              <a:rPr lang="en-US" sz="1200" b="0" i="0" u="none" strike="noStrike" kern="1200" baseline="0" dirty="0" smtClean="0">
                <a:solidFill>
                  <a:schemeClr val="tx1"/>
                </a:solidFill>
                <a:latin typeface="+mn-lt"/>
                <a:ea typeface="+mn-ea"/>
                <a:cs typeface="+mn-cs"/>
              </a:rPr>
              <a:t>,'y');</a:t>
            </a:r>
          </a:p>
          <a:p>
            <a:pPr algn="l" rtl="0"/>
            <a:r>
              <a:rPr lang="en-US" sz="1200" b="0" i="0" u="none" strike="noStrike" kern="1200" baseline="0" dirty="0" smtClean="0">
                <a:solidFill>
                  <a:schemeClr val="tx1"/>
                </a:solidFill>
                <a:latin typeface="+mn-lt"/>
                <a:ea typeface="+mn-ea"/>
                <a:cs typeface="+mn-cs"/>
              </a:rPr>
              <a:t>Even with soft margins, many problems are not linearly separable. In this</a:t>
            </a:r>
          </a:p>
          <a:p>
            <a:pPr algn="l" rtl="0"/>
            <a:r>
              <a:rPr lang="en-US" sz="1200" b="0" i="0" u="none" strike="noStrike" kern="1200" baseline="0" dirty="0" smtClean="0">
                <a:solidFill>
                  <a:schemeClr val="tx1"/>
                </a:solidFill>
                <a:latin typeface="+mn-lt"/>
                <a:ea typeface="+mn-ea"/>
                <a:cs typeface="+mn-cs"/>
              </a:rPr>
              <a:t>case, you can still use an SVM by applying a nonlinear transformation to the</a:t>
            </a:r>
          </a:p>
          <a:p>
            <a:pPr algn="l" rtl="0"/>
            <a:r>
              <a:rPr lang="en-US" sz="1200" b="0" i="0" u="none" strike="noStrike" kern="1200" baseline="0" dirty="0" smtClean="0">
                <a:solidFill>
                  <a:schemeClr val="tx1"/>
                </a:solidFill>
                <a:latin typeface="+mn-lt"/>
                <a:ea typeface="+mn-ea"/>
                <a:cs typeface="+mn-cs"/>
              </a:rPr>
              <a:t>space of predictor variables. The linear boundary in this transformed space</a:t>
            </a:r>
          </a:p>
          <a:p>
            <a:pPr algn="l" rtl="0"/>
            <a:r>
              <a:rPr lang="en-US" sz="1200" b="0" i="0" u="none" strike="noStrike" kern="1200" baseline="0" dirty="0" smtClean="0">
                <a:solidFill>
                  <a:schemeClr val="tx1"/>
                </a:solidFill>
                <a:latin typeface="+mn-lt"/>
                <a:ea typeface="+mn-ea"/>
                <a:cs typeface="+mn-cs"/>
              </a:rPr>
              <a:t>corresponds to a nonlinear boundary in the original predictors. Use the</a:t>
            </a:r>
          </a:p>
          <a:p>
            <a:pPr algn="l" rtl="0"/>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KernelFunction</a:t>
            </a:r>
            <a:r>
              <a:rPr lang="en-US" sz="1200" b="0" i="0" u="none" strike="noStrike" kern="1200" baseline="0" dirty="0" smtClean="0">
                <a:solidFill>
                  <a:schemeClr val="tx1"/>
                </a:solidFill>
                <a:latin typeface="+mn-lt"/>
                <a:ea typeface="+mn-ea"/>
                <a:cs typeface="+mn-cs"/>
              </a:rPr>
              <a:t>' option to set the SVM transformation function:</a:t>
            </a:r>
          </a:p>
          <a:p>
            <a:pPr algn="l" rtl="0"/>
            <a:r>
              <a:rPr lang="en-US" sz="1200" b="0" i="0" u="none" strike="noStrike" kern="1200" baseline="0" dirty="0" smtClean="0">
                <a:solidFill>
                  <a:schemeClr val="tx1"/>
                </a:solidFill>
                <a:latin typeface="+mn-lt"/>
                <a:ea typeface="+mn-ea"/>
                <a:cs typeface="+mn-cs"/>
              </a:rPr>
              <a:t>&gt;&gt; </a:t>
            </a:r>
            <a:r>
              <a:rPr lang="en-US" sz="1200" b="0" i="0" u="none" strike="noStrike" kern="1200" baseline="0" dirty="0" err="1" smtClean="0">
                <a:solidFill>
                  <a:schemeClr val="tx1"/>
                </a:solidFill>
                <a:latin typeface="+mn-lt"/>
                <a:ea typeface="+mn-ea"/>
                <a:cs typeface="+mn-cs"/>
              </a:rPr>
              <a:t>svmModel</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fitcsvm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dataTrain</a:t>
            </a:r>
            <a:r>
              <a:rPr lang="en-US" sz="1200" b="0" i="0" u="none" strike="noStrike" kern="1200" baseline="0" dirty="0" smtClean="0">
                <a:solidFill>
                  <a:schemeClr val="tx1"/>
                </a:solidFill>
                <a:latin typeface="+mn-lt"/>
                <a:ea typeface="+mn-ea"/>
                <a:cs typeface="+mn-cs"/>
              </a:rPr>
              <a:t>,'y',...</a:t>
            </a:r>
          </a:p>
          <a:p>
            <a:pPr algn="l" rtl="0"/>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KernelFunction</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gaussian</a:t>
            </a:r>
            <a:r>
              <a:rPr lang="en-US" sz="1200" b="0" i="0" u="none" strike="noStrike" kern="1200" baseline="0" dirty="0" smtClean="0">
                <a:solidFill>
                  <a:schemeClr val="tx1"/>
                </a:solidFill>
                <a:latin typeface="+mn-lt"/>
                <a:ea typeface="+mn-ea"/>
                <a:cs typeface="+mn-cs"/>
              </a:rPr>
              <a:t>');</a:t>
            </a:r>
          </a:p>
          <a:p>
            <a:pPr algn="l" rtl="0"/>
            <a:r>
              <a:rPr lang="en-US" sz="1200" b="0" i="0" u="none" strike="noStrike" kern="1200" baseline="0" dirty="0" smtClean="0">
                <a:solidFill>
                  <a:schemeClr val="tx1"/>
                </a:solidFill>
                <a:latin typeface="+mn-lt"/>
                <a:ea typeface="+mn-ea"/>
                <a:cs typeface="+mn-cs"/>
              </a:rPr>
              <a:t>Note that SVMs work only on binary classification problems (only two</a:t>
            </a:r>
          </a:p>
          <a:p>
            <a:pPr algn="l" rtl="0"/>
            <a:r>
              <a:rPr lang="en-US" sz="1200" b="0" i="0" u="none" strike="noStrike" kern="1200" baseline="0" dirty="0" smtClean="0">
                <a:solidFill>
                  <a:schemeClr val="tx1"/>
                </a:solidFill>
                <a:latin typeface="+mn-lt"/>
                <a:ea typeface="+mn-ea"/>
                <a:cs typeface="+mn-cs"/>
              </a:rPr>
              <a:t>response classes). To perform a multiclass classification, use a </a:t>
            </a:r>
            <a:r>
              <a:rPr lang="en-US" sz="1200" b="0" i="0" u="none" strike="noStrike" kern="1200" baseline="0" dirty="0" err="1" smtClean="0">
                <a:solidFill>
                  <a:schemeClr val="tx1"/>
                </a:solidFill>
                <a:latin typeface="+mn-lt"/>
                <a:ea typeface="+mn-ea"/>
                <a:cs typeface="+mn-cs"/>
              </a:rPr>
              <a:t>comination</a:t>
            </a:r>
            <a:r>
              <a:rPr lang="en-US" sz="1200" b="0" i="0" u="none" strike="noStrike" kern="1200" baseline="0" dirty="0" smtClean="0">
                <a:solidFill>
                  <a:schemeClr val="tx1"/>
                </a:solidFill>
                <a:latin typeface="+mn-lt"/>
                <a:ea typeface="+mn-ea"/>
                <a:cs typeface="+mn-cs"/>
              </a:rPr>
              <a:t> of</a:t>
            </a:r>
          </a:p>
          <a:p>
            <a:pPr algn="l" rtl="0"/>
            <a:r>
              <a:rPr lang="en-US" sz="1200" b="0" i="0" u="none" strike="noStrike" kern="1200" baseline="0" dirty="0" smtClean="0">
                <a:solidFill>
                  <a:schemeClr val="tx1"/>
                </a:solidFill>
                <a:latin typeface="+mn-lt"/>
                <a:ea typeface="+mn-ea"/>
                <a:cs typeface="+mn-cs"/>
              </a:rPr>
              <a:t>binary SVMs.</a:t>
            </a:r>
            <a:endParaRPr lang="fr-FR"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31</a:t>
            </a:fld>
            <a:endParaRPr lang="en-US"/>
          </a:p>
        </p:txBody>
      </p:sp>
    </p:spTree>
    <p:extLst>
      <p:ext uri="{BB962C8B-B14F-4D97-AF65-F5344CB8AC3E}">
        <p14:creationId xmlns:p14="http://schemas.microsoft.com/office/powerpoint/2010/main" val="1393711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pPr algn="l" rtl="0">
              <a:lnSpc>
                <a:spcPct val="150000"/>
              </a:lnSpc>
            </a:pPr>
            <a:r>
              <a:rPr lang="en-US" sz="1400" b="1" dirty="0" smtClean="0">
                <a:latin typeface="Arial" pitchFamily="34" charset="0"/>
                <a:cs typeface="Arial" pitchFamily="34" charset="0"/>
              </a:rPr>
              <a:t>Predictors - </a:t>
            </a:r>
            <a:r>
              <a:rPr lang="en-US" dirty="0" smtClean="0"/>
              <a:t>Predictors can be all categorical or all numeric, but not a mix</a:t>
            </a:r>
            <a:r>
              <a:rPr lang="en-US" sz="1400" dirty="0" smtClean="0">
                <a:latin typeface="Arial" pitchFamily="34" charset="0"/>
                <a:cs typeface="Arial" pitchFamily="34" charset="0"/>
              </a:rPr>
              <a:t>.</a:t>
            </a:r>
          </a:p>
          <a:p>
            <a:pPr algn="l" rtl="0">
              <a:lnSpc>
                <a:spcPct val="150000"/>
              </a:lnSpc>
            </a:pPr>
            <a:endParaRPr lang="en-US" sz="1400" dirty="0" smtClean="0">
              <a:latin typeface="Arial" pitchFamily="34" charset="0"/>
              <a:cs typeface="Arial" pitchFamily="34" charset="0"/>
            </a:endParaRPr>
          </a:p>
          <a:p>
            <a:pPr algn="l" rtl="0"/>
            <a:r>
              <a:rPr lang="en-US" sz="1400" b="1" dirty="0" smtClean="0">
                <a:latin typeface="Arial" pitchFamily="34" charset="0"/>
                <a:cs typeface="Arial" pitchFamily="34" charset="0"/>
              </a:rPr>
              <a:t>Time</a:t>
            </a:r>
            <a:r>
              <a:rPr lang="en-US" sz="1400" dirty="0" smtClean="0">
                <a:latin typeface="Arial" pitchFamily="34" charset="0"/>
                <a:cs typeface="Arial" pitchFamily="34" charset="0"/>
              </a:rPr>
              <a:t> - </a:t>
            </a:r>
            <a:r>
              <a:rPr lang="en-US" dirty="0" smtClean="0"/>
              <a:t>Quick to fit (does not depend on the size of the data).</a:t>
            </a:r>
          </a:p>
          <a:p>
            <a:pPr algn="l" rtl="0"/>
            <a:r>
              <a:rPr lang="en-US" dirty="0" smtClean="0"/>
              <a:t>Prediction time</a:t>
            </a:r>
            <a:r>
              <a:rPr lang="en-US" baseline="0" dirty="0" smtClean="0"/>
              <a:t> </a:t>
            </a:r>
            <a:r>
              <a:rPr lang="en-US" dirty="0" smtClean="0"/>
              <a:t>increases with the square of the size of the data.</a:t>
            </a:r>
          </a:p>
          <a:p>
            <a:pPr algn="l" rtl="0"/>
            <a:r>
              <a:rPr lang="en-US" dirty="0" smtClean="0"/>
              <a:t>Best for small data sets</a:t>
            </a:r>
            <a:r>
              <a:rPr lang="en-US" baseline="0" dirty="0" smtClean="0"/>
              <a:t> </a:t>
            </a:r>
            <a:r>
              <a:rPr lang="en-US" dirty="0" smtClean="0"/>
              <a:t>(hundreds or thousands of observations).</a:t>
            </a:r>
          </a:p>
          <a:p>
            <a:pPr algn="l" rtl="0"/>
            <a:endParaRPr lang="en-US" sz="1400" dirty="0" smtClean="0">
              <a:latin typeface="Arial" pitchFamily="34" charset="0"/>
              <a:cs typeface="Arial" pitchFamily="34" charset="0"/>
            </a:endParaRPr>
          </a:p>
          <a:p>
            <a:pPr algn="l" rtl="0">
              <a:lnSpc>
                <a:spcPct val="150000"/>
              </a:lnSpc>
            </a:pPr>
            <a:r>
              <a:rPr lang="en-US" sz="1400" b="1" dirty="0" smtClean="0">
                <a:latin typeface="Arial" pitchFamily="34" charset="0"/>
                <a:cs typeface="Arial" pitchFamily="34" charset="0"/>
              </a:rPr>
              <a:t>Memory Overhead </a:t>
            </a:r>
            <a:r>
              <a:rPr lang="en-US" sz="1400" dirty="0" smtClean="0">
                <a:latin typeface="Arial" pitchFamily="34" charset="0"/>
                <a:cs typeface="Arial" pitchFamily="34" charset="0"/>
              </a:rPr>
              <a:t>– Small.</a:t>
            </a:r>
          </a:p>
          <a:p>
            <a:endParaRPr lang="fr-FR"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32</a:t>
            </a:fld>
            <a:endParaRPr lang="en-US"/>
          </a:p>
        </p:txBody>
      </p:sp>
    </p:spTree>
    <p:extLst>
      <p:ext uri="{BB962C8B-B14F-4D97-AF65-F5344CB8AC3E}">
        <p14:creationId xmlns:p14="http://schemas.microsoft.com/office/powerpoint/2010/main" val="831168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pPr algn="l" rtl="0"/>
            <a:r>
              <a:rPr lang="en-US" sz="1200" b="0" i="0" u="none" strike="noStrike" kern="1200" baseline="0" dirty="0" smtClean="0">
                <a:solidFill>
                  <a:schemeClr val="tx1"/>
                </a:solidFill>
                <a:latin typeface="+mn-lt"/>
                <a:ea typeface="+mn-ea"/>
                <a:cs typeface="+mn-cs"/>
              </a:rPr>
              <a:t>* SVMs use a distance-based algorithm. Data is not normalized by default; use</a:t>
            </a:r>
          </a:p>
          <a:p>
            <a:pPr algn="l" rtl="0"/>
            <a:r>
              <a:rPr lang="en-US" sz="1200" b="0" i="0" u="none" strike="noStrike" kern="1200" baseline="0" dirty="0" smtClean="0">
                <a:solidFill>
                  <a:schemeClr val="tx1"/>
                </a:solidFill>
                <a:latin typeface="+mn-lt"/>
                <a:ea typeface="+mn-ea"/>
                <a:cs typeface="+mn-cs"/>
              </a:rPr>
              <a:t>the 'Standardize' option to change this.</a:t>
            </a:r>
          </a:p>
          <a:p>
            <a:pPr algn="l" rtl="0"/>
            <a:r>
              <a:rPr lang="en-US" sz="1200" b="0" i="0" u="none" strike="noStrike" kern="1200" baseline="0" dirty="0" smtClean="0">
                <a:solidFill>
                  <a:schemeClr val="tx1"/>
                </a:solidFill>
                <a:latin typeface="+mn-lt"/>
                <a:ea typeface="+mn-ea"/>
                <a:cs typeface="+mn-cs"/>
              </a:rPr>
              <a:t>* Linear SVMs work well for “wide” data (more predictors than observations).</a:t>
            </a:r>
          </a:p>
          <a:p>
            <a:pPr algn="l" rtl="0"/>
            <a:r>
              <a:rPr lang="en-US" sz="1200" b="0" i="0" u="none" strike="noStrike" kern="1200" baseline="0" dirty="0" smtClean="0">
                <a:solidFill>
                  <a:schemeClr val="tx1"/>
                </a:solidFill>
                <a:latin typeface="+mn-lt"/>
                <a:ea typeface="+mn-ea"/>
                <a:cs typeface="+mn-cs"/>
              </a:rPr>
              <a:t>Gaussian SVMs often work better on “tall” data (more observations than</a:t>
            </a:r>
          </a:p>
          <a:p>
            <a:pPr algn="l" rtl="0"/>
            <a:r>
              <a:rPr lang="en-US" sz="1200" b="0" i="0" u="none" strike="noStrike" kern="1200" baseline="0" dirty="0" smtClean="0">
                <a:solidFill>
                  <a:schemeClr val="tx1"/>
                </a:solidFill>
                <a:latin typeface="+mn-lt"/>
                <a:ea typeface="+mn-ea"/>
                <a:cs typeface="+mn-cs"/>
              </a:rPr>
              <a:t>predictors).</a:t>
            </a:r>
            <a:endParaRPr lang="fr-FR"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2873253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0138" y="690563"/>
            <a:ext cx="4606925" cy="3454400"/>
          </a:xfrm>
        </p:spPr>
      </p:sp>
      <p:sp>
        <p:nvSpPr>
          <p:cNvPr id="3" name="Notes Placeholder 2"/>
          <p:cNvSpPr>
            <a:spLocks noGrp="1"/>
          </p:cNvSpPr>
          <p:nvPr>
            <p:ph type="body" idx="1"/>
          </p:nvPr>
        </p:nvSpPr>
        <p:spPr/>
        <p:txBody>
          <a:bodyPr>
            <a:normAutofit/>
          </a:bodyPr>
          <a:lstStyle/>
          <a:p>
            <a:pPr algn="l"/>
            <a:r>
              <a:rPr lang="en-US" sz="1200" b="1" i="0" kern="1200" dirty="0" smtClean="0">
                <a:solidFill>
                  <a:schemeClr val="tx1"/>
                </a:solidFill>
                <a:effectLst/>
                <a:latin typeface="+mn-lt"/>
                <a:ea typeface="+mn-ea"/>
                <a:cs typeface="+mn-cs"/>
              </a:rPr>
              <a:t>naive Bayes classifiers</a:t>
            </a:r>
            <a:r>
              <a:rPr lang="en-US" sz="1200" b="0" i="0" kern="1200" dirty="0" smtClean="0">
                <a:solidFill>
                  <a:schemeClr val="tx1"/>
                </a:solidFill>
                <a:effectLst/>
                <a:latin typeface="+mn-lt"/>
                <a:ea typeface="+mn-ea"/>
                <a:cs typeface="+mn-cs"/>
              </a:rPr>
              <a:t> are a family of simple </a:t>
            </a:r>
            <a:r>
              <a:rPr lang="en-US" sz="1200" b="0" i="0" u="none" strike="noStrike" kern="1200" dirty="0" smtClean="0">
                <a:solidFill>
                  <a:schemeClr val="tx1"/>
                </a:solidFill>
                <a:effectLst/>
                <a:latin typeface="+mn-lt"/>
                <a:ea typeface="+mn-ea"/>
                <a:cs typeface="+mn-cs"/>
                <a:hlinkClick r:id="rId3" tooltip="Probabilistic classifier"/>
              </a:rPr>
              <a:t>probabilistic classifiers</a:t>
            </a:r>
            <a:r>
              <a:rPr lang="en-US" sz="1200" b="0" i="0" kern="1200" dirty="0" smtClean="0">
                <a:solidFill>
                  <a:schemeClr val="tx1"/>
                </a:solidFill>
                <a:effectLst/>
                <a:latin typeface="+mn-lt"/>
                <a:ea typeface="+mn-ea"/>
                <a:cs typeface="+mn-cs"/>
              </a:rPr>
              <a:t> based on applying </a:t>
            </a:r>
            <a:r>
              <a:rPr lang="en-US" sz="1200" b="0" i="0" u="none" strike="noStrike" kern="1200" dirty="0" smtClean="0">
                <a:solidFill>
                  <a:schemeClr val="tx1"/>
                </a:solidFill>
                <a:effectLst/>
                <a:latin typeface="+mn-lt"/>
                <a:ea typeface="+mn-ea"/>
                <a:cs typeface="+mn-cs"/>
                <a:hlinkClick r:id="rId4" tooltip="Bayes' theorem"/>
              </a:rPr>
              <a:t>Bayes' theorem</a:t>
            </a:r>
            <a:r>
              <a:rPr lang="en-US" sz="1200" b="0" i="0" kern="1200" dirty="0" smtClean="0">
                <a:solidFill>
                  <a:schemeClr val="tx1"/>
                </a:solidFill>
                <a:effectLst/>
                <a:latin typeface="+mn-lt"/>
                <a:ea typeface="+mn-ea"/>
                <a:cs typeface="+mn-cs"/>
              </a:rPr>
              <a:t> with strong (naive) </a:t>
            </a:r>
            <a:r>
              <a:rPr lang="en-US" sz="1200" b="0" i="0" u="none" strike="noStrike" kern="1200" dirty="0" smtClean="0">
                <a:solidFill>
                  <a:schemeClr val="tx1"/>
                </a:solidFill>
                <a:effectLst/>
                <a:latin typeface="+mn-lt"/>
                <a:ea typeface="+mn-ea"/>
                <a:cs typeface="+mn-cs"/>
                <a:hlinkClick r:id="rId5" tooltip="Statistical independence"/>
              </a:rPr>
              <a:t>independence</a:t>
            </a:r>
            <a:r>
              <a:rPr lang="en-US" sz="1200" b="0" i="0" kern="1200" dirty="0" smtClean="0">
                <a:solidFill>
                  <a:schemeClr val="tx1"/>
                </a:solidFill>
                <a:effectLst/>
                <a:latin typeface="+mn-lt"/>
                <a:ea typeface="+mn-ea"/>
                <a:cs typeface="+mn-cs"/>
              </a:rPr>
              <a:t> assumptions between the features. It is not a single </a:t>
            </a:r>
            <a:r>
              <a:rPr lang="en-US" sz="1200" b="0" i="0" u="none" strike="noStrike" kern="1200" dirty="0" smtClean="0">
                <a:solidFill>
                  <a:schemeClr val="tx1"/>
                </a:solidFill>
                <a:effectLst/>
                <a:latin typeface="+mn-lt"/>
                <a:ea typeface="+mn-ea"/>
                <a:cs typeface="+mn-cs"/>
                <a:hlinkClick r:id="rId6" tooltip="Algorithm"/>
              </a:rPr>
              <a:t>algorithm</a:t>
            </a:r>
            <a:r>
              <a:rPr lang="en-US" sz="1200" b="0" i="0" kern="1200" dirty="0" smtClean="0">
                <a:solidFill>
                  <a:schemeClr val="tx1"/>
                </a:solidFill>
                <a:effectLst/>
                <a:latin typeface="+mn-lt"/>
                <a:ea typeface="+mn-ea"/>
                <a:cs typeface="+mn-cs"/>
              </a:rPr>
              <a:t> for training such classifiers, but a family of algorithms based on a common principle: all naive Bayes classifiers assume that the value of a particular feature is </a:t>
            </a:r>
            <a:r>
              <a:rPr lang="en-US" sz="1200" b="0" i="0" u="none" strike="noStrike" kern="1200" dirty="0" smtClean="0">
                <a:solidFill>
                  <a:schemeClr val="tx1"/>
                </a:solidFill>
                <a:effectLst/>
                <a:latin typeface="+mn-lt"/>
                <a:ea typeface="+mn-ea"/>
                <a:cs typeface="+mn-cs"/>
                <a:hlinkClick r:id="rId7" tooltip="Independence (probability theory)"/>
              </a:rPr>
              <a:t>independent</a:t>
            </a:r>
            <a:r>
              <a:rPr lang="en-US" sz="1200" b="0" i="0" kern="1200" dirty="0" smtClean="0">
                <a:solidFill>
                  <a:schemeClr val="tx1"/>
                </a:solidFill>
                <a:effectLst/>
                <a:latin typeface="+mn-lt"/>
                <a:ea typeface="+mn-ea"/>
                <a:cs typeface="+mn-cs"/>
              </a:rPr>
              <a:t> of the value of any other feature, given the class variable.</a:t>
            </a:r>
          </a:p>
          <a:p>
            <a:pPr algn="l"/>
            <a:r>
              <a:rPr lang="en-US" sz="1200" b="0" i="0" kern="1200" dirty="0" smtClean="0">
                <a:solidFill>
                  <a:schemeClr val="tx1"/>
                </a:solidFill>
                <a:effectLst/>
                <a:latin typeface="+mn-lt"/>
                <a:ea typeface="+mn-ea"/>
                <a:cs typeface="+mn-cs"/>
              </a:rPr>
              <a:t>The Naive Bayes </a:t>
            </a:r>
            <a:r>
              <a:rPr lang="en-US" sz="1200" b="0" i="0" u="none" strike="noStrike" kern="1200" dirty="0" smtClean="0">
                <a:solidFill>
                  <a:schemeClr val="tx1"/>
                </a:solidFill>
                <a:effectLst/>
                <a:latin typeface="+mn-lt"/>
                <a:ea typeface="+mn-ea"/>
                <a:cs typeface="+mn-cs"/>
                <a:hlinkClick r:id="rId8" tooltip="Statistical classification"/>
              </a:rPr>
              <a:t>classifier</a:t>
            </a:r>
            <a:r>
              <a:rPr lang="en-US" sz="1200" b="0" i="0" kern="1200" dirty="0" smtClean="0">
                <a:solidFill>
                  <a:schemeClr val="tx1"/>
                </a:solidFill>
                <a:effectLst/>
                <a:latin typeface="+mn-lt"/>
                <a:ea typeface="+mn-ea"/>
                <a:cs typeface="+mn-cs"/>
              </a:rPr>
              <a:t> combines a conditional probability model with a </a:t>
            </a:r>
            <a:r>
              <a:rPr lang="en-US" sz="1200" b="0" i="0" u="none" strike="noStrike" kern="1200" dirty="0" smtClean="0">
                <a:solidFill>
                  <a:schemeClr val="tx1"/>
                </a:solidFill>
                <a:effectLst/>
                <a:latin typeface="+mn-lt"/>
                <a:ea typeface="+mn-ea"/>
                <a:cs typeface="+mn-cs"/>
                <a:hlinkClick r:id="rId9" tooltip="Decision rule"/>
              </a:rPr>
              <a:t>decision rule</a:t>
            </a:r>
            <a:r>
              <a:rPr lang="en-US" sz="1200" b="0" i="0" kern="1200" dirty="0" smtClean="0">
                <a:solidFill>
                  <a:schemeClr val="tx1"/>
                </a:solidFill>
                <a:effectLst/>
                <a:latin typeface="+mn-lt"/>
                <a:ea typeface="+mn-ea"/>
                <a:cs typeface="+mn-cs"/>
              </a:rPr>
              <a:t>. One common rule is to pick the hypothesis that is most probable; this is known as the </a:t>
            </a:r>
            <a:r>
              <a:rPr lang="en-US" sz="1200" b="0" i="1" u="none" strike="noStrike" kern="1200" dirty="0" smtClean="0">
                <a:solidFill>
                  <a:schemeClr val="tx1"/>
                </a:solidFill>
                <a:effectLst/>
                <a:latin typeface="+mn-lt"/>
                <a:ea typeface="+mn-ea"/>
                <a:cs typeface="+mn-cs"/>
                <a:hlinkClick r:id="rId10" tooltip="Maximum a posteriori"/>
              </a:rPr>
              <a:t>maximum a posteriori</a:t>
            </a:r>
            <a:r>
              <a:rPr lang="en-US" sz="1200" b="0" i="0" kern="1200" dirty="0" smtClean="0">
                <a:solidFill>
                  <a:schemeClr val="tx1"/>
                </a:solidFill>
                <a:effectLst/>
                <a:latin typeface="+mn-lt"/>
                <a:ea typeface="+mn-ea"/>
                <a:cs typeface="+mn-cs"/>
              </a:rPr>
              <a:t> or </a:t>
            </a:r>
            <a:r>
              <a:rPr lang="en-US" sz="1200" b="0" i="1" kern="1200" dirty="0" smtClean="0">
                <a:solidFill>
                  <a:schemeClr val="tx1"/>
                </a:solidFill>
                <a:effectLst/>
                <a:latin typeface="+mn-lt"/>
                <a:ea typeface="+mn-ea"/>
                <a:cs typeface="+mn-cs"/>
              </a:rPr>
              <a:t>MAP</a:t>
            </a:r>
            <a:r>
              <a:rPr lang="en-US" sz="1200" b="0" i="0" kern="1200" dirty="0" smtClean="0">
                <a:solidFill>
                  <a:schemeClr val="tx1"/>
                </a:solidFill>
                <a:effectLst/>
                <a:latin typeface="+mn-lt"/>
                <a:ea typeface="+mn-ea"/>
                <a:cs typeface="+mn-cs"/>
              </a:rPr>
              <a:t> decision rule.</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estimate the parameters for a feature's distribution, one must assume a distribution or generate </a:t>
            </a:r>
            <a:r>
              <a:rPr lang="en-US" sz="1200" b="0" i="0" u="none" strike="noStrike" kern="1200" dirty="0" smtClean="0">
                <a:solidFill>
                  <a:schemeClr val="tx1"/>
                </a:solidFill>
                <a:effectLst/>
                <a:latin typeface="+mn-lt"/>
                <a:ea typeface="+mn-ea"/>
                <a:cs typeface="+mn-cs"/>
                <a:hlinkClick r:id="rId11" tooltip="Nonparametric"/>
              </a:rPr>
              <a:t>nonparametric</a:t>
            </a:r>
            <a:r>
              <a:rPr lang="en-US" sz="1200" b="0" i="0" kern="1200" dirty="0" smtClean="0">
                <a:solidFill>
                  <a:schemeClr val="tx1"/>
                </a:solidFill>
                <a:effectLst/>
                <a:latin typeface="+mn-lt"/>
                <a:ea typeface="+mn-ea"/>
                <a:cs typeface="+mn-cs"/>
              </a:rPr>
              <a:t> models for the features from the training set,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assumptions on distributions of features are called the </a:t>
            </a:r>
            <a:r>
              <a:rPr lang="en-US" sz="1200" b="0" i="1" kern="1200" dirty="0" smtClean="0">
                <a:solidFill>
                  <a:schemeClr val="tx1"/>
                </a:solidFill>
                <a:effectLst/>
                <a:latin typeface="+mn-lt"/>
                <a:ea typeface="+mn-ea"/>
                <a:cs typeface="+mn-cs"/>
              </a:rPr>
              <a:t>event model</a:t>
            </a:r>
            <a:r>
              <a:rPr lang="en-US" sz="1200" b="0" i="0" kern="1200" dirty="0" smtClean="0">
                <a:solidFill>
                  <a:schemeClr val="tx1"/>
                </a:solidFill>
                <a:effectLst/>
                <a:latin typeface="+mn-lt"/>
                <a:ea typeface="+mn-ea"/>
                <a:cs typeface="+mn-cs"/>
              </a:rPr>
              <a:t> of the Naive Bayes classifier (</a:t>
            </a:r>
            <a:r>
              <a:rPr lang="fr-FR" sz="1200" b="1" i="0" kern="1200" dirty="0" err="1" smtClean="0">
                <a:solidFill>
                  <a:schemeClr val="tx1"/>
                </a:solidFill>
                <a:effectLst/>
                <a:latin typeface="+mn-lt"/>
                <a:ea typeface="+mn-ea"/>
                <a:cs typeface="+mn-cs"/>
              </a:rPr>
              <a:t>Gaussian</a:t>
            </a:r>
            <a:r>
              <a:rPr lang="fr-FR" sz="1200" b="1" i="0" kern="1200" dirty="0"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Kernel</a:t>
            </a:r>
            <a:r>
              <a:rPr lang="fr-FR" sz="1200" b="1" i="0" kern="1200" dirty="0" smtClean="0">
                <a:solidFill>
                  <a:schemeClr val="tx1"/>
                </a:solidFill>
                <a:effectLst/>
                <a:latin typeface="+mn-lt"/>
                <a:ea typeface="+mn-ea"/>
                <a:cs typeface="+mn-cs"/>
              </a:rPr>
              <a:t>/Multinomial/Bernoulli/,</a:t>
            </a:r>
            <a:r>
              <a:rPr lang="fr-FR" sz="1200" b="1"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endParaRPr lang="fr-FR" sz="140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34</a:t>
            </a:fld>
            <a:endParaRPr lang="en-US"/>
          </a:p>
        </p:txBody>
      </p:sp>
    </p:spTree>
    <p:extLst>
      <p:ext uri="{BB962C8B-B14F-4D97-AF65-F5344CB8AC3E}">
        <p14:creationId xmlns:p14="http://schemas.microsoft.com/office/powerpoint/2010/main" val="2672061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35</a:t>
            </a:fld>
            <a:endParaRPr lang="en-US"/>
          </a:p>
        </p:txBody>
      </p:sp>
    </p:spTree>
    <p:extLst>
      <p:ext uri="{BB962C8B-B14F-4D97-AF65-F5344CB8AC3E}">
        <p14:creationId xmlns:p14="http://schemas.microsoft.com/office/powerpoint/2010/main" val="224099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2488" y="744538"/>
            <a:ext cx="4964112"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36</a:t>
            </a:fld>
            <a:endParaRPr lang="en-US"/>
          </a:p>
        </p:txBody>
      </p:sp>
    </p:spTree>
    <p:extLst>
      <p:ext uri="{BB962C8B-B14F-4D97-AF65-F5344CB8AC3E}">
        <p14:creationId xmlns:p14="http://schemas.microsoft.com/office/powerpoint/2010/main" val="407089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endParaRPr lang="fr-FR" b="1"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37</a:t>
            </a:fld>
            <a:endParaRPr lang="en-US" dirty="0"/>
          </a:p>
        </p:txBody>
      </p:sp>
    </p:spTree>
    <p:extLst>
      <p:ext uri="{BB962C8B-B14F-4D97-AF65-F5344CB8AC3E}">
        <p14:creationId xmlns:p14="http://schemas.microsoft.com/office/powerpoint/2010/main" val="4231223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Lets talk about the steps</a:t>
            </a:r>
            <a:r>
              <a:rPr lang="en-US" baseline="0" dirty="0"/>
              <a:t> involved in a typical machine learning workflow.</a:t>
            </a:r>
          </a:p>
          <a:p>
            <a:endParaRPr lang="en-US" baseline="0" dirty="0"/>
          </a:p>
          <a:p>
            <a:r>
              <a:rPr lang="en-US" baseline="0" dirty="0"/>
              <a:t>Accessing and exploring the data is almost always the first step. This step involves reading data from different sources like various file formats, databases or even streaming data from sensors.</a:t>
            </a:r>
          </a:p>
          <a:p>
            <a:endParaRPr lang="en-US" baseline="0" dirty="0"/>
          </a:p>
          <a:p>
            <a:r>
              <a:rPr lang="en-US" baseline="0" dirty="0"/>
              <a:t>The first step is usually followed by the preprocessing step. In this step, raw data is manipulated and transformed for consumption by machine learning algorithms. This involves cleaning up messy data (e.g. outliers, missing values), extracting features or predictors by using domain knowledge (e.g. image features) and applying various data reduction and transformation techniques to keep only the most relevant information.</a:t>
            </a:r>
          </a:p>
          <a:p>
            <a:endParaRPr lang="en-US" baseline="0" dirty="0"/>
          </a:p>
          <a:p>
            <a:r>
              <a:rPr lang="en-US" baseline="0" dirty="0"/>
              <a:t>Once the data is preprocessed, it is ready for the third step, which involves development of predictive models. In this step, we have a lot of flexibility with respect to the learning technique we want to use as well as the various parameters of that technique. Typical tasks include training and comparing multiple models, optimizing model parameters and validating model performance to ensure robustness.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final step is to share and deploy the trained models by integrating them into analytics pipelines. Models may run on embedded systems, shared as standalone applications or deployed on the cloud. The goal here is to rapidly build and deploy accurate models.</a:t>
            </a:r>
          </a:p>
          <a:p>
            <a:endParaRPr lang="en-US" baseline="0" dirty="0"/>
          </a:p>
          <a:p>
            <a:endParaRPr lang="en-US" baseline="0" dirty="0"/>
          </a:p>
          <a:p>
            <a:endParaRPr lang="en-US" baseline="0" dirty="0"/>
          </a:p>
          <a:p>
            <a:endParaRPr lang="en-US" baseline="0" dirty="0"/>
          </a:p>
          <a:p>
            <a:endParaRPr lang="en-US" baseline="0" dirty="0"/>
          </a:p>
          <a:p>
            <a:r>
              <a:rPr lang="en-US" baseline="0" dirty="0"/>
              <a:t>Accessing and exploring data is the first step followed by preprocessing the data to deal with issues like missing values, outliers and feature extraction. These two steps typically account for 80% of the effort.</a:t>
            </a:r>
          </a:p>
          <a:p>
            <a:endParaRPr lang="en-US" baseline="0" dirty="0"/>
          </a:p>
          <a:p>
            <a:r>
              <a:rPr lang="en-US" baseline="0" dirty="0"/>
              <a:t>After the preprocessing step, data is ready for training algorithms for supervised or unsupervised machine learning tasks. </a:t>
            </a:r>
          </a:p>
          <a:p>
            <a:r>
              <a:rPr lang="en-US" baseline="0" dirty="0"/>
              <a:t>In 16b, we have introduced a number of new capabilities that make it </a:t>
            </a:r>
            <a:r>
              <a:rPr lang="en-US" b="1" baseline="0" dirty="0"/>
              <a:t>easier and faster </a:t>
            </a:r>
            <a:r>
              <a:rPr lang="en-US" baseline="0" dirty="0"/>
              <a:t>for MATLAB users to implement this workflow. We have delivered a number of tall capable algorithms in the SML TBX that make it easy for users to perform statistical analysis and develop machine learning models with very large datasets. </a:t>
            </a:r>
          </a:p>
          <a:p>
            <a:endParaRPr lang="en-US" baseline="0" dirty="0"/>
          </a:p>
          <a:p>
            <a:r>
              <a:rPr lang="en-US" baseline="0" dirty="0"/>
              <a:t>Fast, robust and accurate feature selection is critical to the accuracy of the final models so we have delivered a new method that makes it easy for users to select the right features to train on.</a:t>
            </a:r>
          </a:p>
          <a:p>
            <a:endParaRPr lang="en-US" baseline="0" dirty="0"/>
          </a:p>
          <a:p>
            <a:r>
              <a:rPr lang="en-US" baseline="0" dirty="0"/>
              <a:t>To enhance the model development and deployment process we have added some new capabilities to the CL app and delivered a technique for selecting optimal model parameters so that the trained model can achieve high accuracy. Finally we have delivered code gen support for key machine learning algorithms, which makes it easy for users to deploy trained models to embedded targets.</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38</a:t>
            </a:fld>
            <a:endParaRPr lang="en-US"/>
          </a:p>
        </p:txBody>
      </p:sp>
    </p:spTree>
    <p:extLst>
      <p:ext uri="{BB962C8B-B14F-4D97-AF65-F5344CB8AC3E}">
        <p14:creationId xmlns:p14="http://schemas.microsoft.com/office/powerpoint/2010/main" val="846677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endParaRPr lang="fr-FR" b="1"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39</a:t>
            </a:fld>
            <a:endParaRPr lang="en-US" dirty="0"/>
          </a:p>
        </p:txBody>
      </p:sp>
    </p:spTree>
    <p:extLst>
      <p:ext uri="{BB962C8B-B14F-4D97-AF65-F5344CB8AC3E}">
        <p14:creationId xmlns:p14="http://schemas.microsoft.com/office/powerpoint/2010/main" val="669016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example is based on a heart sounds dataset that was used in the 2016 PhysioNet and </a:t>
            </a:r>
            <a:r>
              <a:rPr lang="en-US" baseline="0" dirty="0" err="1"/>
              <a:t>CiC</a:t>
            </a:r>
            <a:r>
              <a:rPr lang="en-US" baseline="0" dirty="0"/>
              <a:t> challenge. </a:t>
            </a:r>
          </a:p>
          <a:p>
            <a:endParaRPr lang="en-US" baseline="0" dirty="0"/>
          </a:p>
          <a:p>
            <a:r>
              <a:rPr lang="en-US" baseline="0" dirty="0"/>
              <a:t>Heart sounds contain rich information that can enable early diagnosis of serious pathologies of the cardiac system. Because listening to heart sounds requires a simple device, it is an ideal screening tool that can be used in the field to identify and refer at risk individuals for further testing. However, the heart sound signal is highly complex and reliable diagnosis requires a trained clinician. </a:t>
            </a:r>
          </a:p>
          <a:p>
            <a:endParaRPr lang="en-US" baseline="0" dirty="0"/>
          </a:p>
          <a:p>
            <a:r>
              <a:rPr lang="en-US" baseline="0" dirty="0"/>
              <a:t>In this example, our objective is to develop an algorithm that can be used for automatic classification of heart sounds with the goal of deploying the final solution on an embedded system for real-time diagnosis.</a:t>
            </a:r>
          </a:p>
          <a:p>
            <a:endParaRPr lang="en-US" baseline="0" dirty="0"/>
          </a:p>
          <a:p>
            <a:r>
              <a:rPr lang="en-US" baseline="0" dirty="0"/>
              <a:t>The dataset consists of a training and validation set. The training set consists of 3240 recordings and validation set consists of 301 recordings. The recordings are of variable length, ranging from 5 seconds to 120 seconds. Each recording comes with a label of either ‘Normal’ or ‘Abnormal’.</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448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Machine</a:t>
            </a:r>
            <a:r>
              <a:rPr lang="en-US" baseline="0" dirty="0" smtClean="0"/>
              <a:t> learning has become quite pervasive today. Here are some examples of applications where machine learning has enabled performance that would have been very difficult to achieve with traditional modeling techniques.</a:t>
            </a:r>
          </a:p>
          <a:p>
            <a:pPr algn="l"/>
            <a:endParaRPr lang="en-US" baseline="0" dirty="0" smtClean="0"/>
          </a:p>
          <a:p>
            <a:pPr algn="l"/>
            <a:r>
              <a:rPr lang="en-US" baseline="0" dirty="0" smtClean="0"/>
              <a:t>Lets take a look at the characteristics of these problems that make them such a good fit for machine learning techniques.</a:t>
            </a:r>
          </a:p>
          <a:p>
            <a:pPr algn="l"/>
            <a:endParaRPr lang="en-US" baseline="0" dirty="0" smtClean="0"/>
          </a:p>
          <a:p>
            <a:pPr algn="l"/>
            <a:r>
              <a:rPr lang="en-US" baseline="0" dirty="0" smtClean="0"/>
              <a:t>Problems such as speech recognition, object recognition and engine health monitoring are too complex for hand written rules or equations. Machine learning algorithms are designed to learn such complex non-linear relationships.</a:t>
            </a:r>
          </a:p>
          <a:p>
            <a:pPr algn="l"/>
            <a:endParaRPr lang="en-US" baseline="0" dirty="0" smtClean="0"/>
          </a:p>
          <a:p>
            <a:pPr algn="l"/>
            <a:r>
              <a:rPr lang="en-US" baseline="0" dirty="0" smtClean="0"/>
              <a:t>Weather forecasting, energy load forecasting and stock market prediction are examples of applications where the underlying system is constantly changing so the solution also needs to change and adapt. Machine learning algorithms can quickly learn from new data and thus keep up with such dynamic systems.</a:t>
            </a:r>
          </a:p>
          <a:p>
            <a:pPr algn="l"/>
            <a:endParaRPr lang="en-US" baseline="0" dirty="0" smtClean="0"/>
          </a:p>
          <a:p>
            <a:pPr algn="l"/>
            <a:r>
              <a:rPr lang="en-US" baseline="0" dirty="0" smtClean="0"/>
              <a:t>Applications like </a:t>
            </a:r>
            <a:r>
              <a:rPr lang="en-US" baseline="0" dirty="0" err="1" smtClean="0"/>
              <a:t>IoT</a:t>
            </a:r>
            <a:r>
              <a:rPr lang="en-US" baseline="0" dirty="0" smtClean="0"/>
              <a:t> analytics, taxi availability analysis and airline flight delay prediction typically involve learning from large amounts of data. Machine learning algorithms are designed to learn efficiently from such large datasets.</a:t>
            </a:r>
            <a:endParaRPr lang="en-US" dirty="0" smtClean="0"/>
          </a:p>
          <a:p>
            <a:endParaRPr lang="en-US" dirty="0"/>
          </a:p>
        </p:txBody>
      </p:sp>
      <p:sp>
        <p:nvSpPr>
          <p:cNvPr id="4" name="Slide Number Placeholder 3"/>
          <p:cNvSpPr>
            <a:spLocks noGrp="1"/>
          </p:cNvSpPr>
          <p:nvPr>
            <p:ph type="sldNum" sz="quarter" idx="10"/>
          </p:nvPr>
        </p:nvSpPr>
        <p:spPr/>
        <p:txBody>
          <a:bodyPr/>
          <a:lstStyle/>
          <a:p>
            <a:fld id="{33E961AE-8242-CB46-8B81-07289995F31A}" type="slidenum">
              <a:rPr lang="en-US" smtClean="0"/>
              <a:t>5</a:t>
            </a:fld>
            <a:endParaRPr lang="en-US"/>
          </a:p>
        </p:txBody>
      </p:sp>
    </p:spTree>
    <p:extLst>
      <p:ext uri="{BB962C8B-B14F-4D97-AF65-F5344CB8AC3E}">
        <p14:creationId xmlns:p14="http://schemas.microsoft.com/office/powerpoint/2010/main" val="4048223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webinar,</a:t>
            </a:r>
            <a:r>
              <a:rPr lang="en-US" baseline="0" dirty="0"/>
              <a:t> we will focus on one such application where applying machine learning to develop a solution is a good fit. Using a real-world dataset, we will use the machine learning workflow to go from raw sensor data to real-time classification of heart sounds as shown in this video. Along the way, we will identify several essential tools that enable us to quickly develop and deploy robust machine learning solutions.</a:t>
            </a:r>
          </a:p>
        </p:txBody>
      </p:sp>
      <p:sp>
        <p:nvSpPr>
          <p:cNvPr id="4" name="Slide Number Placeholder 3"/>
          <p:cNvSpPr>
            <a:spLocks noGrp="1"/>
          </p:cNvSpPr>
          <p:nvPr>
            <p:ph type="sldNum" sz="quarter" idx="10"/>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503309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In the heart sounds</a:t>
            </a:r>
            <a:r>
              <a:rPr lang="en-US" baseline="0" dirty="0" smtClean="0"/>
              <a:t> example, we will focus on a subset of elements from the workflow that we reviewed earlier. </a:t>
            </a:r>
          </a:p>
          <a:p>
            <a:endParaRPr lang="en-US" baseline="0" dirty="0" smtClean="0"/>
          </a:p>
          <a:p>
            <a:r>
              <a:rPr lang="en-US" baseline="0" dirty="0" smtClean="0"/>
              <a:t>Our dataset consists of files with recordings of sensor data. </a:t>
            </a:r>
          </a:p>
          <a:p>
            <a:endParaRPr lang="en-US" baseline="0" dirty="0" smtClean="0"/>
          </a:p>
          <a:p>
            <a:r>
              <a:rPr lang="en-US" baseline="0" dirty="0" smtClean="0"/>
              <a:t>In the preprocessing step we will focus on feature extraction and feature selection to identify the most relevant features.</a:t>
            </a:r>
          </a:p>
          <a:p>
            <a:endParaRPr lang="en-US" baseline="0" dirty="0" smtClean="0"/>
          </a:p>
          <a:p>
            <a:r>
              <a:rPr lang="en-US" baseline="0" dirty="0" smtClean="0"/>
              <a:t>To develop our predictive model, we will train and compare multiple models, perform parameter optimization and validate our model on new data. </a:t>
            </a:r>
          </a:p>
          <a:p>
            <a:endParaRPr lang="en-US" baseline="0" dirty="0" smtClean="0"/>
          </a:p>
          <a:p>
            <a:r>
              <a:rPr lang="en-US" baseline="0" dirty="0" smtClean="0"/>
              <a:t>Finally, we will take our machine learning solution and prepare it for deployment to an embedded system.</a:t>
            </a:r>
          </a:p>
          <a:p>
            <a:endParaRPr lang="en-US" baseline="0" dirty="0" smtClean="0"/>
          </a:p>
          <a:p>
            <a:r>
              <a:rPr lang="en-US" baseline="0" dirty="0" smtClean="0"/>
              <a:t>Throughout this example, we will use MATLAB as our programming language. </a:t>
            </a:r>
          </a:p>
          <a:p>
            <a:endParaRPr lang="en-US" baseline="0" dirty="0" smtClean="0"/>
          </a:p>
          <a:p>
            <a:r>
              <a:rPr lang="en-US" baseline="0" dirty="0" smtClean="0"/>
              <a:t>In the preprocessing step, we will rely on the capabilities provided by the Signal Processing Toolbox and Wavelet Toolbox for feature extraction and Statistics &amp; Machine Learning Toolbox for feature selection. </a:t>
            </a:r>
          </a:p>
          <a:p>
            <a:endParaRPr lang="en-US" baseline="0" dirty="0" smtClean="0"/>
          </a:p>
          <a:p>
            <a:r>
              <a:rPr lang="en-US" baseline="0" dirty="0" smtClean="0"/>
              <a:t>We will use apps and algorithms from the Statistics &amp; Machine Learning Toolbox for developing predictive models and use MATLAB Coder to generate C code from MATLAB code for deployment.</a:t>
            </a:r>
          </a:p>
          <a:p>
            <a:endParaRPr lang="en-US" baseline="0" dirty="0"/>
          </a:p>
          <a:p>
            <a:endParaRPr lang="en-US" baseline="0" dirty="0"/>
          </a:p>
          <a:p>
            <a:endParaRPr lang="en-US" baseline="0" dirty="0"/>
          </a:p>
          <a:p>
            <a:endParaRPr lang="en-US" baseline="0" dirty="0"/>
          </a:p>
          <a:p>
            <a:r>
              <a:rPr lang="en-US" baseline="0" dirty="0"/>
              <a:t>Accessing and exploring data is the first step followed by preprocessing the data to deal with issues like missing values, outliers and feature extraction. These two steps typically account for 80% of the effort.</a:t>
            </a:r>
          </a:p>
          <a:p>
            <a:endParaRPr lang="en-US" baseline="0" dirty="0"/>
          </a:p>
          <a:p>
            <a:r>
              <a:rPr lang="en-US" baseline="0" dirty="0"/>
              <a:t>After the preprocessing step, data is ready for training algorithms for supervised or unsupervised machine learning tasks. </a:t>
            </a:r>
          </a:p>
          <a:p>
            <a:r>
              <a:rPr lang="en-US" baseline="0" dirty="0"/>
              <a:t>In 16b, we have introduced a number of new capabilities that make it </a:t>
            </a:r>
            <a:r>
              <a:rPr lang="en-US" b="1" baseline="0" dirty="0"/>
              <a:t>easier and faster </a:t>
            </a:r>
            <a:r>
              <a:rPr lang="en-US" baseline="0" dirty="0"/>
              <a:t>for MATLAB users to implement this workflow. We have delivered a number of tall capable algorithms in the SML TBX that make it easy for users to perform statistical analysis and develop machine learning models with very large datasets. </a:t>
            </a:r>
          </a:p>
          <a:p>
            <a:endParaRPr lang="en-US" baseline="0" dirty="0"/>
          </a:p>
          <a:p>
            <a:r>
              <a:rPr lang="en-US" baseline="0" dirty="0"/>
              <a:t>Fast, robust and accurate feature selection is critical to the accuracy of the final models so we have delivered a new method that makes it easy for users to select the right features to train on.</a:t>
            </a:r>
          </a:p>
          <a:p>
            <a:endParaRPr lang="en-US" baseline="0" dirty="0"/>
          </a:p>
          <a:p>
            <a:r>
              <a:rPr lang="en-US" baseline="0" dirty="0"/>
              <a:t>To enhance the model development and deployment process we have added some new capabilities to the CL app and delivered a technique for selecting optimal model parameters so that the trained model can achieve high accuracy. Finally we have delivered code gen support for key machine learning algorithms, which makes it easy for users to deploy trained models to embedded targets.</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42</a:t>
            </a:fld>
            <a:endParaRPr lang="en-US"/>
          </a:p>
        </p:txBody>
      </p:sp>
    </p:spTree>
    <p:extLst>
      <p:ext uri="{BB962C8B-B14F-4D97-AF65-F5344CB8AC3E}">
        <p14:creationId xmlns:p14="http://schemas.microsoft.com/office/powerpoint/2010/main" val="4230194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here</a:t>
            </a:r>
            <a:r>
              <a:rPr lang="en-US" baseline="0" dirty="0"/>
              <a:t> are some key takeaways about how tools available in MATLAB enable you to rapidly develop and deploy machine learning models.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2443638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endParaRPr lang="fr-FR" b="1"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44</a:t>
            </a:fld>
            <a:endParaRPr lang="en-US" dirty="0"/>
          </a:p>
        </p:txBody>
      </p:sp>
    </p:spTree>
    <p:extLst>
      <p:ext uri="{BB962C8B-B14F-4D97-AF65-F5344CB8AC3E}">
        <p14:creationId xmlns:p14="http://schemas.microsoft.com/office/powerpoint/2010/main" val="3187792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Let’s review some of the challenges</a:t>
            </a:r>
            <a:r>
              <a:rPr lang="en-US" sz="1200" i="1" kern="1200" baseline="0" dirty="0">
                <a:solidFill>
                  <a:schemeClr val="tx1"/>
                </a:solidFill>
                <a:effectLst/>
                <a:latin typeface="+mn-lt"/>
                <a:ea typeface="+mn-ea"/>
                <a:cs typeface="+mn-cs"/>
              </a:rPr>
              <a:t> that we encountered during the workflow of our example.</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Data access and exploration often involves working with data the comes in all shapes and sizes. Real world datasets are messy and not always tabular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Preprocessing data requires domain specific algorithms and tools,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For example, signal or image processing algorithms are required to extract useful features from signal and image data. When dealing with high dimensional datasets, selecting the right set of features is often important to avoid overfitting issues.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Developing and selecting predictive models that generalize well requires training and comparing multiple algorithms. Algorithms often require careful parameter tuning which can be a time consuming process.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Integration and deploying analytics often requires translating or interfacing with different hardware and software platforms. This can be a bottleneck for applications that require frequent model updates.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Finally, machine learning workflows are never in a convenient linear fashion, we have constantly go back and forth and iterate and try different ideas.</a:t>
            </a: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45</a:t>
            </a:fld>
            <a:endParaRPr lang="en-US"/>
          </a:p>
        </p:txBody>
      </p:sp>
    </p:spTree>
    <p:extLst>
      <p:ext uri="{BB962C8B-B14F-4D97-AF65-F5344CB8AC3E}">
        <p14:creationId xmlns:p14="http://schemas.microsoft.com/office/powerpoint/2010/main" val="3500964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For the first challenge of data diversity, we saw how MATLAB can work with different types of data, MATLAB can also work directly with financial </a:t>
            </a:r>
            <a:r>
              <a:rPr lang="en-US" sz="1200" i="1" kern="1200" dirty="0" err="1">
                <a:solidFill>
                  <a:schemeClr val="tx1"/>
                </a:solidFill>
                <a:effectLst/>
                <a:latin typeface="+mn-lt"/>
                <a:ea typeface="+mn-ea"/>
                <a:cs typeface="+mn-cs"/>
              </a:rPr>
              <a:t>datafeeds</a:t>
            </a:r>
            <a:r>
              <a:rPr lang="en-US" sz="1200" i="1" kern="1200" dirty="0">
                <a:solidFill>
                  <a:schemeClr val="tx1"/>
                </a:solidFill>
                <a:effectLst/>
                <a:latin typeface="+mn-lt"/>
                <a:ea typeface="+mn-ea"/>
                <a:cs typeface="+mn-cs"/>
              </a:rPr>
              <a:t>, text, geospatial data and several other formats.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MATLAB has high quality libraries of industry-standard algorithms and function that enable feature engineering without requiring domain expertise. MATLAB also provides tools for evaluating and selecting the right set of features for both tall and wide datasets.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With interactive app driven workflows, we can quickly train and compare models so the focus can be on machine learning not programming and debugging. Tight integration of parameter tuning techniques enables development of models with optimal parameters.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MATLAB enables deployment of analytics on a broad range of platforms ranging from standalone apps to enterprise scale systems. Code generation makes it easy to produce standalone code that can be rapidly deployed to embedded systems.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Finally, MATLAB is an inherently flexible modeling environment and a complete programming language with no restrictions to the customization you can make to your analysis. This makes MATLAB an excellent platform for machine learning.</a:t>
            </a: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46</a:t>
            </a:fld>
            <a:endParaRPr lang="en-US"/>
          </a:p>
        </p:txBody>
      </p:sp>
    </p:spTree>
    <p:extLst>
      <p:ext uri="{BB962C8B-B14F-4D97-AF65-F5344CB8AC3E}">
        <p14:creationId xmlns:p14="http://schemas.microsoft.com/office/powerpoint/2010/main" val="270083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
          <p:cNvSpPr>
            <a:spLocks noGrp="1" noChangeArrowheads="1"/>
          </p:cNvSpPr>
          <p:nvPr>
            <p:ph type="ftr" sz="quarter" idx="4"/>
          </p:nvPr>
        </p:nvSpPr>
        <p:spPr>
          <a:noFill/>
        </p:spPr>
        <p:txBody>
          <a:bodyPr/>
          <a:lstStyle/>
          <a:p>
            <a:r>
              <a:rPr lang="en-GB" smtClean="0">
                <a:solidFill>
                  <a:prstClr val="black"/>
                </a:solidFill>
              </a:rPr>
              <a:t>The MathWorks</a:t>
            </a:r>
          </a:p>
        </p:txBody>
      </p:sp>
      <p:sp>
        <p:nvSpPr>
          <p:cNvPr id="62467" name="Rectangle 7"/>
          <p:cNvSpPr>
            <a:spLocks noGrp="1" noChangeArrowheads="1"/>
          </p:cNvSpPr>
          <p:nvPr>
            <p:ph type="sldNum" sz="quarter" idx="5"/>
          </p:nvPr>
        </p:nvSpPr>
        <p:spPr>
          <a:noFill/>
        </p:spPr>
        <p:txBody>
          <a:bodyPr/>
          <a:lstStyle/>
          <a:p>
            <a:fld id="{32F0BAA8-5169-4EC4-B159-5CB4D59B1E73}" type="slidenum">
              <a:rPr lang="en-GB" smtClean="0">
                <a:solidFill>
                  <a:prstClr val="black"/>
                </a:solidFill>
              </a:rPr>
              <a:pPr/>
              <a:t>47</a:t>
            </a:fld>
            <a:endParaRPr lang="en-GB" smtClean="0">
              <a:solidFill>
                <a:prstClr val="black"/>
              </a:solidFill>
            </a:endParaRPr>
          </a:p>
        </p:txBody>
      </p:sp>
      <p:sp>
        <p:nvSpPr>
          <p:cNvPr id="62468" name="Rectangle 2"/>
          <p:cNvSpPr>
            <a:spLocks noGrp="1" noRot="1" noChangeAspect="1" noChangeArrowheads="1" noTextEdit="1"/>
          </p:cNvSpPr>
          <p:nvPr>
            <p:ph type="sldImg"/>
          </p:nvPr>
        </p:nvSpPr>
        <p:spPr>
          <a:xfrm>
            <a:off x="1219200" y="523875"/>
            <a:ext cx="4419600" cy="3316288"/>
          </a:xfrm>
          <a:ln/>
        </p:spPr>
      </p:sp>
      <p:sp>
        <p:nvSpPr>
          <p:cNvPr id="62469" name="Rectangle 3"/>
          <p:cNvSpPr>
            <a:spLocks noGrp="1" noChangeArrowheads="1"/>
          </p:cNvSpPr>
          <p:nvPr>
            <p:ph type="body" idx="1"/>
          </p:nvPr>
        </p:nvSpPr>
        <p:spPr>
          <a:noFill/>
          <a:ln/>
        </p:spPr>
        <p:txBody>
          <a:bodyPr/>
          <a:lstStyle/>
          <a:p>
            <a:pPr algn="r" rtl="1" eaLnBrk="1" hangingPunct="1"/>
            <a:r>
              <a:rPr lang="he-IL" dirty="0" smtClean="0"/>
              <a:t>למידע נוסף אתם מוזמנים להכנס לאתר מתוורקס, או לדוקיומנטציה</a:t>
            </a:r>
          </a:p>
          <a:p>
            <a:pPr algn="r" rtl="1" eaLnBrk="1" hangingPunct="1"/>
            <a:r>
              <a:rPr lang="he-IL" dirty="0" smtClean="0"/>
              <a:t>ולהגיע</a:t>
            </a:r>
            <a:r>
              <a:rPr lang="he-IL" baseline="0" dirty="0" smtClean="0"/>
              <a:t> אל קורסים מקצועיים  אצלנו בסיסטמטיקס</a:t>
            </a:r>
            <a:endParaRPr lang="he-IL" dirty="0" smtClean="0"/>
          </a:p>
        </p:txBody>
      </p:sp>
    </p:spTree>
    <p:extLst>
      <p:ext uri="{BB962C8B-B14F-4D97-AF65-F5344CB8AC3E}">
        <p14:creationId xmlns:p14="http://schemas.microsoft.com/office/powerpoint/2010/main" val="776060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endParaRPr lang="fr-FR" b="1"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48</a:t>
            </a:fld>
            <a:endParaRPr lang="en-US" dirty="0"/>
          </a:p>
        </p:txBody>
      </p:sp>
    </p:spTree>
    <p:extLst>
      <p:ext uri="{BB962C8B-B14F-4D97-AF65-F5344CB8AC3E}">
        <p14:creationId xmlns:p14="http://schemas.microsoft.com/office/powerpoint/2010/main" val="23902389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214E059A-4207-4AFF-A414-8AFE82E72430}" type="slidenum">
              <a:rPr lang="he-IL" smtClean="0"/>
              <a:t>51</a:t>
            </a:fld>
            <a:endParaRPr lang="he-IL"/>
          </a:p>
        </p:txBody>
      </p:sp>
    </p:spTree>
    <p:extLst>
      <p:ext uri="{BB962C8B-B14F-4D97-AF65-F5344CB8AC3E}">
        <p14:creationId xmlns:p14="http://schemas.microsoft.com/office/powerpoint/2010/main" val="4221259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l"/>
            <a:r>
              <a:rPr lang="fr-FR" sz="1400" dirty="0"/>
              <a:t>Machine learning </a:t>
            </a:r>
            <a:r>
              <a:rPr lang="fr-FR" sz="1400" dirty="0" err="1"/>
              <a:t>can</a:t>
            </a:r>
            <a:r>
              <a:rPr lang="fr-FR" sz="1400" dirty="0"/>
              <a:t> </a:t>
            </a:r>
            <a:r>
              <a:rPr lang="fr-FR" sz="1400" dirty="0" err="1"/>
              <a:t>be</a:t>
            </a:r>
            <a:r>
              <a:rPr lang="fr-FR" sz="1400" dirty="0"/>
              <a:t> </a:t>
            </a:r>
            <a:r>
              <a:rPr lang="fr-FR" sz="1400" dirty="0" err="1"/>
              <a:t>broadly</a:t>
            </a:r>
            <a:r>
              <a:rPr lang="fr-FR" sz="1400" dirty="0"/>
              <a:t> </a:t>
            </a:r>
            <a:r>
              <a:rPr lang="fr-FR" sz="1400" dirty="0" err="1"/>
              <a:t>divided</a:t>
            </a:r>
            <a:r>
              <a:rPr lang="fr-FR" sz="1400" dirty="0"/>
              <a:t> </a:t>
            </a:r>
            <a:r>
              <a:rPr lang="fr-FR" sz="1400" dirty="0" err="1"/>
              <a:t>into</a:t>
            </a:r>
            <a:r>
              <a:rPr lang="fr-FR" sz="1400" baseline="0" dirty="0"/>
              <a:t> </a:t>
            </a:r>
            <a:r>
              <a:rPr lang="fr-FR" sz="1400" dirty="0"/>
              <a:t>supervised and unsupervised learning.</a:t>
            </a:r>
          </a:p>
          <a:p>
            <a:pPr algn="l"/>
            <a:endParaRPr lang="fr-FR" sz="1400" dirty="0"/>
          </a:p>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t>In</a:t>
            </a:r>
            <a:r>
              <a:rPr lang="fr-FR" sz="1400" baseline="0" dirty="0"/>
              <a:t> supervised learning, the </a:t>
            </a:r>
            <a:r>
              <a:rPr lang="fr-FR" sz="1400" baseline="0" dirty="0" err="1"/>
              <a:t>dataset</a:t>
            </a:r>
            <a:r>
              <a:rPr lang="fr-FR" sz="1400" baseline="0" dirty="0"/>
              <a:t> </a:t>
            </a:r>
            <a:r>
              <a:rPr lang="fr-FR" sz="1400" baseline="0" dirty="0" err="1"/>
              <a:t>includes</a:t>
            </a:r>
            <a:r>
              <a:rPr lang="fr-FR" sz="1400" baseline="0" dirty="0"/>
              <a:t> input values as </a:t>
            </a:r>
            <a:r>
              <a:rPr lang="fr-FR" sz="1400" baseline="0" dirty="0" err="1"/>
              <a:t>well</a:t>
            </a:r>
            <a:r>
              <a:rPr lang="fr-FR" sz="1400" baseline="0" dirty="0"/>
              <a:t> as </a:t>
            </a:r>
            <a:r>
              <a:rPr lang="fr-FR" sz="1400" baseline="0" dirty="0" err="1"/>
              <a:t>corresponding</a:t>
            </a:r>
            <a:r>
              <a:rPr lang="fr-FR" sz="1400" baseline="0" dirty="0"/>
              <a:t> output and </a:t>
            </a:r>
            <a:r>
              <a:rPr lang="fr-FR" sz="1400" baseline="0" dirty="0" err="1"/>
              <a:t>our</a:t>
            </a:r>
            <a:r>
              <a:rPr lang="fr-FR" sz="1400" baseline="0" dirty="0"/>
              <a:t> </a:t>
            </a:r>
            <a:r>
              <a:rPr lang="fr-FR" sz="1400" baseline="0" dirty="0" err="1"/>
              <a:t>task</a:t>
            </a:r>
            <a:r>
              <a:rPr lang="fr-FR" sz="1400" baseline="0" dirty="0"/>
              <a:t> </a:t>
            </a:r>
            <a:r>
              <a:rPr lang="fr-FR" sz="1400" baseline="0" dirty="0" err="1"/>
              <a:t>is</a:t>
            </a:r>
            <a:r>
              <a:rPr lang="fr-FR" sz="1400" baseline="0" dirty="0"/>
              <a:t> to train a model to </a:t>
            </a:r>
            <a:r>
              <a:rPr lang="fr-FR" sz="1400" baseline="0" dirty="0" err="1"/>
              <a:t>predict</a:t>
            </a:r>
            <a:r>
              <a:rPr lang="fr-FR" sz="1400" baseline="0" dirty="0"/>
              <a:t> or </a:t>
            </a:r>
            <a:r>
              <a:rPr lang="fr-FR" sz="1400" baseline="0" dirty="0" err="1"/>
              <a:t>estimate</a:t>
            </a:r>
            <a:r>
              <a:rPr lang="fr-FR" sz="1400" baseline="0" dirty="0"/>
              <a:t> the output on new data. If the output has </a:t>
            </a:r>
            <a:r>
              <a:rPr lang="fr-FR" sz="1400" baseline="0" dirty="0" err="1"/>
              <a:t>discreet</a:t>
            </a:r>
            <a:r>
              <a:rPr lang="fr-FR" sz="1400" baseline="0" dirty="0"/>
              <a:t> values, </a:t>
            </a:r>
            <a:r>
              <a:rPr lang="fr-FR" sz="1400" baseline="0" dirty="0" err="1"/>
              <a:t>we</a:t>
            </a:r>
            <a:r>
              <a:rPr lang="fr-FR" sz="1400" baseline="0" dirty="0"/>
              <a:t> </a:t>
            </a:r>
            <a:r>
              <a:rPr lang="fr-FR" sz="1400" baseline="0" dirty="0" err="1"/>
              <a:t>refer</a:t>
            </a:r>
            <a:r>
              <a:rPr lang="fr-FR" sz="1400" baseline="0" dirty="0"/>
              <a:t> to </a:t>
            </a:r>
            <a:r>
              <a:rPr lang="fr-FR" sz="1400" baseline="0" dirty="0" err="1"/>
              <a:t>it</a:t>
            </a:r>
            <a:r>
              <a:rPr lang="fr-FR" sz="1400" baseline="0" dirty="0"/>
              <a:t> as a classification </a:t>
            </a:r>
            <a:r>
              <a:rPr lang="fr-FR" sz="1400" baseline="0" dirty="0" err="1"/>
              <a:t>problem</a:t>
            </a:r>
            <a:r>
              <a:rPr lang="fr-FR" sz="1400" baseline="0" dirty="0"/>
              <a:t> </a:t>
            </a:r>
            <a:r>
              <a:rPr lang="fr-FR" sz="1400" baseline="0" dirty="0" err="1"/>
              <a:t>whereas</a:t>
            </a:r>
            <a:r>
              <a:rPr lang="fr-FR" sz="1400" baseline="0" dirty="0"/>
              <a:t> if the output </a:t>
            </a:r>
            <a:r>
              <a:rPr lang="fr-FR" sz="1400" baseline="0" dirty="0" err="1"/>
              <a:t>is</a:t>
            </a:r>
            <a:r>
              <a:rPr lang="fr-FR" sz="1400" baseline="0" dirty="0"/>
              <a:t> </a:t>
            </a:r>
            <a:r>
              <a:rPr lang="fr-FR" sz="1400" baseline="0" dirty="0" err="1"/>
              <a:t>continuous</a:t>
            </a:r>
            <a:r>
              <a:rPr lang="fr-FR" sz="1400" baseline="0" dirty="0"/>
              <a:t>, </a:t>
            </a:r>
            <a:r>
              <a:rPr lang="fr-FR" sz="1400" baseline="0" dirty="0" err="1"/>
              <a:t>we</a:t>
            </a:r>
            <a:r>
              <a:rPr lang="fr-FR" sz="1400" baseline="0" dirty="0"/>
              <a:t> </a:t>
            </a:r>
            <a:r>
              <a:rPr lang="fr-FR" sz="1400" baseline="0" dirty="0" err="1"/>
              <a:t>refer</a:t>
            </a:r>
            <a:r>
              <a:rPr lang="fr-FR" sz="1400" baseline="0" dirty="0"/>
              <a:t> to </a:t>
            </a:r>
            <a:r>
              <a:rPr lang="fr-FR" sz="1400" baseline="0" dirty="0" err="1"/>
              <a:t>it</a:t>
            </a:r>
            <a:r>
              <a:rPr lang="fr-FR" sz="1400" baseline="0" dirty="0"/>
              <a:t> as a </a:t>
            </a:r>
            <a:r>
              <a:rPr lang="fr-FR" sz="1400" baseline="0" dirty="0" err="1"/>
              <a:t>regression</a:t>
            </a:r>
            <a:r>
              <a:rPr lang="fr-FR" sz="1400" baseline="0" dirty="0"/>
              <a:t> </a:t>
            </a:r>
            <a:r>
              <a:rPr lang="fr-FR" sz="1400" baseline="0" dirty="0" err="1"/>
              <a:t>problem</a:t>
            </a:r>
            <a:r>
              <a:rPr lang="fr-FR" sz="1400"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4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sz="1400" baseline="0" dirty="0"/>
              <a:t>For </a:t>
            </a:r>
            <a:r>
              <a:rPr lang="fr-FR" sz="1400" baseline="0" dirty="0" err="1"/>
              <a:t>example</a:t>
            </a:r>
            <a:r>
              <a:rPr lang="fr-FR" sz="1400" baseline="0" dirty="0"/>
              <a:t>,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tumor</a:t>
            </a:r>
            <a:r>
              <a:rPr lang="fr-FR" sz="1400" baseline="0" dirty="0"/>
              <a:t> size </a:t>
            </a:r>
            <a:r>
              <a:rPr lang="fr-FR" sz="1400" baseline="0" dirty="0" err="1"/>
              <a:t>into</a:t>
            </a:r>
            <a:r>
              <a:rPr lang="fr-FR" sz="1400" baseline="0" dirty="0"/>
              <a:t> </a:t>
            </a:r>
            <a:r>
              <a:rPr lang="fr-FR" sz="1400" baseline="0" dirty="0" err="1"/>
              <a:t>small</a:t>
            </a:r>
            <a:r>
              <a:rPr lang="fr-FR" sz="1400" baseline="0" dirty="0"/>
              <a:t>, medium, large,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classification </a:t>
            </a:r>
            <a:r>
              <a:rPr lang="fr-FR" sz="1400" baseline="0" dirty="0" err="1"/>
              <a:t>problem</a:t>
            </a:r>
            <a:r>
              <a:rPr lang="fr-FR" sz="1400" baseline="0" dirty="0"/>
              <a:t>. </a:t>
            </a:r>
            <a:r>
              <a:rPr lang="fr-FR" sz="1400" baseline="0" dirty="0" err="1"/>
              <a:t>While</a:t>
            </a:r>
            <a:r>
              <a:rPr lang="fr-FR" sz="1400" baseline="0" dirty="0"/>
              <a:t>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electricity</a:t>
            </a:r>
            <a:r>
              <a:rPr lang="fr-FR" sz="1400" baseline="0" dirty="0"/>
              <a:t> </a:t>
            </a:r>
            <a:r>
              <a:rPr lang="fr-FR" sz="1400" baseline="0" dirty="0" err="1"/>
              <a:t>demand</a:t>
            </a:r>
            <a:r>
              <a:rPr lang="fr-FR" sz="1400" baseline="0" dirty="0"/>
              <a:t> </a:t>
            </a:r>
            <a:r>
              <a:rPr lang="fr-FR" sz="1400" baseline="0" dirty="0" err="1"/>
              <a:t>from</a:t>
            </a:r>
            <a:r>
              <a:rPr lang="fr-FR" sz="1400" baseline="0" dirty="0"/>
              <a:t> a </a:t>
            </a:r>
            <a:r>
              <a:rPr lang="fr-FR" sz="1400" baseline="0" dirty="0" err="1"/>
              <a:t>grid</a:t>
            </a:r>
            <a:r>
              <a:rPr lang="fr-FR" sz="1400" baseline="0" dirty="0"/>
              <a:t> (in kW-</a:t>
            </a:r>
            <a:r>
              <a:rPr lang="fr-FR" sz="1400" baseline="0" dirty="0" err="1"/>
              <a:t>hrs</a:t>
            </a:r>
            <a:r>
              <a:rPr lang="fr-FR" sz="1400" baseline="0" dirty="0"/>
              <a:t>),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a:t>
            </a:r>
            <a:r>
              <a:rPr lang="fr-FR" sz="1400" baseline="0" dirty="0" err="1"/>
              <a:t>regression</a:t>
            </a:r>
            <a:r>
              <a:rPr lang="fr-FR" sz="1400" baseline="0" dirty="0"/>
              <a:t> </a:t>
            </a:r>
            <a:r>
              <a:rPr lang="fr-FR" sz="1400" baseline="0" dirty="0" err="1"/>
              <a:t>problem</a:t>
            </a:r>
            <a:r>
              <a:rPr lang="fr-FR" sz="1400" baseline="0" dirty="0"/>
              <a:t>.</a:t>
            </a:r>
          </a:p>
          <a:p>
            <a:pPr algn="l"/>
            <a:endParaRPr lang="fr-FR" sz="1400" dirty="0"/>
          </a:p>
          <a:p>
            <a:pPr algn="l"/>
            <a:r>
              <a:rPr lang="fr-FR" sz="1400" dirty="0"/>
              <a:t>In case of unsupervised learning, </a:t>
            </a:r>
            <a:r>
              <a:rPr lang="fr-FR" sz="1400" dirty="0" err="1"/>
              <a:t>our</a:t>
            </a:r>
            <a:r>
              <a:rPr lang="fr-FR" sz="1400" dirty="0"/>
              <a:t> </a:t>
            </a:r>
            <a:r>
              <a:rPr lang="fr-FR" sz="1400" dirty="0" err="1"/>
              <a:t>task</a:t>
            </a:r>
            <a:r>
              <a:rPr lang="fr-FR" sz="1400" dirty="0"/>
              <a:t> </a:t>
            </a:r>
            <a:r>
              <a:rPr lang="fr-FR" sz="1400" dirty="0" err="1"/>
              <a:t>is</a:t>
            </a:r>
            <a:r>
              <a:rPr lang="fr-FR" sz="1400" dirty="0"/>
              <a:t> to group the data </a:t>
            </a:r>
            <a:r>
              <a:rPr lang="fr-FR" sz="1400" dirty="0" err="1"/>
              <a:t>based</a:t>
            </a:r>
            <a:r>
              <a:rPr lang="fr-FR" sz="1400" dirty="0"/>
              <a:t> on </a:t>
            </a:r>
            <a:r>
              <a:rPr lang="fr-FR" sz="1400" dirty="0" err="1"/>
              <a:t>some</a:t>
            </a:r>
            <a:r>
              <a:rPr lang="fr-FR" sz="1400" dirty="0"/>
              <a:t> </a:t>
            </a:r>
            <a:r>
              <a:rPr lang="fr-FR" sz="1400" dirty="0" err="1"/>
              <a:t>measure</a:t>
            </a:r>
            <a:r>
              <a:rPr lang="fr-FR" sz="1400" dirty="0"/>
              <a:t> of </a:t>
            </a:r>
            <a:r>
              <a:rPr lang="fr-FR" sz="1400" dirty="0" err="1"/>
              <a:t>similarity</a:t>
            </a:r>
            <a:r>
              <a:rPr lang="fr-FR" sz="1400" dirty="0"/>
              <a:t>. The input</a:t>
            </a:r>
            <a:r>
              <a:rPr lang="fr-FR" sz="1400" baseline="0" dirty="0"/>
              <a:t> </a:t>
            </a:r>
            <a:r>
              <a:rPr lang="fr-FR" sz="1400" baseline="0" dirty="0" err="1"/>
              <a:t>dataset</a:t>
            </a:r>
            <a:r>
              <a:rPr lang="fr-FR" sz="1400" baseline="0" dirty="0"/>
              <a:t> </a:t>
            </a:r>
            <a:r>
              <a:rPr lang="fr-FR" sz="1400" baseline="0" dirty="0" err="1"/>
              <a:t>does</a:t>
            </a:r>
            <a:r>
              <a:rPr lang="fr-FR" sz="1400" baseline="0" dirty="0"/>
              <a:t> not have </a:t>
            </a:r>
            <a:r>
              <a:rPr lang="fr-FR" sz="1400" baseline="0" dirty="0" err="1"/>
              <a:t>corresponding</a:t>
            </a:r>
            <a:r>
              <a:rPr lang="fr-FR" sz="1400" baseline="0" dirty="0"/>
              <a:t> output or labels </a:t>
            </a:r>
            <a:r>
              <a:rPr lang="fr-FR" sz="1400" baseline="0" dirty="0" err="1"/>
              <a:t>so</a:t>
            </a:r>
            <a:r>
              <a:rPr lang="fr-FR" sz="1400" baseline="0" dirty="0"/>
              <a:t> </a:t>
            </a:r>
            <a:r>
              <a:rPr lang="fr-FR" sz="1400" baseline="0" dirty="0" err="1"/>
              <a:t>many</a:t>
            </a:r>
            <a:r>
              <a:rPr lang="fr-FR" sz="1400" baseline="0" dirty="0"/>
              <a:t> </a:t>
            </a:r>
            <a:r>
              <a:rPr lang="fr-FR" sz="1400" baseline="0" dirty="0" err="1"/>
              <a:t>different</a:t>
            </a:r>
            <a:r>
              <a:rPr lang="fr-FR" sz="1400" baseline="0" dirty="0"/>
              <a:t> solutions are possible and </a:t>
            </a:r>
            <a:r>
              <a:rPr lang="fr-FR" sz="1400" baseline="0" dirty="0" err="1"/>
              <a:t>our</a:t>
            </a:r>
            <a:r>
              <a:rPr lang="fr-FR" sz="1400" baseline="0" dirty="0"/>
              <a:t> goal </a:t>
            </a:r>
            <a:r>
              <a:rPr lang="fr-FR" sz="1400" baseline="0" dirty="0" err="1"/>
              <a:t>is</a:t>
            </a:r>
            <a:r>
              <a:rPr lang="fr-FR" sz="1400" baseline="0" dirty="0"/>
              <a:t> to </a:t>
            </a:r>
            <a:r>
              <a:rPr lang="fr-FR" sz="1400" baseline="0" dirty="0" err="1"/>
              <a:t>discover</a:t>
            </a:r>
            <a:r>
              <a:rPr lang="fr-FR" sz="1400" baseline="0" dirty="0"/>
              <a:t> the </a:t>
            </a:r>
            <a:r>
              <a:rPr lang="fr-FR" sz="1400" baseline="0" dirty="0" err="1"/>
              <a:t>naturally</a:t>
            </a:r>
            <a:r>
              <a:rPr lang="fr-FR" sz="1400" baseline="0" dirty="0"/>
              <a:t> </a:t>
            </a:r>
            <a:r>
              <a:rPr lang="fr-FR" sz="1400" baseline="0" dirty="0" err="1"/>
              <a:t>occuring</a:t>
            </a:r>
            <a:r>
              <a:rPr lang="fr-FR" sz="1400" baseline="0" dirty="0"/>
              <a:t> patterns in the data. </a:t>
            </a:r>
            <a:r>
              <a:rPr lang="fr-FR" sz="1400" baseline="0" dirty="0" err="1"/>
              <a:t>Clustering</a:t>
            </a:r>
            <a:r>
              <a:rPr lang="fr-FR" sz="1400" baseline="0" dirty="0"/>
              <a:t> techniques </a:t>
            </a:r>
            <a:r>
              <a:rPr lang="fr-FR" sz="1400" baseline="0" dirty="0" err="1"/>
              <a:t>fall</a:t>
            </a:r>
            <a:r>
              <a:rPr lang="fr-FR" sz="1400" baseline="0" dirty="0"/>
              <a:t> </a:t>
            </a:r>
            <a:r>
              <a:rPr lang="fr-FR" sz="1400" baseline="0" dirty="0" err="1"/>
              <a:t>under</a:t>
            </a:r>
            <a:r>
              <a:rPr lang="fr-FR" sz="1400" baseline="0" dirty="0"/>
              <a:t> the </a:t>
            </a:r>
            <a:r>
              <a:rPr lang="fr-FR" sz="1400" baseline="0" dirty="0" err="1"/>
              <a:t>category</a:t>
            </a:r>
            <a:r>
              <a:rPr lang="fr-FR" sz="1400" baseline="0" dirty="0"/>
              <a:t> of unsupervised learning.</a:t>
            </a:r>
            <a:endParaRPr lang="fr-FR" sz="1400" dirty="0"/>
          </a:p>
          <a:p>
            <a:pPr algn="l"/>
            <a:endParaRPr lang="fr-FR" sz="1400" dirty="0"/>
          </a:p>
          <a:p>
            <a:pPr algn="l"/>
            <a:r>
              <a:rPr lang="fr-FR" sz="1400" dirty="0"/>
              <a:t>An</a:t>
            </a:r>
            <a:r>
              <a:rPr lang="fr-FR" sz="1400" baseline="0" dirty="0"/>
              <a:t> </a:t>
            </a:r>
            <a:r>
              <a:rPr lang="fr-FR" sz="1400" baseline="0" dirty="0" err="1"/>
              <a:t>example</a:t>
            </a:r>
            <a:r>
              <a:rPr lang="fr-FR" sz="1400" baseline="0" dirty="0"/>
              <a:t> of unsupervised learning </a:t>
            </a:r>
            <a:r>
              <a:rPr lang="fr-FR" sz="1400" baseline="0" dirty="0" err="1"/>
              <a:t>is</a:t>
            </a:r>
            <a:r>
              <a:rPr lang="fr-FR" sz="1400" baseline="0" dirty="0"/>
              <a:t> the </a:t>
            </a:r>
            <a:r>
              <a:rPr lang="fr-FR" sz="1400" baseline="0" dirty="0" err="1"/>
              <a:t>problem</a:t>
            </a:r>
            <a:r>
              <a:rPr lang="fr-FR" sz="1400" baseline="0" dirty="0"/>
              <a:t> of </a:t>
            </a:r>
            <a:r>
              <a:rPr lang="fr-FR" sz="1400" baseline="0" dirty="0" err="1"/>
              <a:t>determining</a:t>
            </a:r>
            <a:r>
              <a:rPr lang="fr-FR" sz="1400" baseline="0" dirty="0"/>
              <a:t> the optimal placement of </a:t>
            </a:r>
            <a:r>
              <a:rPr lang="fr-FR" sz="1400" baseline="0" dirty="0" err="1"/>
              <a:t>antennas</a:t>
            </a:r>
            <a:r>
              <a:rPr lang="fr-FR" sz="1400" baseline="0" dirty="0"/>
              <a:t> </a:t>
            </a:r>
            <a:r>
              <a:rPr lang="fr-FR" sz="1400" baseline="0" dirty="0" err="1"/>
              <a:t>so</a:t>
            </a:r>
            <a:r>
              <a:rPr lang="fr-FR" sz="1400" baseline="0" dirty="0"/>
              <a:t> </a:t>
            </a:r>
            <a:r>
              <a:rPr lang="fr-FR" sz="1400" baseline="0" dirty="0" err="1"/>
              <a:t>that</a:t>
            </a:r>
            <a:r>
              <a:rPr lang="fr-FR" sz="1400" baseline="0" dirty="0"/>
              <a:t> all cellular </a:t>
            </a:r>
            <a:r>
              <a:rPr lang="fr-FR" sz="1400" baseline="0" dirty="0" err="1"/>
              <a:t>customers</a:t>
            </a:r>
            <a:r>
              <a:rPr lang="fr-FR" sz="1400" baseline="0" dirty="0"/>
              <a:t> </a:t>
            </a:r>
            <a:r>
              <a:rPr lang="fr-FR" sz="1400" baseline="0" dirty="0" err="1"/>
              <a:t>recieve</a:t>
            </a:r>
            <a:r>
              <a:rPr lang="fr-FR" sz="1400" baseline="0" dirty="0"/>
              <a:t> good service.</a:t>
            </a:r>
            <a:endParaRPr lang="fr-FR" sz="140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52</a:t>
            </a:fld>
            <a:endParaRPr lang="en-US"/>
          </a:p>
        </p:txBody>
      </p:sp>
    </p:spTree>
    <p:extLst>
      <p:ext uri="{BB962C8B-B14F-4D97-AF65-F5344CB8AC3E}">
        <p14:creationId xmlns:p14="http://schemas.microsoft.com/office/powerpoint/2010/main" val="2110970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Machine Learning is ubiquitous. These techniques are increasingly being used in today’s world to make critical business and life decisions. </a:t>
            </a:r>
          </a:p>
          <a:p>
            <a:r>
              <a:rPr lang="en-US" sz="1200" kern="1200" dirty="0" smtClean="0">
                <a:solidFill>
                  <a:schemeClr val="tx1"/>
                </a:solidFill>
                <a:effectLst/>
                <a:latin typeface="+mn-lt"/>
                <a:ea typeface="+mn-ea"/>
                <a:cs typeface="+mn-cs"/>
              </a:rPr>
              <a:t>Today, with Machine Learning, we are able solve problems in automotive, finance, computer vision and several other fields, that were previously considered impossible.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6BB67D-01AF-4AEA-961F-78F9A8C6BFED}" type="slidenum">
              <a:rPr lang="en-US" smtClean="0"/>
              <a:pPr/>
              <a:t>6</a:t>
            </a:fld>
            <a:endParaRPr lang="en-US"/>
          </a:p>
        </p:txBody>
      </p:sp>
    </p:spTree>
    <p:extLst>
      <p:ext uri="{BB962C8B-B14F-4D97-AF65-F5344CB8AC3E}">
        <p14:creationId xmlns:p14="http://schemas.microsoft.com/office/powerpoint/2010/main" val="250806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sz="1400" dirty="0" err="1"/>
              <a:t>Here</a:t>
            </a:r>
            <a:r>
              <a:rPr lang="fr-FR" sz="1400" dirty="0"/>
              <a:t> are </a:t>
            </a:r>
            <a:r>
              <a:rPr lang="fr-FR" sz="1400" dirty="0" err="1"/>
              <a:t>some</a:t>
            </a:r>
            <a:r>
              <a:rPr lang="fr-FR" sz="1400" dirty="0"/>
              <a:t> </a:t>
            </a:r>
            <a:r>
              <a:rPr lang="fr-FR" sz="1400" dirty="0" err="1"/>
              <a:t>examples</a:t>
            </a:r>
            <a:r>
              <a:rPr lang="fr-FR" sz="1400" dirty="0"/>
              <a:t> of techniques </a:t>
            </a:r>
            <a:r>
              <a:rPr lang="fr-FR" sz="1400" dirty="0" err="1"/>
              <a:t>under</a:t>
            </a:r>
            <a:r>
              <a:rPr lang="fr-FR" sz="1400" baseline="0" dirty="0"/>
              <a:t> </a:t>
            </a:r>
            <a:r>
              <a:rPr lang="fr-FR" sz="1400" baseline="0" dirty="0" err="1"/>
              <a:t>each</a:t>
            </a:r>
            <a:r>
              <a:rPr lang="fr-FR" sz="1400" baseline="0" dirty="0"/>
              <a:t> </a:t>
            </a:r>
            <a:r>
              <a:rPr lang="fr-FR" sz="1400" baseline="0" dirty="0" err="1"/>
              <a:t>category</a:t>
            </a:r>
            <a:r>
              <a:rPr lang="fr-FR" sz="1400" baseline="0" dirty="0"/>
              <a:t>. </a:t>
            </a:r>
          </a:p>
          <a:p>
            <a:endParaRPr lang="fr-FR" sz="1400" baseline="0" dirty="0"/>
          </a:p>
          <a:p>
            <a:r>
              <a:rPr lang="fr-FR" sz="1400" dirty="0"/>
              <a:t>SVM</a:t>
            </a:r>
            <a:r>
              <a:rPr lang="fr-FR" sz="1400" baseline="0" dirty="0"/>
              <a:t> and DA are </a:t>
            </a:r>
            <a:r>
              <a:rPr lang="fr-FR" sz="1400" baseline="0" dirty="0" err="1"/>
              <a:t>examples</a:t>
            </a:r>
            <a:r>
              <a:rPr lang="fr-FR" sz="1400" baseline="0" dirty="0"/>
              <a:t> of classification techniques, </a:t>
            </a:r>
            <a:r>
              <a:rPr lang="fr-FR" sz="1400" baseline="0" dirty="0" err="1"/>
              <a:t>linear</a:t>
            </a:r>
            <a:r>
              <a:rPr lang="fr-FR" sz="1400" baseline="0" dirty="0"/>
              <a:t> </a:t>
            </a:r>
            <a:r>
              <a:rPr lang="fr-FR" sz="1400" baseline="0" dirty="0" err="1"/>
              <a:t>regression</a:t>
            </a:r>
            <a:r>
              <a:rPr lang="fr-FR" sz="1400" baseline="0" dirty="0"/>
              <a:t> and </a:t>
            </a:r>
            <a:r>
              <a:rPr lang="fr-FR" sz="1400" baseline="0" dirty="0" err="1"/>
              <a:t>regression</a:t>
            </a:r>
            <a:r>
              <a:rPr lang="fr-FR" sz="1400" baseline="0" dirty="0"/>
              <a:t> </a:t>
            </a:r>
            <a:r>
              <a:rPr lang="fr-FR" sz="1400" baseline="0" dirty="0" err="1"/>
              <a:t>trees</a:t>
            </a:r>
            <a:r>
              <a:rPr lang="fr-FR" sz="1400" baseline="0" dirty="0"/>
              <a:t> are </a:t>
            </a:r>
            <a:r>
              <a:rPr lang="fr-FR" sz="1400" baseline="0" dirty="0" err="1"/>
              <a:t>examples</a:t>
            </a:r>
            <a:r>
              <a:rPr lang="fr-FR" sz="1400" baseline="0" dirty="0"/>
              <a:t> of </a:t>
            </a:r>
            <a:r>
              <a:rPr lang="fr-FR" sz="1400" baseline="0" dirty="0" err="1"/>
              <a:t>Regression</a:t>
            </a:r>
            <a:r>
              <a:rPr lang="fr-FR" sz="1400" baseline="0" dirty="0"/>
              <a:t> techniques and k-</a:t>
            </a:r>
            <a:r>
              <a:rPr lang="fr-FR" sz="1400" baseline="0" dirty="0" err="1"/>
              <a:t>means</a:t>
            </a:r>
            <a:r>
              <a:rPr lang="fr-FR" sz="1400" baseline="0" dirty="0"/>
              <a:t> and </a:t>
            </a:r>
            <a:r>
              <a:rPr lang="fr-FR" sz="1400" baseline="0" dirty="0" err="1"/>
              <a:t>gaussian</a:t>
            </a:r>
            <a:r>
              <a:rPr lang="fr-FR" sz="1400" baseline="0" dirty="0"/>
              <a:t> mixture </a:t>
            </a:r>
            <a:r>
              <a:rPr lang="fr-FR" sz="1400" baseline="0" dirty="0" err="1"/>
              <a:t>models</a:t>
            </a:r>
            <a:r>
              <a:rPr lang="fr-FR" sz="1400" baseline="0" dirty="0"/>
              <a:t> are </a:t>
            </a:r>
            <a:r>
              <a:rPr lang="fr-FR" sz="1400" baseline="0" dirty="0" err="1"/>
              <a:t>examples</a:t>
            </a:r>
            <a:r>
              <a:rPr lang="fr-FR" sz="1400" baseline="0" dirty="0"/>
              <a:t> of </a:t>
            </a:r>
            <a:r>
              <a:rPr lang="fr-FR" sz="1400" baseline="0" dirty="0" err="1"/>
              <a:t>clustering</a:t>
            </a:r>
            <a:r>
              <a:rPr lang="fr-FR" sz="1400" baseline="0" dirty="0"/>
              <a:t> techniques.</a:t>
            </a:r>
            <a:endParaRPr lang="fr-FR" sz="140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2066494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fr-FR" sz="140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161285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There are some inherent challenges associated with machine learning, as it is a complex field of study.</a:t>
            </a:r>
          </a:p>
          <a:p>
            <a:pPr algn="l"/>
            <a:r>
              <a:rPr lang="en-US" dirty="0" smtClean="0"/>
              <a:t>You may not have the technical knowhow.</a:t>
            </a:r>
          </a:p>
          <a:p>
            <a:pPr algn="l"/>
            <a:r>
              <a:rPr lang="en-US" dirty="0" smtClean="0"/>
              <a:t>There</a:t>
            </a:r>
            <a:r>
              <a:rPr lang="en-US" baseline="0" dirty="0" smtClean="0"/>
              <a:t> are so many algorithms, which one is suitable for my needs?</a:t>
            </a:r>
          </a:p>
          <a:p>
            <a:pPr algn="l"/>
            <a:r>
              <a:rPr lang="en-US" baseline="0" dirty="0" smtClean="0"/>
              <a:t>Typically, machine learning may entail black box modeling which may or may not be suitable for your application.</a:t>
            </a:r>
          </a:p>
          <a:p>
            <a:pPr algn="l"/>
            <a:r>
              <a:rPr lang="en-US" baseline="0" dirty="0" smtClean="0"/>
              <a:t>Most important of all, it may take numerous iterations before you find a suitable model or you may be working with large data sets which take longer to process, All these things have an impact on how long it takes for you to get to the results.</a:t>
            </a:r>
          </a:p>
          <a:p>
            <a:pPr algn="l"/>
            <a:endParaRPr lang="en-US" baseline="0" dirty="0" smtClean="0"/>
          </a:p>
          <a:p>
            <a:pPr algn="l"/>
            <a:r>
              <a:rPr lang="en-US" baseline="0" dirty="0" smtClean="0"/>
              <a:t>Today, I want to highlight how MATLAB can be used to address all of these challenges.</a:t>
            </a:r>
          </a:p>
          <a:p>
            <a:pPr algn="l"/>
            <a:endParaRPr lang="en-US" dirty="0" smtClean="0"/>
          </a:p>
          <a:p>
            <a:pPr algn="l"/>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739024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endParaRPr lang="fr-FR" b="1"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dirty="0"/>
          </a:p>
        </p:txBody>
      </p:sp>
    </p:spTree>
    <p:extLst>
      <p:ext uri="{BB962C8B-B14F-4D97-AF65-F5344CB8AC3E}">
        <p14:creationId xmlns:p14="http://schemas.microsoft.com/office/powerpoint/2010/main" val="746909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sz="140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3438185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sz="140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163234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lvl1pPr algn="ctr" rtl="0">
              <a:defRPr/>
            </a:lvl1pPr>
          </a:lstStyle>
          <a:p>
            <a:r>
              <a:rPr lang="en-US" dirty="0" smtClean="0"/>
              <a:t>Click to edit Master title style</a:t>
            </a:r>
            <a:endParaRPr lang="he-IL" dirty="0"/>
          </a:p>
        </p:txBody>
      </p:sp>
      <p:sp>
        <p:nvSpPr>
          <p:cNvPr id="3" name="Subtitle 2"/>
          <p:cNvSpPr>
            <a:spLocks noGrp="1"/>
          </p:cNvSpPr>
          <p:nvPr>
            <p:ph type="subTitle" idx="1"/>
          </p:nvPr>
        </p:nvSpPr>
        <p:spPr>
          <a:xfrm>
            <a:off x="1371600" y="3886200"/>
            <a:ext cx="6400800" cy="1752600"/>
          </a:xfrm>
        </p:spPr>
        <p:txBody>
          <a:bodyPr/>
          <a:lstStyle>
            <a:lvl1pPr marL="0" indent="0" algn="ctr" rtl="0">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he-IL" dirty="0"/>
          </a:p>
        </p:txBody>
      </p:sp>
      <p:sp>
        <p:nvSpPr>
          <p:cNvPr id="4" name="Date Placeholder 3"/>
          <p:cNvSpPr>
            <a:spLocks noGrp="1"/>
          </p:cNvSpPr>
          <p:nvPr>
            <p:ph type="dt" sz="half" idx="10"/>
          </p:nvPr>
        </p:nvSpPr>
        <p:spPr/>
        <p:txBody>
          <a:bodyPr/>
          <a:lstStyle/>
          <a:p>
            <a:fld id="{CBC4C377-562C-4B24-837B-2BD10A38874B}" type="datetimeFigureOut">
              <a:rPr lang="he-IL" smtClean="0"/>
              <a:pPr/>
              <a:t>א'/אדר/תשע"ז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A291909-5E05-492D-8276-4EFB5B2025AA}" type="slidenum">
              <a:rPr lang="he-IL" smtClean="0"/>
              <a:pPr/>
              <a:t>‹#›</a:t>
            </a:fld>
            <a:endParaRPr lang="he-IL"/>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pic>
        <p:nvPicPr>
          <p:cNvPr id="5" name="Picture 9" descr="Image3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450" y="104775"/>
            <a:ext cx="14843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928687"/>
            <a:ext cx="8077200" cy="1124298"/>
          </a:xfrm>
        </p:spPr>
        <p:txBody>
          <a:bodyPr/>
          <a:lstStyle>
            <a:lvl1pPr algn="l">
              <a:defRPr sz="3200" b="1">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133600"/>
            <a:ext cx="4959350" cy="42678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133600"/>
            <a:ext cx="3008313" cy="4343400"/>
          </a:xfrm>
        </p:spPr>
        <p:txBody>
          <a:bodyPr/>
          <a:lstStyle>
            <a:lvl1pPr marL="164592" indent="-164592">
              <a:buFont typeface="Wingdings" pitchFamily="2" charset="2"/>
              <a:buChar char="§"/>
              <a:defRPr sz="1800"/>
            </a:lvl1pPr>
            <a:lvl2pPr marL="548640" indent="-182880">
              <a:buFont typeface="Arial" pitchFamily="34" charset="0"/>
              <a:buChar char="─"/>
              <a:defRPr sz="1600"/>
            </a:lvl2pPr>
            <a:lvl3pPr marL="822960" indent="-91440">
              <a:buFont typeface="Wingdings" pitchFamily="2" charset="2"/>
              <a:buChar char="§"/>
              <a:defRPr sz="14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0582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9" descr="Image3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450" y="104775"/>
            <a:ext cx="14843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5029200"/>
            <a:ext cx="5486400" cy="566738"/>
          </a:xfrm>
        </p:spPr>
        <p:txBody>
          <a:bodyPr anchor="b"/>
          <a:lstStyle>
            <a:lvl1pPr algn="l">
              <a:defRPr sz="2000" b="1">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841375"/>
            <a:ext cx="5486400" cy="4114800"/>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5959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3038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lvl1pPr algn="l">
              <a:defRPr>
                <a:solidFill>
                  <a:schemeClr val="tx1">
                    <a:lumMod val="65000"/>
                    <a:lumOff val="35000"/>
                  </a:schemeClr>
                </a:solidFill>
                <a:cs typeface="+mn-cs"/>
              </a:defRPr>
            </a:lvl1pPr>
          </a:lstStyle>
          <a:p>
            <a:r>
              <a:rPr lang="en-US" dirty="0" smtClean="0"/>
              <a:t>Click to edit Master title style</a:t>
            </a:r>
            <a:endParaRPr lang="he-IL" dirty="0"/>
          </a:p>
        </p:txBody>
      </p:sp>
      <p:sp>
        <p:nvSpPr>
          <p:cNvPr id="3" name="Content Placeholder 2"/>
          <p:cNvSpPr>
            <a:spLocks noGrp="1"/>
          </p:cNvSpPr>
          <p:nvPr>
            <p:ph idx="1"/>
          </p:nvPr>
        </p:nvSpPr>
        <p:spPr/>
        <p:txBody>
          <a:bodyPr/>
          <a:lstStyle>
            <a:lvl1pPr algn="l" rtl="0">
              <a:defRPr>
                <a:solidFill>
                  <a:schemeClr val="tx1">
                    <a:lumMod val="65000"/>
                    <a:lumOff val="35000"/>
                  </a:schemeClr>
                </a:solidFill>
                <a:cs typeface="+mn-cs"/>
              </a:defRPr>
            </a:lvl1pPr>
            <a:lvl2pPr algn="l" rtl="0">
              <a:defRPr>
                <a:solidFill>
                  <a:schemeClr val="tx1">
                    <a:lumMod val="65000"/>
                    <a:lumOff val="35000"/>
                  </a:schemeClr>
                </a:solidFill>
                <a:cs typeface="+mn-cs"/>
              </a:defRPr>
            </a:lvl2pPr>
            <a:lvl3pPr algn="l" rtl="0">
              <a:defRPr>
                <a:solidFill>
                  <a:schemeClr val="tx1">
                    <a:lumMod val="65000"/>
                    <a:lumOff val="35000"/>
                  </a:schemeClr>
                </a:solidFill>
                <a:cs typeface="+mn-cs"/>
              </a:defRPr>
            </a:lvl3pPr>
            <a:lvl4pPr algn="l" rtl="0">
              <a:defRPr>
                <a:solidFill>
                  <a:schemeClr val="tx1">
                    <a:lumMod val="65000"/>
                    <a:lumOff val="35000"/>
                  </a:schemeClr>
                </a:solidFill>
                <a:cs typeface="+mn-cs"/>
              </a:defRPr>
            </a:lvl4pPr>
            <a:lvl5pPr algn="l" rtl="0">
              <a:defRPr>
                <a:solidFill>
                  <a:schemeClr val="tx1">
                    <a:lumMod val="65000"/>
                    <a:lumOff val="35000"/>
                  </a:schemeClr>
                </a:solidFill>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4" name="Date Placeholder 3"/>
          <p:cNvSpPr>
            <a:spLocks noGrp="1"/>
          </p:cNvSpPr>
          <p:nvPr>
            <p:ph type="dt" sz="half" idx="10"/>
          </p:nvPr>
        </p:nvSpPr>
        <p:spPr/>
        <p:txBody>
          <a:bodyPr/>
          <a:lstStyle/>
          <a:p>
            <a:fld id="{CBC4C377-562C-4B24-837B-2BD10A38874B}" type="datetimeFigureOut">
              <a:rPr lang="he-IL" smtClean="0"/>
              <a:pPr/>
              <a:t>א'/אדר/תשע"ז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A291909-5E05-492D-8276-4EFB5B2025AA}" type="slidenum">
              <a:rPr lang="he-IL" smtClean="0"/>
              <a:pPr/>
              <a:t>‹#›</a:t>
            </a:fld>
            <a:endParaRPr lang="he-IL"/>
          </a:p>
        </p:txBody>
      </p:sp>
      <p:cxnSp>
        <p:nvCxnSpPr>
          <p:cNvPr id="7" name="Straight Connector 6"/>
          <p:cNvCxnSpPr/>
          <p:nvPr userDrawn="1"/>
        </p:nvCxnSpPr>
        <p:spPr>
          <a:xfrm flipH="1" flipV="1">
            <a:off x="465174" y="1339183"/>
            <a:ext cx="8211283" cy="1587"/>
          </a:xfrm>
          <a:prstGeom prst="line">
            <a:avLst/>
          </a:prstGeom>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dirty="0" smtClean="0"/>
              <a:t>Click to edit Master title style</a:t>
            </a:r>
            <a:endParaRPr lang="en-US" dirty="0"/>
          </a:p>
        </p:txBody>
      </p:sp>
      <p:cxnSp>
        <p:nvCxnSpPr>
          <p:cNvPr id="3" name="Straight Connector 2"/>
          <p:cNvCxnSpPr/>
          <p:nvPr userDrawn="1"/>
        </p:nvCxnSpPr>
        <p:spPr>
          <a:xfrm flipH="1" flipV="1">
            <a:off x="465174" y="1339183"/>
            <a:ext cx="8211283" cy="1587"/>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6288254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9" descr="Image3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450" y="104775"/>
            <a:ext cx="14843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063625"/>
            <a:ext cx="7772400" cy="1470025"/>
          </a:xfrm>
        </p:spPr>
        <p:txBody>
          <a:bodyPr/>
          <a:lstStyle>
            <a:lvl1pPr algn="l">
              <a:defRPr>
                <a:solidFill>
                  <a:schemeClr val="tx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429000"/>
            <a:ext cx="7772400" cy="685800"/>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57343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9" descr="Image3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450" y="104775"/>
            <a:ext cx="14843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731838"/>
            <a:ext cx="8077200" cy="11430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74617" y="2060848"/>
            <a:ext cx="8077200" cy="4114800"/>
          </a:xfrm>
        </p:spPr>
        <p:txBody>
          <a:bodyPr/>
          <a:lstStyle>
            <a:lvl1pPr>
              <a:buSzPct val="75000"/>
              <a:defRPr/>
            </a:lvl1pPr>
            <a:lvl2pPr>
              <a:lnSpc>
                <a:spcPct val="105000"/>
              </a:lnSpc>
              <a:defRPr/>
            </a:lvl2pPr>
            <a:lvl3pPr>
              <a:lnSpc>
                <a:spcPct val="105000"/>
              </a:lnSpc>
              <a:buSzPct val="75000"/>
              <a:defRPr/>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900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9" descr="Image3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450" y="104775"/>
            <a:ext cx="14843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1893887"/>
            <a:ext cx="7772400" cy="1362075"/>
          </a:xfrm>
        </p:spPr>
        <p:txBody>
          <a:bodyPr/>
          <a:lstStyle>
            <a:lvl1pPr algn="l">
              <a:defRPr sz="4000" b="1" cap="all">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3429000"/>
            <a:ext cx="7772400" cy="1500187"/>
          </a:xfrm>
        </p:spPr>
        <p:txBody>
          <a:bodyPr anchor="b">
            <a:normAutofit/>
          </a:bodyPr>
          <a:lstStyle>
            <a:lvl1pPr marL="0" indent="0">
              <a:buNone/>
              <a:defRPr sz="16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289023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9" descr="Image3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450" y="104775"/>
            <a:ext cx="14843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731838"/>
            <a:ext cx="8077200" cy="11430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2103437"/>
            <a:ext cx="3886200" cy="4297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2103437"/>
            <a:ext cx="3886200" cy="4297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6224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9" descr="Image3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450" y="104775"/>
            <a:ext cx="14843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Tree>
    <p:extLst>
      <p:ext uri="{BB962C8B-B14F-4D97-AF65-F5344CB8AC3E}">
        <p14:creationId xmlns:p14="http://schemas.microsoft.com/office/powerpoint/2010/main" val="262716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9" descr="Image3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91880" y="188640"/>
            <a:ext cx="14843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16939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1.png"/><Relationship Id="rId4" Type="http://schemas.openxmlformats.org/officeDocument/2006/relationships/slideLayout" Target="../slideLayouts/slideLayout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1">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4" name="Date Placeholder 3"/>
          <p:cNvSpPr>
            <a:spLocks noGrp="1"/>
          </p:cNvSpPr>
          <p:nvPr>
            <p:ph type="dt" sz="half" idx="2"/>
          </p:nvPr>
        </p:nvSpPr>
        <p:spPr>
          <a:xfrm>
            <a:off x="6553200" y="6356352"/>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CBC4C377-562C-4B24-837B-2BD10A38874B}" type="datetimeFigureOut">
              <a:rPr lang="he-IL" smtClean="0"/>
              <a:pPr/>
              <a:t>א'/אדר/תשע"ז</a:t>
            </a:fld>
            <a:endParaRPr lang="he-IL"/>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57200" y="6356352"/>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0A291909-5E05-492D-8276-4EFB5B2025AA}" type="slidenum">
              <a:rPr lang="he-IL" smtClean="0"/>
              <a:pPr/>
              <a:t>‹#›</a:t>
            </a:fld>
            <a:endParaRPr lang="he-IL"/>
          </a:p>
        </p:txBody>
      </p:sp>
      <p:pic>
        <p:nvPicPr>
          <p:cNvPr id="10" name="Picture 9" descr="Untitled-3-13.png"/>
          <p:cNvPicPr>
            <a:picLocks noChangeAspect="1"/>
          </p:cNvPicPr>
          <p:nvPr userDrawn="1"/>
        </p:nvPicPr>
        <p:blipFill rotWithShape="1">
          <a:blip r:embed="rId5" cstate="print"/>
          <a:srcRect t="91071"/>
          <a:stretch/>
        </p:blipFill>
        <p:spPr>
          <a:xfrm>
            <a:off x="0" y="-27384"/>
            <a:ext cx="9144000" cy="61235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7318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he-IL" smtClean="0"/>
              <a:t>Click to edit Master title style</a:t>
            </a:r>
          </a:p>
        </p:txBody>
      </p:sp>
      <p:sp>
        <p:nvSpPr>
          <p:cNvPr id="2051" name="Text Placeholder 2"/>
          <p:cNvSpPr>
            <a:spLocks noGrp="1"/>
          </p:cNvSpPr>
          <p:nvPr>
            <p:ph type="body" idx="1"/>
          </p:nvPr>
        </p:nvSpPr>
        <p:spPr bwMode="auto">
          <a:xfrm>
            <a:off x="457200" y="2057400"/>
            <a:ext cx="8077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he-IL" smtClean="0"/>
              <a:t>Click to edit Master text styles</a:t>
            </a:r>
          </a:p>
          <a:p>
            <a:pPr lvl="1"/>
            <a:r>
              <a:rPr lang="en-US" altLang="he-IL" smtClean="0"/>
              <a:t>Second level</a:t>
            </a:r>
          </a:p>
          <a:p>
            <a:pPr lvl="2"/>
            <a:r>
              <a:rPr lang="en-US" altLang="he-IL" smtClean="0"/>
              <a:t>Third level</a:t>
            </a:r>
          </a:p>
          <a:p>
            <a:pPr lvl="3"/>
            <a:r>
              <a:rPr lang="en-US" altLang="he-IL" smtClean="0"/>
              <a:t>Fourth level</a:t>
            </a:r>
          </a:p>
          <a:p>
            <a:pPr lvl="4"/>
            <a:r>
              <a:rPr lang="en-US" altLang="he-IL" smtClean="0"/>
              <a:t>Fifth level</a:t>
            </a:r>
          </a:p>
        </p:txBody>
      </p:sp>
      <p:sp>
        <p:nvSpPr>
          <p:cNvPr id="8" name="Rectangle 7"/>
          <p:cNvSpPr/>
          <p:nvPr/>
        </p:nvSpPr>
        <p:spPr>
          <a:xfrm>
            <a:off x="8686800" y="6477000"/>
            <a:ext cx="457200" cy="381000"/>
          </a:xfrm>
          <a:prstGeom prst="rect">
            <a:avLst/>
          </a:prstGeom>
          <a:solidFill>
            <a:schemeClr val="tx2">
              <a:lumMod val="75000"/>
            </a:schemeClr>
          </a:solidFill>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ADED9934-1A9D-4E93-A405-1A90ABD611A7}" type="slidenum">
              <a:rPr kumimoji="0" lang="en-US" altLang="he-IL" sz="1200" b="1"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0" lang="en-US" altLang="he-IL" sz="1200" b="1"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053" name="Picture 5" descr="Untitled-3-13.png"/>
          <p:cNvPicPr>
            <a:picLocks noChangeAspect="1"/>
          </p:cNvPicPr>
          <p:nvPr userDrawn="1"/>
        </p:nvPicPr>
        <p:blipFill rotWithShape="1">
          <a:blip r:embed="rId10">
            <a:extLst>
              <a:ext uri="{28A0092B-C50C-407E-A947-70E740481C1C}">
                <a14:useLocalDpi xmlns:a14="http://schemas.microsoft.com/office/drawing/2010/main" val="0"/>
              </a:ext>
            </a:extLst>
          </a:blip>
          <a:srcRect t="91082"/>
          <a:stretch/>
        </p:blipFill>
        <p:spPr bwMode="auto">
          <a:xfrm>
            <a:off x="0" y="-27384"/>
            <a:ext cx="9144000" cy="61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49861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Lst>
  <p:hf hdr="0" ftr="0" dt="0"/>
  <p:txStyles>
    <p:titleStyle>
      <a:lvl1pPr algn="l" rtl="0" eaLnBrk="0" fontAlgn="base" hangingPunct="0">
        <a:spcBef>
          <a:spcPct val="0"/>
        </a:spcBef>
        <a:spcAft>
          <a:spcPct val="0"/>
        </a:spcAft>
        <a:defRPr sz="3200" b="1" kern="1200">
          <a:solidFill>
            <a:schemeClr val="tx2"/>
          </a:solidFill>
          <a:latin typeface="Arial" pitchFamily="34" charset="0"/>
          <a:ea typeface="+mj-ea"/>
          <a:cs typeface="Arial" pitchFamily="34" charset="0"/>
        </a:defRPr>
      </a:lvl1pPr>
      <a:lvl2pPr algn="l" rtl="0" eaLnBrk="0" fontAlgn="base" hangingPunct="0">
        <a:spcBef>
          <a:spcPct val="0"/>
        </a:spcBef>
        <a:spcAft>
          <a:spcPct val="0"/>
        </a:spcAft>
        <a:defRPr sz="3200" b="1">
          <a:solidFill>
            <a:schemeClr val="tx2"/>
          </a:solidFill>
          <a:latin typeface="Arial" pitchFamily="34" charset="0"/>
          <a:cs typeface="Arial" pitchFamily="34" charset="0"/>
        </a:defRPr>
      </a:lvl2pPr>
      <a:lvl3pPr algn="l" rtl="0" eaLnBrk="0" fontAlgn="base" hangingPunct="0">
        <a:spcBef>
          <a:spcPct val="0"/>
        </a:spcBef>
        <a:spcAft>
          <a:spcPct val="0"/>
        </a:spcAft>
        <a:defRPr sz="3200" b="1">
          <a:solidFill>
            <a:schemeClr val="tx2"/>
          </a:solidFill>
          <a:latin typeface="Arial" pitchFamily="34" charset="0"/>
          <a:cs typeface="Arial" pitchFamily="34" charset="0"/>
        </a:defRPr>
      </a:lvl3pPr>
      <a:lvl4pPr algn="l" rtl="0" eaLnBrk="0" fontAlgn="base" hangingPunct="0">
        <a:spcBef>
          <a:spcPct val="0"/>
        </a:spcBef>
        <a:spcAft>
          <a:spcPct val="0"/>
        </a:spcAft>
        <a:defRPr sz="3200" b="1">
          <a:solidFill>
            <a:schemeClr val="tx2"/>
          </a:solidFill>
          <a:latin typeface="Arial" pitchFamily="34" charset="0"/>
          <a:cs typeface="Arial" pitchFamily="34" charset="0"/>
        </a:defRPr>
      </a:lvl4pPr>
      <a:lvl5pPr algn="l" rtl="0" eaLnBrk="0" fontAlgn="base" hangingPunct="0">
        <a:spcBef>
          <a:spcPct val="0"/>
        </a:spcBef>
        <a:spcAft>
          <a:spcPct val="0"/>
        </a:spcAft>
        <a:defRPr sz="3200" b="1">
          <a:solidFill>
            <a:schemeClr val="tx2"/>
          </a:solidFill>
          <a:latin typeface="Arial" pitchFamily="34" charset="0"/>
          <a:cs typeface="Arial" pitchFamily="34" charset="0"/>
        </a:defRPr>
      </a:lvl5pPr>
      <a:lvl6pPr marL="457200" algn="l" rtl="0" fontAlgn="base">
        <a:spcBef>
          <a:spcPct val="0"/>
        </a:spcBef>
        <a:spcAft>
          <a:spcPct val="0"/>
        </a:spcAft>
        <a:defRPr sz="3200" b="1">
          <a:solidFill>
            <a:schemeClr val="tx2"/>
          </a:solidFill>
          <a:latin typeface="Arial" pitchFamily="34" charset="0"/>
          <a:cs typeface="Arial" pitchFamily="34" charset="0"/>
        </a:defRPr>
      </a:lvl6pPr>
      <a:lvl7pPr marL="914400" algn="l" rtl="0" fontAlgn="base">
        <a:spcBef>
          <a:spcPct val="0"/>
        </a:spcBef>
        <a:spcAft>
          <a:spcPct val="0"/>
        </a:spcAft>
        <a:defRPr sz="3200" b="1">
          <a:solidFill>
            <a:schemeClr val="tx2"/>
          </a:solidFill>
          <a:latin typeface="Arial" pitchFamily="34" charset="0"/>
          <a:cs typeface="Arial" pitchFamily="34" charset="0"/>
        </a:defRPr>
      </a:lvl7pPr>
      <a:lvl8pPr marL="1371600" algn="l" rtl="0" fontAlgn="base">
        <a:spcBef>
          <a:spcPct val="0"/>
        </a:spcBef>
        <a:spcAft>
          <a:spcPct val="0"/>
        </a:spcAft>
        <a:defRPr sz="3200" b="1">
          <a:solidFill>
            <a:schemeClr val="tx2"/>
          </a:solidFill>
          <a:latin typeface="Arial" pitchFamily="34" charset="0"/>
          <a:cs typeface="Arial" pitchFamily="34" charset="0"/>
        </a:defRPr>
      </a:lvl8pPr>
      <a:lvl9pPr marL="1828800" algn="l" rtl="0" fontAlgn="base">
        <a:spcBef>
          <a:spcPct val="0"/>
        </a:spcBef>
        <a:spcAft>
          <a:spcPct val="0"/>
        </a:spcAft>
        <a:defRPr sz="3200" b="1">
          <a:solidFill>
            <a:schemeClr val="tx2"/>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chemeClr val="tx2"/>
        </a:buClr>
        <a:buFont typeface="Arial" panose="020B0604020202020204"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Clr>
          <a:schemeClr val="tx2"/>
        </a:buClr>
        <a:buSzPct val="75000"/>
        <a:buFont typeface="Wingdings" panose="05000000000000000000" pitchFamily="2" charset="2"/>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0.png"/><Relationship Id="rId10" Type="http://schemas.openxmlformats.org/officeDocument/2006/relationships/image" Target="../media/image49.png"/><Relationship Id="rId4" Type="http://schemas.openxmlformats.org/officeDocument/2006/relationships/image" Target="../media/image45.emf"/><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560.png"/><Relationship Id="rId18" Type="http://schemas.openxmlformats.org/officeDocument/2006/relationships/image" Target="../media/image63.png"/><Relationship Id="rId26" Type="http://schemas.openxmlformats.org/officeDocument/2006/relationships/image" Target="../media/image69.png"/><Relationship Id="rId3" Type="http://schemas.openxmlformats.org/officeDocument/2006/relationships/image" Target="../media/image59.png"/><Relationship Id="rId21" Type="http://schemas.openxmlformats.org/officeDocument/2006/relationships/image" Target="../media/image66.png"/><Relationship Id="rId34" Type="http://schemas.openxmlformats.org/officeDocument/2006/relationships/image" Target="../media/image77.png"/><Relationship Id="rId12" Type="http://schemas.openxmlformats.org/officeDocument/2006/relationships/image" Target="../media/image550.png"/><Relationship Id="rId17" Type="http://schemas.openxmlformats.org/officeDocument/2006/relationships/image" Target="../media/image62.png"/><Relationship Id="rId25" Type="http://schemas.openxmlformats.org/officeDocument/2006/relationships/image" Target="../media/image68.png"/><Relationship Id="rId33" Type="http://schemas.openxmlformats.org/officeDocument/2006/relationships/image" Target="../media/image76.png"/><Relationship Id="rId2" Type="http://schemas.openxmlformats.org/officeDocument/2006/relationships/notesSlide" Target="../notesSlides/notesSlide34.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2.png"/><Relationship Id="rId1" Type="http://schemas.openxmlformats.org/officeDocument/2006/relationships/slideLayout" Target="../slideLayouts/slideLayout8.xml"/><Relationship Id="rId11" Type="http://schemas.openxmlformats.org/officeDocument/2006/relationships/image" Target="../media/image540.png"/><Relationship Id="rId24" Type="http://schemas.openxmlformats.org/officeDocument/2006/relationships/image" Target="../media/image670.png"/><Relationship Id="rId32" Type="http://schemas.openxmlformats.org/officeDocument/2006/relationships/image" Target="../media/image75.png"/><Relationship Id="rId15" Type="http://schemas.openxmlformats.org/officeDocument/2006/relationships/image" Target="../media/image580.png"/><Relationship Id="rId23" Type="http://schemas.openxmlformats.org/officeDocument/2006/relationships/image" Target="../media/image660.png"/><Relationship Id="rId28" Type="http://schemas.openxmlformats.org/officeDocument/2006/relationships/image" Target="../media/image71.png"/><Relationship Id="rId36" Type="http://schemas.openxmlformats.org/officeDocument/2006/relationships/image" Target="../media/image79.png"/><Relationship Id="rId10" Type="http://schemas.openxmlformats.org/officeDocument/2006/relationships/image" Target="../media/image530.png"/><Relationship Id="rId19" Type="http://schemas.openxmlformats.org/officeDocument/2006/relationships/image" Target="../media/image64.png"/><Relationship Id="rId31" Type="http://schemas.openxmlformats.org/officeDocument/2006/relationships/image" Target="../media/image74.png"/><Relationship Id="rId4" Type="http://schemas.openxmlformats.org/officeDocument/2006/relationships/image" Target="../media/image60.png"/><Relationship Id="rId9" Type="http://schemas.openxmlformats.org/officeDocument/2006/relationships/image" Target="../media/image520.png"/><Relationship Id="rId14" Type="http://schemas.openxmlformats.org/officeDocument/2006/relationships/image" Target="../media/image570.png"/><Relationship Id="rId22" Type="http://schemas.openxmlformats.org/officeDocument/2006/relationships/image" Target="../media/image67.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6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37.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0.png"/><Relationship Id="rId7" Type="http://schemas.openxmlformats.org/officeDocument/2006/relationships/image" Target="../media/image14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2.png"/><Relationship Id="rId7" Type="http://schemas.openxmlformats.org/officeDocument/2006/relationships/diagramColors" Target="../diagrams/colors1.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physionet.org/challenge/2016/" TargetMode="Externa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3.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41.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26.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hyperlink" Target="http://www.systematics.co.il/courses/mathworks/" TargetMode="External"/><Relationship Id="rId5" Type="http://schemas.openxmlformats.org/officeDocument/2006/relationships/hyperlink" Target="mathworks.com/machine-learning" TargetMode="External"/><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9.png"/><Relationship Id="rId10" Type="http://schemas.openxmlformats.org/officeDocument/2006/relationships/image" Target="../media/image14.gif"/><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117.jpeg"/><Relationship Id="rId4" Type="http://schemas.openxmlformats.org/officeDocument/2006/relationships/image" Target="../media/image116.emf"/></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08216" y="1501180"/>
            <a:ext cx="7772400" cy="2664296"/>
          </a:xfrm>
          <a:prstGeom prst="rect">
            <a:avLst/>
          </a:prstGeom>
        </p:spPr>
        <p:txBody>
          <a:bodyPr vert="horz" lIns="91440" tIns="45720" rIns="91440" bIns="45720" rtlCol="1" anchor="ctr">
            <a:normAutofit fontScale="97500"/>
          </a:bodyPr>
          <a:lstStyle/>
          <a:p>
            <a:pPr algn="ctr" rtl="0">
              <a:spcBef>
                <a:spcPct val="0"/>
              </a:spcBef>
              <a:defRPr/>
            </a:pPr>
            <a:r>
              <a:rPr lang="en-US" sz="5900" b="1" dirty="0" smtClean="0">
                <a:solidFill>
                  <a:srgbClr val="006699"/>
                </a:solidFill>
                <a:latin typeface="+mj-lt"/>
                <a:ea typeface="+mj-ea"/>
              </a:rPr>
              <a:t>Machine Learning</a:t>
            </a:r>
          </a:p>
          <a:p>
            <a:pPr algn="ctr" rtl="0">
              <a:spcBef>
                <a:spcPct val="0"/>
              </a:spcBef>
              <a:defRPr/>
            </a:pPr>
            <a:r>
              <a:rPr lang="en-US" sz="4800" dirty="0" smtClean="0">
                <a:solidFill>
                  <a:srgbClr val="006699"/>
                </a:solidFill>
                <a:latin typeface="+mj-lt"/>
                <a:ea typeface="+mj-ea"/>
              </a:rPr>
              <a:t/>
            </a:r>
            <a:br>
              <a:rPr lang="en-US" sz="4800" dirty="0" smtClean="0">
                <a:solidFill>
                  <a:srgbClr val="006699"/>
                </a:solidFill>
                <a:latin typeface="+mj-lt"/>
                <a:ea typeface="+mj-ea"/>
              </a:rPr>
            </a:br>
            <a:endParaRPr lang="he-IL" sz="2100" dirty="0">
              <a:solidFill>
                <a:srgbClr val="006699"/>
              </a:solidFill>
              <a:latin typeface="+mj-lt"/>
              <a:ea typeface="+mj-ea"/>
            </a:endParaRPr>
          </a:p>
        </p:txBody>
      </p:sp>
      <p:sp>
        <p:nvSpPr>
          <p:cNvPr id="5" name="Subtitle 8"/>
          <p:cNvSpPr txBox="1">
            <a:spLocks/>
          </p:cNvSpPr>
          <p:nvPr/>
        </p:nvSpPr>
        <p:spPr bwMode="auto">
          <a:xfrm>
            <a:off x="496416" y="3804419"/>
            <a:ext cx="7772400"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ct val="20000"/>
              </a:spcBef>
              <a:spcAft>
                <a:spcPct val="0"/>
              </a:spcAft>
              <a:buClr>
                <a:schemeClr val="tx2"/>
              </a:buClr>
              <a:buSzPct val="75000"/>
              <a:buFont typeface="Wingdings" panose="05000000000000000000" pitchFamily="2" charset="2"/>
              <a:buNone/>
              <a:defRPr sz="1600" b="1" kern="1200">
                <a:solidFill>
                  <a:schemeClr val="tx1"/>
                </a:solidFill>
                <a:latin typeface="Arial" pitchFamily="34" charset="0"/>
                <a:ea typeface="+mn-ea"/>
                <a:cs typeface="Arial" pitchFamily="34" charset="0"/>
              </a:defRPr>
            </a:lvl1pPr>
            <a:lvl2pPr marL="457200" indent="0" algn="ctr" rtl="0" eaLnBrk="0" fontAlgn="base" hangingPunct="0">
              <a:spcBef>
                <a:spcPct val="20000"/>
              </a:spcBef>
              <a:spcAft>
                <a:spcPct val="0"/>
              </a:spcAft>
              <a:buClr>
                <a:schemeClr val="tx2"/>
              </a:buClr>
              <a:buFont typeface="Arial" panose="020B0604020202020204" pitchFamily="34" charset="0"/>
              <a:buNone/>
              <a:defRPr sz="24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Clr>
                <a:schemeClr val="tx2"/>
              </a:buClr>
              <a:buSzPct val="75000"/>
              <a:buFont typeface="Wingdings" panose="05000000000000000000" pitchFamily="2" charset="2"/>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panose="020B0604020202020204" pitchFamily="34" charset="0"/>
              <a:buNone/>
              <a:defRPr sz="16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Clr>
                <a:schemeClr val="tx2"/>
              </a:buClr>
              <a:buFont typeface="Arial" panose="020B0604020202020204" pitchFamily="34" charset="0"/>
              <a:buNone/>
              <a:defRPr sz="1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it-IT" sz="2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Shiran Golan</a:t>
            </a:r>
          </a:p>
          <a:p>
            <a:pPr marL="0" marR="0" lvl="0" indent="0" algn="l" defTabSz="914400" rtl="0" eaLnBrk="0" fontAlgn="base" latinLnBrk="0" hangingPunct="0">
              <a:lnSpc>
                <a:spcPct val="100000"/>
              </a:lnSpc>
              <a:spcBef>
                <a:spcPct val="50000"/>
              </a:spcBef>
              <a:spcAft>
                <a:spcPct val="0"/>
              </a:spcAft>
              <a:buClr>
                <a:srgbClr val="125687"/>
              </a:buClr>
              <a:buSzPct val="75000"/>
              <a:buFont typeface="Wingdings" panose="05000000000000000000" pitchFamily="2" charset="2"/>
              <a:buNone/>
              <a:tabLst/>
              <a:defRPr/>
            </a:pPr>
            <a:r>
              <a:rPr kumimoji="0" lang="it-IT" sz="2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Application Engineer</a:t>
            </a:r>
            <a:endParaRPr kumimoji="0" lang="he-IL" sz="2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sz="2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Shirang@systematics.co.il</a:t>
            </a:r>
          </a:p>
          <a:p>
            <a:pPr marL="0" marR="0" lvl="0" indent="0" algn="l" defTabSz="914400" rtl="0" eaLnBrk="0" fontAlgn="base" latinLnBrk="0" hangingPunct="0">
              <a:lnSpc>
                <a:spcPct val="100000"/>
              </a:lnSpc>
              <a:spcBef>
                <a:spcPct val="20000"/>
              </a:spcBef>
              <a:spcAft>
                <a:spcPct val="0"/>
              </a:spcAft>
              <a:buClr>
                <a:srgbClr val="125687"/>
              </a:buClr>
              <a:buSzPct val="75000"/>
              <a:buFont typeface="Wingdings" panose="05000000000000000000" pitchFamily="2" charset="2"/>
              <a:buNone/>
              <a:tabLst/>
              <a:defRPr/>
            </a:pPr>
            <a:endParaRPr kumimoji="0" lang="he-IL" sz="2000" b="1"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pic>
        <p:nvPicPr>
          <p:cNvPr id="1026" name="Picture 2" descr="Image result for machine learning matlab"/>
          <p:cNvPicPr>
            <a:picLocks noChangeAspect="1" noChangeArrowheads="1"/>
          </p:cNvPicPr>
          <p:nvPr/>
        </p:nvPicPr>
        <p:blipFill rotWithShape="1">
          <a:blip r:embed="rId2">
            <a:extLst>
              <a:ext uri="{28A0092B-C50C-407E-A947-70E740481C1C}">
                <a14:useLocalDpi xmlns:a14="http://schemas.microsoft.com/office/drawing/2010/main" val="0"/>
              </a:ext>
            </a:extLst>
          </a:blip>
          <a:srcRect l="31307"/>
          <a:stretch/>
        </p:blipFill>
        <p:spPr bwMode="auto">
          <a:xfrm>
            <a:off x="5293747" y="3802606"/>
            <a:ext cx="3400335" cy="18372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7504" y="3424122"/>
            <a:ext cx="1276792"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a:solidFill>
                  <a:schemeClr val="tx1"/>
                </a:solidFill>
                <a:latin typeface="+mj-lt"/>
              </a:rPr>
              <a:t>Machine</a:t>
            </a:r>
            <a:br>
              <a:rPr lang="fr-FR" sz="1600" b="1" dirty="0">
                <a:solidFill>
                  <a:schemeClr val="tx1"/>
                </a:solidFill>
                <a:latin typeface="+mj-lt"/>
              </a:rPr>
            </a:br>
            <a:r>
              <a:rPr lang="fr-FR" sz="1600" b="1" dirty="0">
                <a:solidFill>
                  <a:schemeClr val="tx1"/>
                </a:solidFill>
                <a:latin typeface="+mj-lt"/>
              </a:rPr>
              <a:t>Learning</a:t>
            </a:r>
          </a:p>
        </p:txBody>
      </p:sp>
      <p:sp>
        <p:nvSpPr>
          <p:cNvPr id="11" name="Rounded Rectangle 10"/>
          <p:cNvSpPr/>
          <p:nvPr/>
        </p:nvSpPr>
        <p:spPr>
          <a:xfrm>
            <a:off x="2223748" y="4450236"/>
            <a:ext cx="1828800"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err="1">
                <a:solidFill>
                  <a:schemeClr val="bg1">
                    <a:lumMod val="65000"/>
                  </a:schemeClr>
                </a:solidFill>
                <a:latin typeface="+mj-lt"/>
              </a:rPr>
              <a:t>S</a:t>
            </a:r>
            <a:r>
              <a:rPr lang="fr-FR" sz="1600" b="1" dirty="0" err="1" smtClean="0">
                <a:solidFill>
                  <a:schemeClr val="bg1">
                    <a:lumMod val="65000"/>
                  </a:schemeClr>
                </a:solidFill>
                <a:latin typeface="+mj-lt"/>
              </a:rPr>
              <a:t>upervised</a:t>
            </a:r>
            <a:r>
              <a:rPr lang="fr-FR" sz="1600" b="1" dirty="0">
                <a:solidFill>
                  <a:schemeClr val="bg1">
                    <a:lumMod val="65000"/>
                  </a:schemeClr>
                </a:solidFill>
                <a:latin typeface="+mj-lt"/>
              </a:rPr>
              <a:t/>
            </a:r>
            <a:br>
              <a:rPr lang="fr-FR" sz="1600" b="1" dirty="0">
                <a:solidFill>
                  <a:schemeClr val="bg1">
                    <a:lumMod val="65000"/>
                  </a:schemeClr>
                </a:solidFill>
                <a:latin typeface="+mj-lt"/>
              </a:rPr>
            </a:br>
            <a:r>
              <a:rPr lang="fr-FR" sz="1600" b="1" dirty="0">
                <a:solidFill>
                  <a:schemeClr val="bg1">
                    <a:lumMod val="65000"/>
                  </a:schemeClr>
                </a:solidFill>
                <a:latin typeface="+mj-lt"/>
              </a:rPr>
              <a:t>Learning</a:t>
            </a:r>
          </a:p>
        </p:txBody>
      </p:sp>
      <p:sp>
        <p:nvSpPr>
          <p:cNvPr id="13" name="Rounded Rectangle 12"/>
          <p:cNvSpPr/>
          <p:nvPr/>
        </p:nvSpPr>
        <p:spPr>
          <a:xfrm>
            <a:off x="4828063" y="3910176"/>
            <a:ext cx="1574985"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bg1">
                    <a:lumMod val="65000"/>
                  </a:schemeClr>
                </a:solidFill>
                <a:latin typeface="+mj-lt"/>
              </a:rPr>
              <a:t>Regression</a:t>
            </a:r>
            <a:endParaRPr lang="fr-FR" sz="1600" b="1" dirty="0" smtClean="0">
              <a:solidFill>
                <a:schemeClr val="bg1">
                  <a:lumMod val="65000"/>
                </a:schemeClr>
              </a:solidFill>
              <a:latin typeface="+mj-lt"/>
            </a:endParaRPr>
          </a:p>
        </p:txBody>
      </p:sp>
      <p:sp>
        <p:nvSpPr>
          <p:cNvPr id="12" name="Rounded Rectangle 11"/>
          <p:cNvSpPr/>
          <p:nvPr/>
        </p:nvSpPr>
        <p:spPr>
          <a:xfrm>
            <a:off x="2223748" y="2398008"/>
            <a:ext cx="1828800" cy="731520"/>
          </a:xfrm>
          <a:prstGeom prst="roundRect">
            <a:avLst>
              <a:gd name="adj" fmla="val 6153"/>
            </a:avLst>
          </a:prstGeom>
          <a:solidFill>
            <a:srgbClr val="FFFF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err="1" smtClean="0">
                <a:solidFill>
                  <a:schemeClr val="tx1"/>
                </a:solidFill>
                <a:latin typeface="+mj-lt"/>
              </a:rPr>
              <a:t>Unsupervised</a:t>
            </a:r>
            <a:r>
              <a:rPr lang="fr-FR" sz="1600" b="1" dirty="0">
                <a:solidFill>
                  <a:schemeClr val="tx1"/>
                </a:solidFill>
                <a:latin typeface="+mj-lt"/>
              </a:rPr>
              <a:t/>
            </a:r>
            <a:br>
              <a:rPr lang="fr-FR" sz="1600" b="1" dirty="0">
                <a:solidFill>
                  <a:schemeClr val="tx1"/>
                </a:solidFill>
                <a:latin typeface="+mj-lt"/>
              </a:rPr>
            </a:br>
            <a:r>
              <a:rPr lang="fr-FR" sz="1600" b="1" dirty="0">
                <a:solidFill>
                  <a:schemeClr val="tx1"/>
                </a:solidFill>
                <a:latin typeface="+mj-lt"/>
              </a:rPr>
              <a:t>Learning</a:t>
            </a:r>
          </a:p>
        </p:txBody>
      </p:sp>
      <p:sp>
        <p:nvSpPr>
          <p:cNvPr id="15" name="Rounded Rectangle 14"/>
          <p:cNvSpPr/>
          <p:nvPr/>
        </p:nvSpPr>
        <p:spPr>
          <a:xfrm>
            <a:off x="4828064" y="2398008"/>
            <a:ext cx="1574984" cy="731520"/>
          </a:xfrm>
          <a:prstGeom prst="roundRect">
            <a:avLst>
              <a:gd name="adj" fmla="val 6153"/>
            </a:avLst>
          </a:prstGeom>
          <a:solidFill>
            <a:srgbClr val="FFFF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err="1" smtClean="0">
                <a:solidFill>
                  <a:schemeClr val="tx1"/>
                </a:solidFill>
                <a:latin typeface="+mj-lt"/>
              </a:rPr>
              <a:t>Clustering</a:t>
            </a:r>
            <a:endParaRPr lang="fr-FR" sz="1600" b="1" dirty="0">
              <a:solidFill>
                <a:schemeClr val="tx1"/>
              </a:solidFill>
              <a:latin typeface="+mj-lt"/>
            </a:endParaRPr>
          </a:p>
        </p:txBody>
      </p:sp>
      <p:cxnSp>
        <p:nvCxnSpPr>
          <p:cNvPr id="20" name="Straight Connector 19"/>
          <p:cNvCxnSpPr>
            <a:endCxn id="11" idx="1"/>
          </p:cNvCxnSpPr>
          <p:nvPr/>
        </p:nvCxnSpPr>
        <p:spPr>
          <a:xfrm>
            <a:off x="1416264" y="3789882"/>
            <a:ext cx="807484" cy="102611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2" idx="1"/>
          </p:cNvCxnSpPr>
          <p:nvPr/>
        </p:nvCxnSpPr>
        <p:spPr>
          <a:xfrm flipV="1">
            <a:off x="1416264" y="2763768"/>
            <a:ext cx="807484" cy="102611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p:cNvCxnSpPr>
          <p:nvPr/>
        </p:nvCxnSpPr>
        <p:spPr>
          <a:xfrm>
            <a:off x="4052548" y="2763768"/>
            <a:ext cx="80748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3"/>
            <a:endCxn id="13" idx="1"/>
          </p:cNvCxnSpPr>
          <p:nvPr/>
        </p:nvCxnSpPr>
        <p:spPr>
          <a:xfrm flipV="1">
            <a:off x="4052548" y="4275936"/>
            <a:ext cx="775515" cy="54006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3"/>
            <a:endCxn id="23" idx="1"/>
          </p:cNvCxnSpPr>
          <p:nvPr/>
        </p:nvCxnSpPr>
        <p:spPr>
          <a:xfrm>
            <a:off x="4052548" y="4815996"/>
            <a:ext cx="763073" cy="52225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2124948" y="3222746"/>
            <a:ext cx="2026401" cy="850197"/>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cs typeface="Calibri" pitchFamily="34" charset="0"/>
              </a:rPr>
              <a:t>Group</a:t>
            </a:r>
            <a:r>
              <a:rPr lang="en-US" sz="1400" dirty="0">
                <a:solidFill>
                  <a:schemeClr val="tx1"/>
                </a:solidFill>
                <a:latin typeface="+mj-lt"/>
                <a:cs typeface="Calibri" pitchFamily="34" charset="0"/>
              </a:rPr>
              <a:t> and </a:t>
            </a:r>
            <a:r>
              <a:rPr lang="en-US" sz="1400" b="1" dirty="0">
                <a:solidFill>
                  <a:schemeClr val="tx1"/>
                </a:solidFill>
                <a:latin typeface="+mj-lt"/>
                <a:cs typeface="Calibri" pitchFamily="34" charset="0"/>
              </a:rPr>
              <a:t>interpret</a:t>
            </a:r>
            <a:r>
              <a:rPr lang="en-US" sz="1400" dirty="0">
                <a:solidFill>
                  <a:schemeClr val="tx1"/>
                </a:solidFill>
                <a:latin typeface="+mj-lt"/>
                <a:cs typeface="Calibri" pitchFamily="34" charset="0"/>
              </a:rPr>
              <a:t> data based </a:t>
            </a:r>
            <a:r>
              <a:rPr lang="en-US" sz="1400" dirty="0" smtClean="0">
                <a:solidFill>
                  <a:schemeClr val="tx1"/>
                </a:solidFill>
                <a:latin typeface="+mj-lt"/>
                <a:cs typeface="Calibri" pitchFamily="34" charset="0"/>
              </a:rPr>
              <a:t>only</a:t>
            </a:r>
            <a:br>
              <a:rPr lang="en-US" sz="1400" dirty="0" smtClean="0">
                <a:solidFill>
                  <a:schemeClr val="tx1"/>
                </a:solidFill>
                <a:latin typeface="+mj-lt"/>
                <a:cs typeface="Calibri" pitchFamily="34" charset="0"/>
              </a:rPr>
            </a:br>
            <a:r>
              <a:rPr lang="en-US" sz="1400" dirty="0" smtClean="0">
                <a:solidFill>
                  <a:schemeClr val="tx1"/>
                </a:solidFill>
                <a:latin typeface="+mj-lt"/>
                <a:cs typeface="Calibri" pitchFamily="34" charset="0"/>
              </a:rPr>
              <a:t>on </a:t>
            </a:r>
            <a:r>
              <a:rPr lang="en-US" sz="1400" b="1" dirty="0">
                <a:solidFill>
                  <a:schemeClr val="tx1"/>
                </a:solidFill>
                <a:latin typeface="+mj-lt"/>
                <a:cs typeface="Calibri" pitchFamily="34" charset="0"/>
              </a:rPr>
              <a:t>input</a:t>
            </a:r>
            <a:r>
              <a:rPr lang="en-US" sz="1400" dirty="0">
                <a:solidFill>
                  <a:schemeClr val="tx1"/>
                </a:solidFill>
                <a:latin typeface="+mj-lt"/>
                <a:cs typeface="Calibri" pitchFamily="34" charset="0"/>
              </a:rPr>
              <a:t> data</a:t>
            </a:r>
          </a:p>
        </p:txBody>
      </p:sp>
      <p:sp>
        <p:nvSpPr>
          <p:cNvPr id="36" name="TextBox 35"/>
          <p:cNvSpPr txBox="1"/>
          <p:nvPr/>
        </p:nvSpPr>
        <p:spPr>
          <a:xfrm>
            <a:off x="2127835" y="1708499"/>
            <a:ext cx="2027030" cy="369332"/>
          </a:xfrm>
          <a:prstGeom prst="rect">
            <a:avLst/>
          </a:prstGeom>
          <a:noFill/>
        </p:spPr>
        <p:txBody>
          <a:bodyPr wrap="none" rtlCol="0">
            <a:spAutoFit/>
          </a:bodyPr>
          <a:lstStyle/>
          <a:p>
            <a:pPr algn="ctr"/>
            <a:r>
              <a:rPr lang="en-US" b="1" dirty="0" smtClean="0">
                <a:solidFill>
                  <a:schemeClr val="tx2"/>
                </a:solidFill>
                <a:latin typeface="+mj-lt"/>
                <a:cs typeface="Arial" pitchFamily="34" charset="0"/>
              </a:rPr>
              <a:t>Type of Learning</a:t>
            </a:r>
            <a:endParaRPr lang="en-US" b="1" dirty="0">
              <a:solidFill>
                <a:schemeClr val="tx2"/>
              </a:solidFill>
              <a:latin typeface="+mj-lt"/>
              <a:cs typeface="Arial" pitchFamily="34" charset="0"/>
            </a:endParaRPr>
          </a:p>
        </p:txBody>
      </p:sp>
      <p:sp>
        <p:nvSpPr>
          <p:cNvPr id="37" name="TextBox 36"/>
          <p:cNvSpPr txBox="1"/>
          <p:nvPr/>
        </p:nvSpPr>
        <p:spPr>
          <a:xfrm>
            <a:off x="4358880" y="1708499"/>
            <a:ext cx="2933240" cy="369332"/>
          </a:xfrm>
          <a:prstGeom prst="rect">
            <a:avLst/>
          </a:prstGeom>
          <a:noFill/>
        </p:spPr>
        <p:txBody>
          <a:bodyPr wrap="none" rtlCol="0">
            <a:spAutoFit/>
          </a:bodyPr>
          <a:lstStyle/>
          <a:p>
            <a:pPr algn="ctr"/>
            <a:r>
              <a:rPr lang="en-US" b="1" dirty="0" smtClean="0">
                <a:solidFill>
                  <a:schemeClr val="tx2"/>
                </a:solidFill>
                <a:latin typeface="+mj-lt"/>
                <a:cs typeface="Arial" pitchFamily="34" charset="0"/>
              </a:rPr>
              <a:t>Categories of Algorithms</a:t>
            </a:r>
            <a:endParaRPr lang="en-US" b="1" dirty="0">
              <a:solidFill>
                <a:schemeClr val="tx2"/>
              </a:solidFill>
              <a:latin typeface="+mj-lt"/>
              <a:cs typeface="Arial" pitchFamily="34" charset="0"/>
            </a:endParaRPr>
          </a:p>
        </p:txBody>
      </p:sp>
      <p:sp>
        <p:nvSpPr>
          <p:cNvPr id="21" name="Title 1"/>
          <p:cNvSpPr>
            <a:spLocks noGrp="1"/>
          </p:cNvSpPr>
          <p:nvPr>
            <p:ph type="title"/>
          </p:nvPr>
        </p:nvSpPr>
        <p:spPr/>
        <p:txBody>
          <a:bodyPr/>
          <a:lstStyle/>
          <a:p>
            <a:pPr algn="l"/>
            <a:r>
              <a:rPr lang="en-US" dirty="0"/>
              <a:t>Unsupervised </a:t>
            </a:r>
            <a:r>
              <a:rPr lang="en-US" dirty="0" smtClean="0"/>
              <a:t>Learning</a:t>
            </a:r>
            <a:endParaRPr lang="en-US" dirty="0"/>
          </a:p>
        </p:txBody>
      </p:sp>
      <p:sp>
        <p:nvSpPr>
          <p:cNvPr id="23" name="Rounded Rectangle 22"/>
          <p:cNvSpPr/>
          <p:nvPr/>
        </p:nvSpPr>
        <p:spPr>
          <a:xfrm>
            <a:off x="4815621" y="4972488"/>
            <a:ext cx="1587428"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bg1">
                    <a:lumMod val="65000"/>
                  </a:schemeClr>
                </a:solidFill>
                <a:latin typeface="+mj-lt"/>
              </a:rPr>
              <a:t>Classification</a:t>
            </a:r>
            <a:endParaRPr lang="fr-FR" sz="1600" b="1" dirty="0">
              <a:solidFill>
                <a:schemeClr val="bg1">
                  <a:lumMod val="65000"/>
                </a:schemeClr>
              </a:solidFill>
              <a:latin typeface="+mj-lt"/>
            </a:endParaRPr>
          </a:p>
        </p:txBody>
      </p:sp>
      <p:sp>
        <p:nvSpPr>
          <p:cNvPr id="26" name="Rectangle 25"/>
          <p:cNvSpPr/>
          <p:nvPr/>
        </p:nvSpPr>
        <p:spPr>
          <a:xfrm>
            <a:off x="6670386" y="2456018"/>
            <a:ext cx="2362187" cy="685059"/>
          </a:xfrm>
          <a:prstGeom prst="rect">
            <a:avLst/>
          </a:prstGeom>
        </p:spPr>
        <p:txBody>
          <a:bodyPr wrap="square">
            <a:spAutoFit/>
          </a:bodyPr>
          <a:lstStyle/>
          <a:p>
            <a:pPr algn="l">
              <a:lnSpc>
                <a:spcPct val="107000"/>
              </a:lnSpc>
              <a:spcAft>
                <a:spcPts val="800"/>
              </a:spcAft>
            </a:pPr>
            <a:r>
              <a:rPr lang="en-US" b="1" dirty="0">
                <a:solidFill>
                  <a:srgbClr val="E68900"/>
                </a:solidFill>
                <a:latin typeface="+mj-lt"/>
                <a:ea typeface="Calibri" panose="020F0502020204030204" pitchFamily="34" charset="0"/>
                <a:cs typeface="Times New Roman" panose="02020603050405020304" pitchFamily="18" charset="0"/>
              </a:rPr>
              <a:t>Discover patterns or </a:t>
            </a:r>
            <a:r>
              <a:rPr lang="en-US" b="1" dirty="0" smtClean="0">
                <a:solidFill>
                  <a:srgbClr val="E68900"/>
                </a:solidFill>
                <a:latin typeface="+mj-lt"/>
                <a:ea typeface="Calibri" panose="020F0502020204030204" pitchFamily="34" charset="0"/>
                <a:cs typeface="Times New Roman" panose="02020603050405020304" pitchFamily="18" charset="0"/>
              </a:rPr>
              <a:t>relationships</a:t>
            </a:r>
            <a:endParaRPr lang="en-US" dirty="0">
              <a:solidFill>
                <a:srgbClr val="E68900"/>
              </a:solidFill>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9259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Unsupervised </a:t>
            </a:r>
            <a:r>
              <a:rPr lang="en-US" dirty="0" smtClean="0"/>
              <a:t>Learning - Clustering</a:t>
            </a:r>
            <a:endParaRPr lang="en-GB" sz="2000" dirty="0" smtClean="0">
              <a:solidFill>
                <a:schemeClr val="tx1"/>
              </a:solidFill>
            </a:endParaRPr>
          </a:p>
        </p:txBody>
      </p:sp>
      <p:sp>
        <p:nvSpPr>
          <p:cNvPr id="7171" name="Rectangle 3"/>
          <p:cNvSpPr>
            <a:spLocks noGrp="1" noChangeArrowheads="1"/>
          </p:cNvSpPr>
          <p:nvPr>
            <p:ph idx="1"/>
          </p:nvPr>
        </p:nvSpPr>
        <p:spPr/>
        <p:txBody>
          <a:bodyPr>
            <a:normAutofit lnSpcReduction="10000"/>
          </a:bodyPr>
          <a:lstStyle/>
          <a:p>
            <a:r>
              <a:rPr lang="en-GB" sz="2000" dirty="0" smtClean="0"/>
              <a:t>What is clustering?</a:t>
            </a:r>
          </a:p>
          <a:p>
            <a:pPr lvl="1"/>
            <a:r>
              <a:rPr lang="en-GB" sz="2000" dirty="0" smtClean="0"/>
              <a:t>Segment data into </a:t>
            </a:r>
            <a:r>
              <a:rPr lang="en-GB" sz="2000" b="1" dirty="0" smtClean="0"/>
              <a:t>groups</a:t>
            </a:r>
            <a:r>
              <a:rPr lang="en-GB" sz="2000" dirty="0" smtClean="0"/>
              <a:t>,</a:t>
            </a:r>
            <a:br>
              <a:rPr lang="en-GB" sz="2000" dirty="0" smtClean="0"/>
            </a:br>
            <a:r>
              <a:rPr lang="en-GB" sz="2000" dirty="0" smtClean="0"/>
              <a:t>based on </a:t>
            </a:r>
            <a:r>
              <a:rPr lang="en-GB" sz="2000" b="1" dirty="0" smtClean="0"/>
              <a:t>data</a:t>
            </a:r>
            <a:r>
              <a:rPr lang="en-GB" sz="2000" dirty="0" smtClean="0"/>
              <a:t> </a:t>
            </a:r>
            <a:r>
              <a:rPr lang="en-GB" sz="2000" b="1" dirty="0" smtClean="0"/>
              <a:t>similarity</a:t>
            </a:r>
          </a:p>
          <a:p>
            <a:endParaRPr lang="en-GB" sz="2000" dirty="0" smtClean="0"/>
          </a:p>
          <a:p>
            <a:r>
              <a:rPr lang="en-GB" sz="2000" dirty="0" smtClean="0"/>
              <a:t>Why use clustering?</a:t>
            </a:r>
          </a:p>
          <a:p>
            <a:pPr lvl="1"/>
            <a:r>
              <a:rPr lang="en-GB" sz="2000" dirty="0"/>
              <a:t>Identify outliers</a:t>
            </a:r>
          </a:p>
          <a:p>
            <a:pPr lvl="1"/>
            <a:r>
              <a:rPr lang="en-GB" sz="2000" dirty="0" smtClean="0"/>
              <a:t>Resulting groups may be</a:t>
            </a:r>
            <a:br>
              <a:rPr lang="en-GB" sz="2000" dirty="0" smtClean="0"/>
            </a:br>
            <a:r>
              <a:rPr lang="en-GB" sz="2000" dirty="0" smtClean="0"/>
              <a:t>the matter of interest</a:t>
            </a:r>
          </a:p>
          <a:p>
            <a:endParaRPr lang="en-GB" sz="2000" dirty="0" smtClean="0"/>
          </a:p>
          <a:p>
            <a:r>
              <a:rPr lang="en-GB" sz="2000" dirty="0" smtClean="0"/>
              <a:t>How is clustering done?</a:t>
            </a:r>
          </a:p>
          <a:p>
            <a:pPr lvl="1"/>
            <a:r>
              <a:rPr lang="en-US" sz="2000" dirty="0" smtClean="0"/>
              <a:t>It </a:t>
            </a:r>
            <a:r>
              <a:rPr lang="en-US" sz="2000" dirty="0"/>
              <a:t>is an </a:t>
            </a:r>
            <a:r>
              <a:rPr lang="en-US" sz="2000" b="1" dirty="0"/>
              <a:t>iterative</a:t>
            </a:r>
            <a:r>
              <a:rPr lang="en-US" sz="2000" dirty="0"/>
              <a:t> </a:t>
            </a:r>
            <a:r>
              <a:rPr lang="en-US" sz="2000" dirty="0" smtClean="0"/>
              <a:t>process</a:t>
            </a:r>
            <a:r>
              <a:rPr lang="en-GB" sz="2000" dirty="0"/>
              <a:t> </a:t>
            </a:r>
            <a:r>
              <a:rPr lang="en-GB" sz="2000" i="1" dirty="0" smtClean="0"/>
              <a:t>(involving trial and error)</a:t>
            </a:r>
          </a:p>
          <a:p>
            <a:pPr lvl="1"/>
            <a:r>
              <a:rPr lang="en-US" sz="2000" dirty="0"/>
              <a:t>Can be achieved by various </a:t>
            </a:r>
            <a:r>
              <a:rPr lang="en-US" sz="2000" b="1" dirty="0"/>
              <a:t>algorithms</a:t>
            </a:r>
          </a:p>
          <a:p>
            <a:pPr lvl="1"/>
            <a:endParaRPr lang="en-US" sz="2000" i="1" dirty="0"/>
          </a:p>
        </p:txBody>
      </p:sp>
      <p:sp>
        <p:nvSpPr>
          <p:cNvPr id="2" name="TextBox 1"/>
          <p:cNvSpPr txBox="1"/>
          <p:nvPr/>
        </p:nvSpPr>
        <p:spPr>
          <a:xfrm>
            <a:off x="1331640" y="3861048"/>
            <a:ext cx="184731" cy="400110"/>
          </a:xfrm>
          <a:prstGeom prst="rect">
            <a:avLst/>
          </a:prstGeom>
          <a:noFill/>
        </p:spPr>
        <p:txBody>
          <a:bodyPr wrap="none" rtlCol="0">
            <a:spAutoFit/>
          </a:bodyPr>
          <a:lstStyle/>
          <a:p>
            <a:endParaRPr lang="en-US" sz="2000" dirty="0">
              <a:latin typeface="Arial" pitchFamily="34" charset="0"/>
              <a:cs typeface="Arial"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28800"/>
            <a:ext cx="4632515" cy="3474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0457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Unsupervised Learning - Clustering</a:t>
            </a:r>
          </a:p>
        </p:txBody>
      </p:sp>
      <p:sp>
        <p:nvSpPr>
          <p:cNvPr id="3" name="Rounded Rectangle 2"/>
          <p:cNvSpPr/>
          <p:nvPr/>
        </p:nvSpPr>
        <p:spPr>
          <a:xfrm>
            <a:off x="914400" y="3516208"/>
            <a:ext cx="2011680" cy="731520"/>
          </a:xfrm>
          <a:prstGeom prst="roundRect">
            <a:avLst>
              <a:gd name="adj" fmla="val 615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2800" b="1" dirty="0" err="1" smtClean="0">
                <a:solidFill>
                  <a:schemeClr val="tx1"/>
                </a:solidFill>
              </a:rPr>
              <a:t>Clustering</a:t>
            </a:r>
            <a:endParaRPr lang="fr-FR" sz="2800" b="1" dirty="0">
              <a:solidFill>
                <a:schemeClr val="tx1"/>
              </a:solidFill>
            </a:endParaRPr>
          </a:p>
        </p:txBody>
      </p:sp>
      <p:cxnSp>
        <p:nvCxnSpPr>
          <p:cNvPr id="9" name="Straight Connector 8"/>
          <p:cNvCxnSpPr>
            <a:stCxn id="3" idx="3"/>
            <a:endCxn id="5" idx="1"/>
          </p:cNvCxnSpPr>
          <p:nvPr/>
        </p:nvCxnSpPr>
        <p:spPr>
          <a:xfrm flipV="1">
            <a:off x="2926080" y="2068408"/>
            <a:ext cx="1508760" cy="181356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3" idx="3"/>
            <a:endCxn id="8" idx="1"/>
          </p:cNvCxnSpPr>
          <p:nvPr/>
        </p:nvCxnSpPr>
        <p:spPr>
          <a:xfrm>
            <a:off x="2926080" y="3881968"/>
            <a:ext cx="1499144" cy="109728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 idx="3"/>
            <a:endCxn id="7" idx="1"/>
          </p:cNvCxnSpPr>
          <p:nvPr/>
        </p:nvCxnSpPr>
        <p:spPr>
          <a:xfrm>
            <a:off x="2926080" y="3881968"/>
            <a:ext cx="1489670" cy="13669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3" idx="3"/>
            <a:endCxn id="6" idx="1"/>
          </p:cNvCxnSpPr>
          <p:nvPr/>
        </p:nvCxnSpPr>
        <p:spPr>
          <a:xfrm flipV="1">
            <a:off x="2926080" y="3059008"/>
            <a:ext cx="1499144" cy="82296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4434840" y="1656928"/>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fr-FR" sz="1500" b="1" dirty="0" smtClean="0">
                <a:solidFill>
                  <a:schemeClr val="tx1"/>
                </a:solidFill>
              </a:rPr>
              <a:t>k-</a:t>
            </a:r>
            <a:r>
              <a:rPr lang="fr-FR" sz="1500" b="1" dirty="0" err="1" smtClean="0">
                <a:solidFill>
                  <a:schemeClr val="tx1"/>
                </a:solidFill>
              </a:rPr>
              <a:t>Means</a:t>
            </a:r>
            <a:r>
              <a:rPr lang="fr-FR" sz="1500" b="1" dirty="0" smtClean="0">
                <a:solidFill>
                  <a:schemeClr val="tx1"/>
                </a:solidFill>
              </a:rPr>
              <a:t>,</a:t>
            </a:r>
          </a:p>
          <a:p>
            <a:pPr lvl="0" algn="ctr"/>
            <a:r>
              <a:rPr lang="fr-FR" sz="1500" b="1" dirty="0" err="1" smtClean="0">
                <a:solidFill>
                  <a:schemeClr val="tx1"/>
                </a:solidFill>
              </a:rPr>
              <a:t>Fuzzy</a:t>
            </a:r>
            <a:r>
              <a:rPr lang="fr-FR" sz="1500" b="1" dirty="0" smtClean="0">
                <a:solidFill>
                  <a:schemeClr val="tx1"/>
                </a:solidFill>
              </a:rPr>
              <a:t> C-</a:t>
            </a:r>
            <a:r>
              <a:rPr lang="fr-FR" sz="1500" b="1" dirty="0" err="1" smtClean="0">
                <a:solidFill>
                  <a:schemeClr val="tx1"/>
                </a:solidFill>
              </a:rPr>
              <a:t>Means</a:t>
            </a:r>
            <a:endParaRPr lang="fr-FR" sz="1500" b="1" dirty="0">
              <a:solidFill>
                <a:schemeClr val="tx1"/>
              </a:solidFill>
            </a:endParaRPr>
          </a:p>
        </p:txBody>
      </p:sp>
      <p:sp>
        <p:nvSpPr>
          <p:cNvPr id="6" name="Rounded Rectangle 5"/>
          <p:cNvSpPr/>
          <p:nvPr/>
        </p:nvSpPr>
        <p:spPr>
          <a:xfrm>
            <a:off x="4425224" y="2647528"/>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fr-FR" sz="1500" b="1" dirty="0" err="1" smtClean="0">
                <a:solidFill>
                  <a:schemeClr val="tx1"/>
                </a:solidFill>
              </a:rPr>
              <a:t>Hierarchical</a:t>
            </a:r>
            <a:endParaRPr lang="fr-FR" sz="1500" b="1" dirty="0">
              <a:solidFill>
                <a:schemeClr val="tx1"/>
              </a:solidFill>
            </a:endParaRPr>
          </a:p>
        </p:txBody>
      </p:sp>
      <p:sp>
        <p:nvSpPr>
          <p:cNvPr id="7" name="Rounded Rectangle 6"/>
          <p:cNvSpPr/>
          <p:nvPr/>
        </p:nvSpPr>
        <p:spPr>
          <a:xfrm>
            <a:off x="4415750" y="3607184"/>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fr-FR" sz="1500" b="1" dirty="0" smtClean="0">
                <a:solidFill>
                  <a:schemeClr val="tx1"/>
                </a:solidFill>
              </a:rPr>
              <a:t>Neural Networks</a:t>
            </a:r>
            <a:endParaRPr lang="fr-FR" sz="1500" b="1" dirty="0">
              <a:solidFill>
                <a:schemeClr val="tx1"/>
              </a:solidFill>
            </a:endParaRPr>
          </a:p>
        </p:txBody>
      </p:sp>
      <p:sp>
        <p:nvSpPr>
          <p:cNvPr id="8" name="Rounded Rectangle 7"/>
          <p:cNvSpPr/>
          <p:nvPr/>
        </p:nvSpPr>
        <p:spPr>
          <a:xfrm>
            <a:off x="4425224" y="4567768"/>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fr-FR" sz="1500" b="1" dirty="0" err="1" smtClean="0">
                <a:solidFill>
                  <a:schemeClr val="tx1"/>
                </a:solidFill>
              </a:rPr>
              <a:t>Gaussian</a:t>
            </a:r>
            <a:r>
              <a:rPr lang="fr-FR" sz="1500" b="1" dirty="0" smtClean="0">
                <a:solidFill>
                  <a:schemeClr val="tx1"/>
                </a:solidFill>
              </a:rPr>
              <a:t> Mixture</a:t>
            </a:r>
            <a:endParaRPr lang="fr-FR" sz="1500" b="1" dirty="0">
              <a:solidFill>
                <a:schemeClr val="tx1"/>
              </a:solidFill>
            </a:endParaRPr>
          </a:p>
        </p:txBody>
      </p:sp>
      <p:sp>
        <p:nvSpPr>
          <p:cNvPr id="13" name="Rounded Rectangle 12"/>
          <p:cNvSpPr/>
          <p:nvPr/>
        </p:nvSpPr>
        <p:spPr>
          <a:xfrm>
            <a:off x="4425288" y="5558368"/>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fr-FR" sz="1500" b="1" dirty="0" err="1" smtClean="0">
                <a:solidFill>
                  <a:schemeClr val="tx1"/>
                </a:solidFill>
              </a:rPr>
              <a:t>Hidden</a:t>
            </a:r>
            <a:r>
              <a:rPr lang="fr-FR" sz="1500" b="1" dirty="0" smtClean="0">
                <a:solidFill>
                  <a:schemeClr val="tx1"/>
                </a:solidFill>
              </a:rPr>
              <a:t> Markov Model</a:t>
            </a:r>
            <a:endParaRPr lang="fr-FR" sz="1500" b="1" dirty="0">
              <a:solidFill>
                <a:schemeClr val="tx1"/>
              </a:solidFill>
            </a:endParaRPr>
          </a:p>
        </p:txBody>
      </p:sp>
      <p:cxnSp>
        <p:nvCxnSpPr>
          <p:cNvPr id="15" name="Straight Connector 14"/>
          <p:cNvCxnSpPr>
            <a:stCxn id="3" idx="3"/>
            <a:endCxn id="13" idx="1"/>
          </p:cNvCxnSpPr>
          <p:nvPr/>
        </p:nvCxnSpPr>
        <p:spPr>
          <a:xfrm>
            <a:off x="2926080" y="3881968"/>
            <a:ext cx="1499208" cy="208788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2566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Dimensionality Reduction</a:t>
            </a:r>
          </a:p>
        </p:txBody>
      </p:sp>
      <p:sp>
        <p:nvSpPr>
          <p:cNvPr id="7" name="Rectangle 6"/>
          <p:cNvSpPr/>
          <p:nvPr/>
        </p:nvSpPr>
        <p:spPr>
          <a:xfrm>
            <a:off x="323528" y="1659394"/>
            <a:ext cx="9414792" cy="430887"/>
          </a:xfrm>
          <a:prstGeom prst="rect">
            <a:avLst/>
          </a:prstGeom>
        </p:spPr>
        <p:txBody>
          <a:bodyPr wrap="square">
            <a:spAutoFit/>
          </a:bodyPr>
          <a:lstStyle/>
          <a:p>
            <a:pPr algn="l"/>
            <a:r>
              <a:rPr lang="en-US" sz="2200" dirty="0">
                <a:latin typeface="Arial" pitchFamily="34" charset="0"/>
                <a:cs typeface="Arial" pitchFamily="34" charset="0"/>
              </a:rPr>
              <a:t>Observations can be thought of as points in </a:t>
            </a:r>
            <a:r>
              <a:rPr lang="en-US" sz="2200" b="1" dirty="0">
                <a:latin typeface="Arial" pitchFamily="34" charset="0"/>
                <a:cs typeface="Arial" pitchFamily="34" charset="0"/>
              </a:rPr>
              <a:t>n-dimensional space. </a:t>
            </a:r>
          </a:p>
        </p:txBody>
      </p:sp>
      <p:sp>
        <p:nvSpPr>
          <p:cNvPr id="9" name="Rectangle 8"/>
          <p:cNvSpPr/>
          <p:nvPr/>
        </p:nvSpPr>
        <p:spPr>
          <a:xfrm>
            <a:off x="323528" y="2734906"/>
            <a:ext cx="8694712" cy="2123658"/>
          </a:xfrm>
          <a:prstGeom prst="rect">
            <a:avLst/>
          </a:prstGeom>
        </p:spPr>
        <p:txBody>
          <a:bodyPr wrap="square">
            <a:spAutoFit/>
          </a:bodyPr>
          <a:lstStyle/>
          <a:p>
            <a:pPr algn="l" rtl="0"/>
            <a:r>
              <a:rPr lang="en-US" sz="2200" b="1" dirty="0">
                <a:latin typeface="Arial" pitchFamily="34" charset="0"/>
                <a:cs typeface="Arial" pitchFamily="34" charset="0"/>
              </a:rPr>
              <a:t>Feature transformation</a:t>
            </a:r>
            <a:r>
              <a:rPr lang="en-US" sz="2200" dirty="0">
                <a:latin typeface="Arial" pitchFamily="34" charset="0"/>
                <a:cs typeface="Arial" pitchFamily="34" charset="0"/>
              </a:rPr>
              <a:t> techniques reduce the dimensionality in the data by transforming data into new features.</a:t>
            </a:r>
          </a:p>
          <a:p>
            <a:pPr algn="l" rtl="0"/>
            <a:endParaRPr lang="en-US" sz="2200" b="1" dirty="0" smtClean="0">
              <a:latin typeface="Arial" pitchFamily="34" charset="0"/>
              <a:cs typeface="Arial" pitchFamily="34" charset="0"/>
            </a:endParaRPr>
          </a:p>
          <a:p>
            <a:pPr algn="l" rtl="0"/>
            <a:r>
              <a:rPr lang="en-US" sz="2200" b="1" dirty="0" smtClean="0">
                <a:latin typeface="Arial" pitchFamily="34" charset="0"/>
                <a:cs typeface="Arial" pitchFamily="34" charset="0"/>
              </a:rPr>
              <a:t>Feature </a:t>
            </a:r>
            <a:r>
              <a:rPr lang="en-US" sz="2200" b="1" dirty="0">
                <a:latin typeface="Arial" pitchFamily="34" charset="0"/>
                <a:cs typeface="Arial" pitchFamily="34" charset="0"/>
              </a:rPr>
              <a:t>selection</a:t>
            </a:r>
            <a:r>
              <a:rPr lang="en-US" sz="2200" dirty="0">
                <a:latin typeface="Arial" pitchFamily="34" charset="0"/>
                <a:cs typeface="Arial" pitchFamily="34" charset="0"/>
              </a:rPr>
              <a:t> techniques are preferable when transformation of variables is not possible, e.g., when there are categorical variables in the data.</a:t>
            </a:r>
            <a:endParaRPr lang="he-IL" sz="2200" dirty="0">
              <a:latin typeface="Arial" pitchFamily="34" charset="0"/>
              <a:cs typeface="Arial" pitchFamily="34" charset="0"/>
            </a:endParaRPr>
          </a:p>
        </p:txBody>
      </p:sp>
    </p:spTree>
    <p:extLst>
      <p:ext uri="{BB962C8B-B14F-4D97-AF65-F5344CB8AC3E}">
        <p14:creationId xmlns:p14="http://schemas.microsoft.com/office/powerpoint/2010/main" val="892716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Dimensionality Reduction</a:t>
            </a:r>
          </a:p>
        </p:txBody>
      </p:sp>
      <p:sp>
        <p:nvSpPr>
          <p:cNvPr id="10" name="Rectangle 9"/>
          <p:cNvSpPr/>
          <p:nvPr/>
        </p:nvSpPr>
        <p:spPr>
          <a:xfrm>
            <a:off x="626232" y="1628800"/>
            <a:ext cx="7908168" cy="1107996"/>
          </a:xfrm>
          <a:prstGeom prst="rect">
            <a:avLst/>
          </a:prstGeom>
        </p:spPr>
        <p:txBody>
          <a:bodyPr wrap="square">
            <a:spAutoFit/>
          </a:bodyPr>
          <a:lstStyle/>
          <a:p>
            <a:pPr algn="l"/>
            <a:r>
              <a:rPr lang="en-US" sz="2200" dirty="0">
                <a:latin typeface="Arial" pitchFamily="34" charset="0"/>
                <a:cs typeface="Arial" pitchFamily="34" charset="0"/>
              </a:rPr>
              <a:t>Two ways to reduce the dimensionality of a data set are:</a:t>
            </a:r>
          </a:p>
          <a:p>
            <a:pPr algn="l"/>
            <a:r>
              <a:rPr lang="en-US" sz="2200" dirty="0">
                <a:latin typeface="Arial" pitchFamily="34" charset="0"/>
                <a:cs typeface="Arial" pitchFamily="34" charset="0"/>
              </a:rPr>
              <a:t>• Principal Component Analysis (PCA)</a:t>
            </a:r>
          </a:p>
          <a:p>
            <a:pPr algn="l"/>
            <a:r>
              <a:rPr lang="en-US" sz="2200" dirty="0">
                <a:latin typeface="Arial" pitchFamily="34" charset="0"/>
                <a:cs typeface="Arial" pitchFamily="34" charset="0"/>
              </a:rPr>
              <a:t>• </a:t>
            </a:r>
            <a:r>
              <a:rPr lang="en-US" sz="2200">
                <a:latin typeface="Arial" pitchFamily="34" charset="0"/>
                <a:cs typeface="Arial" pitchFamily="34" charset="0"/>
              </a:rPr>
              <a:t>Multidimensional </a:t>
            </a:r>
            <a:r>
              <a:rPr lang="en-US" sz="2200" smtClean="0">
                <a:latin typeface="Arial" pitchFamily="34" charset="0"/>
                <a:cs typeface="Arial" pitchFamily="34" charset="0"/>
              </a:rPr>
              <a:t>scaling (MDS)</a:t>
            </a:r>
            <a:endParaRPr lang="he-IL" sz="2200" dirty="0">
              <a:latin typeface="Arial" pitchFamily="34" charset="0"/>
              <a:cs typeface="Arial" pitchFamily="34" charset="0"/>
            </a:endParaRPr>
          </a:p>
        </p:txBody>
      </p:sp>
      <p:pic>
        <p:nvPicPr>
          <p:cNvPr id="12" name="Picture 11"/>
          <p:cNvPicPr>
            <a:picLocks noChangeAspect="1"/>
          </p:cNvPicPr>
          <p:nvPr/>
        </p:nvPicPr>
        <p:blipFill>
          <a:blip r:embed="rId3"/>
          <a:stretch>
            <a:fillRect/>
          </a:stretch>
        </p:blipFill>
        <p:spPr>
          <a:xfrm>
            <a:off x="707208" y="3565396"/>
            <a:ext cx="3838580" cy="2520280"/>
          </a:xfrm>
          <a:prstGeom prst="rect">
            <a:avLst/>
          </a:prstGeom>
        </p:spPr>
      </p:pic>
      <p:pic>
        <p:nvPicPr>
          <p:cNvPr id="2" name="Picture 1"/>
          <p:cNvPicPr>
            <a:picLocks noChangeAspect="1"/>
          </p:cNvPicPr>
          <p:nvPr/>
        </p:nvPicPr>
        <p:blipFill>
          <a:blip r:embed="rId4"/>
          <a:stretch>
            <a:fillRect/>
          </a:stretch>
        </p:blipFill>
        <p:spPr>
          <a:xfrm>
            <a:off x="4716016" y="3547172"/>
            <a:ext cx="4032448" cy="2556729"/>
          </a:xfrm>
          <a:prstGeom prst="rect">
            <a:avLst/>
          </a:prstGeom>
        </p:spPr>
      </p:pic>
    </p:spTree>
    <p:extLst>
      <p:ext uri="{BB962C8B-B14F-4D97-AF65-F5344CB8AC3E}">
        <p14:creationId xmlns:p14="http://schemas.microsoft.com/office/powerpoint/2010/main" val="650868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smtClean="0"/>
              <a:t>k-</a:t>
            </a:r>
            <a:r>
              <a:rPr lang="fr-FR" dirty="0" err="1" smtClean="0"/>
              <a:t>Means</a:t>
            </a:r>
            <a:r>
              <a:rPr lang="fr-FR" dirty="0" smtClean="0"/>
              <a:t> </a:t>
            </a:r>
            <a:r>
              <a:rPr lang="fr-FR" dirty="0" err="1" smtClean="0"/>
              <a:t>Clustering</a:t>
            </a:r>
            <a:endParaRPr lang="fr-FR" dirty="0"/>
          </a:p>
        </p:txBody>
      </p:sp>
      <p:pic>
        <p:nvPicPr>
          <p:cNvPr id="1026" name="Picture 2" descr="https://upload.wikimedia.org/wikipedia/commons/thumb/5/5e/K_Means_Example_Step_1.svg/197px-K_Means_Example_Step_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881" y="2294397"/>
            <a:ext cx="2166729" cy="20897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a/a5/K_Means_Example_Step_2.svg/197px-K_Means_Example_Step_2.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111" y="2294398"/>
            <a:ext cx="2166729" cy="1869767"/>
          </a:xfrm>
          <a:prstGeom prst="rect">
            <a:avLst/>
          </a:prstGeom>
          <a:ln>
            <a:noFill/>
          </a:ln>
          <a:effectLst>
            <a:softEdge rad="31750"/>
          </a:effectLst>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3/3e/K_Means_Example_Step_3.svg/197px-K_Means_Example_Step_3.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111" y="2294398"/>
            <a:ext cx="2166729" cy="18697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d/d2/K_Means_Example_Step_4.svg/197px-K_Means_Example_Step_4.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3881" y="2294398"/>
            <a:ext cx="2166729" cy="1869767"/>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140523" y="6506466"/>
            <a:ext cx="3341757" cy="230832"/>
          </a:xfrm>
          <a:prstGeom prst="rect">
            <a:avLst/>
          </a:prstGeom>
          <a:noFill/>
        </p:spPr>
        <p:txBody>
          <a:bodyPr wrap="square" rtlCol="0">
            <a:spAutoFit/>
          </a:bodyPr>
          <a:lstStyle/>
          <a:p>
            <a:pPr algn="l"/>
            <a:r>
              <a:rPr lang="fr-FR" sz="900" b="1" i="1" dirty="0">
                <a:solidFill>
                  <a:schemeClr val="bg1">
                    <a:lumMod val="50000"/>
                  </a:schemeClr>
                </a:solidFill>
                <a:latin typeface="Arial" pitchFamily="34" charset="0"/>
                <a:cs typeface="Arial" pitchFamily="34" charset="0"/>
              </a:rPr>
              <a:t>https://en.wikipedia.org/wiki/K-means_clustering</a:t>
            </a:r>
          </a:p>
        </p:txBody>
      </p:sp>
      <p:sp>
        <p:nvSpPr>
          <p:cNvPr id="4" name="Curved Down Arrow 3"/>
          <p:cNvSpPr/>
          <p:nvPr/>
        </p:nvSpPr>
        <p:spPr>
          <a:xfrm rot="16200000">
            <a:off x="4503305" y="2514990"/>
            <a:ext cx="3321369" cy="1255175"/>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solidFill>
                <a:schemeClr val="tx1"/>
              </a:solidFill>
              <a:latin typeface="Arial" pitchFamily="34" charset="0"/>
              <a:cs typeface="Arial" pitchFamily="34" charset="0"/>
            </a:endParaRPr>
          </a:p>
        </p:txBody>
      </p:sp>
      <p:sp>
        <p:nvSpPr>
          <p:cNvPr id="11" name="Curved Down Arrow 10"/>
          <p:cNvSpPr/>
          <p:nvPr/>
        </p:nvSpPr>
        <p:spPr>
          <a:xfrm rot="5400000">
            <a:off x="6388184" y="2701821"/>
            <a:ext cx="3321369" cy="1255175"/>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solidFill>
                <a:schemeClr val="tx1"/>
              </a:solidFill>
              <a:latin typeface="Arial" pitchFamily="34" charset="0"/>
              <a:cs typeface="Arial" pitchFamily="34" charset="0"/>
            </a:endParaRPr>
          </a:p>
        </p:txBody>
      </p:sp>
      <p:sp>
        <p:nvSpPr>
          <p:cNvPr id="5" name="TextBox 4"/>
          <p:cNvSpPr txBox="1"/>
          <p:nvPr/>
        </p:nvSpPr>
        <p:spPr>
          <a:xfrm>
            <a:off x="6701384" y="4690011"/>
            <a:ext cx="810090" cy="323165"/>
          </a:xfrm>
          <a:prstGeom prst="rect">
            <a:avLst/>
          </a:prstGeom>
          <a:noFill/>
        </p:spPr>
        <p:txBody>
          <a:bodyPr wrap="square" rtlCol="0">
            <a:spAutoFit/>
          </a:bodyPr>
          <a:lstStyle/>
          <a:p>
            <a:pPr algn="ctr"/>
            <a:r>
              <a:rPr lang="fr-FR" sz="1500" dirty="0" err="1">
                <a:solidFill>
                  <a:schemeClr val="accent1"/>
                </a:solidFill>
                <a:effectLst>
                  <a:outerShdw blurRad="38100" dist="38100" dir="2700000" algn="tl">
                    <a:srgbClr val="000000">
                      <a:alpha val="43137"/>
                    </a:srgbClr>
                  </a:outerShdw>
                </a:effectLst>
                <a:latin typeface="Arial" pitchFamily="34" charset="0"/>
                <a:cs typeface="Arial" pitchFamily="34" charset="0"/>
              </a:rPr>
              <a:t>Iterate</a:t>
            </a:r>
            <a:endParaRPr lang="fr-FR" sz="1500" dirty="0">
              <a:solidFill>
                <a:schemeClr val="accent1"/>
              </a:solidFill>
              <a:effectLst>
                <a:outerShdw blurRad="38100" dist="38100" dir="2700000" algn="tl">
                  <a:srgbClr val="000000">
                    <a:alpha val="43137"/>
                  </a:srgbClr>
                </a:outerShdw>
              </a:effectLst>
              <a:latin typeface="Arial" pitchFamily="34" charset="0"/>
              <a:cs typeface="Arial" pitchFamily="34" charset="0"/>
            </a:endParaRPr>
          </a:p>
        </p:txBody>
      </p:sp>
      <p:sp>
        <p:nvSpPr>
          <p:cNvPr id="6" name="TextBox 5"/>
          <p:cNvSpPr txBox="1"/>
          <p:nvPr/>
        </p:nvSpPr>
        <p:spPr>
          <a:xfrm>
            <a:off x="323528" y="5366889"/>
            <a:ext cx="8519641" cy="707886"/>
          </a:xfrm>
          <a:prstGeom prst="rect">
            <a:avLst/>
          </a:prstGeom>
          <a:ln>
            <a:solidFill>
              <a:srgbClr val="FFC000"/>
            </a:solidFill>
          </a:ln>
        </p:spPr>
        <p:txBody>
          <a:bodyPr wrap="square">
            <a:spAutoFit/>
          </a:bodyPr>
          <a:lstStyle>
            <a:defPPr>
              <a:defRPr lang="en-US"/>
            </a:defPPr>
            <a:lvl1pPr>
              <a:defRPr sz="1600" b="1">
                <a:latin typeface="Courier New" panose="02070309020205020404" pitchFamily="49" charset="0"/>
                <a:ea typeface="Calibri" panose="020F0502020204030204" pitchFamily="34" charset="0"/>
              </a:defRPr>
            </a:lvl1pPr>
          </a:lstStyle>
          <a:p>
            <a:pPr algn="l"/>
            <a:r>
              <a:rPr lang="fr-FR" sz="2000" dirty="0"/>
              <a:t>&gt;&gt; </a:t>
            </a:r>
            <a:r>
              <a:rPr lang="fr-FR" sz="2000" dirty="0" err="1"/>
              <a:t>kidx</a:t>
            </a:r>
            <a:r>
              <a:rPr lang="fr-FR" sz="2000" dirty="0"/>
              <a:t> </a:t>
            </a:r>
            <a:r>
              <a:rPr lang="fr-FR" sz="2000" dirty="0" smtClean="0"/>
              <a:t>= </a:t>
            </a:r>
            <a:r>
              <a:rPr lang="en-US" sz="2000" dirty="0" err="1" smtClean="0"/>
              <a:t>kmeans</a:t>
            </a:r>
            <a:r>
              <a:rPr lang="en-US" sz="2000" dirty="0" smtClean="0"/>
              <a:t>(</a:t>
            </a:r>
            <a:r>
              <a:rPr lang="en-US" sz="2000" dirty="0" err="1" smtClean="0"/>
              <a:t>Xtrain</a:t>
            </a:r>
            <a:r>
              <a:rPr lang="en-US" sz="2000" dirty="0" smtClean="0"/>
              <a:t>, </a:t>
            </a:r>
            <a:r>
              <a:rPr lang="en-US" sz="2000" dirty="0" err="1"/>
              <a:t>nClusters</a:t>
            </a:r>
            <a:r>
              <a:rPr lang="en-US" sz="2000" dirty="0"/>
              <a:t>,</a:t>
            </a:r>
            <a:r>
              <a:rPr lang="en-US" sz="2000" dirty="0">
                <a:solidFill>
                  <a:srgbClr val="9966FF"/>
                </a:solidFill>
              </a:rPr>
              <a:t>'distance</a:t>
            </a:r>
            <a:r>
              <a:rPr lang="en-US" sz="2000" dirty="0" smtClean="0">
                <a:solidFill>
                  <a:srgbClr val="9966FF"/>
                </a:solidFill>
              </a:rPr>
              <a:t>',</a:t>
            </a:r>
          </a:p>
          <a:p>
            <a:pPr algn="l" rtl="0"/>
            <a:r>
              <a:rPr lang="en-US" sz="2000" dirty="0" smtClean="0">
                <a:solidFill>
                  <a:srgbClr val="9966FF"/>
                </a:solidFill>
              </a:rPr>
              <a:t> 		'</a:t>
            </a:r>
            <a:r>
              <a:rPr lang="en-US" sz="2000" dirty="0" err="1" smtClean="0">
                <a:solidFill>
                  <a:srgbClr val="9966FF"/>
                </a:solidFill>
              </a:rPr>
              <a:t>cityblock</a:t>
            </a:r>
            <a:r>
              <a:rPr lang="en-US" sz="2000" dirty="0" smtClean="0">
                <a:solidFill>
                  <a:srgbClr val="9966FF"/>
                </a:solidFill>
              </a:rPr>
              <a:t>', </a:t>
            </a:r>
            <a:r>
              <a:rPr lang="en-US" sz="2000" dirty="0">
                <a:solidFill>
                  <a:srgbClr val="9966FF"/>
                </a:solidFill>
              </a:rPr>
              <a:t>‘Replicates'</a:t>
            </a:r>
            <a:r>
              <a:rPr lang="en-US" sz="2000" dirty="0"/>
              <a:t>,</a:t>
            </a:r>
            <a:r>
              <a:rPr lang="en-US" sz="2000" dirty="0">
                <a:solidFill>
                  <a:srgbClr val="0066FF"/>
                </a:solidFill>
              </a:rPr>
              <a:t> </a:t>
            </a:r>
            <a:r>
              <a:rPr lang="en-US" sz="2000" dirty="0"/>
              <a:t>5,</a:t>
            </a:r>
            <a:r>
              <a:rPr lang="en-US" sz="2000" dirty="0">
                <a:solidFill>
                  <a:srgbClr val="0066FF"/>
                </a:solidFill>
              </a:rPr>
              <a:t> </a:t>
            </a:r>
            <a:r>
              <a:rPr lang="en-US" sz="2000" i="1" dirty="0"/>
              <a:t>Name, Value</a:t>
            </a:r>
            <a:r>
              <a:rPr lang="en-US" sz="2000" dirty="0"/>
              <a:t>)</a:t>
            </a:r>
          </a:p>
        </p:txBody>
      </p:sp>
      <p:pic>
        <p:nvPicPr>
          <p:cNvPr id="8" name="Picture 7"/>
          <p:cNvPicPr>
            <a:picLocks noChangeAspect="1"/>
          </p:cNvPicPr>
          <p:nvPr/>
        </p:nvPicPr>
        <p:blipFill>
          <a:blip r:embed="rId7"/>
          <a:stretch>
            <a:fillRect/>
          </a:stretch>
        </p:blipFill>
        <p:spPr>
          <a:xfrm>
            <a:off x="392356" y="1603701"/>
            <a:ext cx="4648200" cy="3058437"/>
          </a:xfrm>
          <a:prstGeom prst="rect">
            <a:avLst/>
          </a:prstGeom>
        </p:spPr>
      </p:pic>
    </p:spTree>
    <p:extLst>
      <p:ext uri="{BB962C8B-B14F-4D97-AF65-F5344CB8AC3E}">
        <p14:creationId xmlns:p14="http://schemas.microsoft.com/office/powerpoint/2010/main" val="3061043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75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circle(in)">
                                      <p:cBhvr>
                                        <p:cTn id="12" dur="1000"/>
                                        <p:tgtEl>
                                          <p:spTgt spid="1028"/>
                                        </p:tgtEl>
                                      </p:cBhvr>
                                    </p:animEffect>
                                  </p:childTnLst>
                                </p:cTn>
                              </p:par>
                            </p:childTnLst>
                          </p:cTn>
                        </p:par>
                        <p:par>
                          <p:cTn id="13" fill="hold">
                            <p:stCondLst>
                              <p:cond delay="1000"/>
                            </p:stCondLst>
                            <p:childTnLst>
                              <p:par>
                                <p:cTn id="14" presetID="10" presetClass="exit" presetSubtype="0" fill="hold" nodeType="afterEffect">
                                  <p:stCondLst>
                                    <p:cond delay="0"/>
                                  </p:stCondLst>
                                  <p:childTnLst>
                                    <p:animEffect transition="out" filter="fade">
                                      <p:cBhvr>
                                        <p:cTn id="15" dur="500"/>
                                        <p:tgtEl>
                                          <p:spTgt spid="1026"/>
                                        </p:tgtEl>
                                      </p:cBhvr>
                                    </p:animEffect>
                                    <p:set>
                                      <p:cBhvr>
                                        <p:cTn id="16" dur="1" fill="hold">
                                          <p:stCondLst>
                                            <p:cond delay="499"/>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030"/>
                                        </p:tgtEl>
                                      </p:cBhvr>
                                    </p:animEffect>
                                    <p:set>
                                      <p:cBhvr>
                                        <p:cTn id="26" dur="1" fill="hold">
                                          <p:stCondLst>
                                            <p:cond delay="499"/>
                                          </p:stCondLst>
                                        </p:cTn>
                                        <p:tgtEl>
                                          <p:spTgt spid="1030"/>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fade">
                                      <p:cBhvr>
                                        <p:cTn id="29" dur="1000"/>
                                        <p:tgtEl>
                                          <p:spTgt spid="1032"/>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heel(1)">
                                      <p:cBhvr>
                                        <p:cTn id="34" dur="1000"/>
                                        <p:tgtEl>
                                          <p:spTgt spid="4"/>
                                        </p:tgtEl>
                                      </p:cBhvr>
                                    </p:animEffect>
                                  </p:childTnLst>
                                </p:cTn>
                              </p:par>
                              <p:par>
                                <p:cTn id="35" presetID="21" presetClass="entr" presetSubtype="2"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2)">
                                      <p:cBhvr>
                                        <p:cTn id="37" dur="10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smtClean="0"/>
              <a:t>k-</a:t>
            </a:r>
            <a:r>
              <a:rPr lang="fr-FR" dirty="0" err="1" smtClean="0"/>
              <a:t>Means</a:t>
            </a:r>
            <a:r>
              <a:rPr lang="fr-FR" dirty="0" smtClean="0"/>
              <a:t> </a:t>
            </a:r>
            <a:r>
              <a:rPr lang="fr-FR" dirty="0" err="1" smtClean="0"/>
              <a:t>Clustering</a:t>
            </a:r>
            <a:endParaRPr lang="fr-FR" dirty="0"/>
          </a:p>
        </p:txBody>
      </p:sp>
      <p:pic>
        <p:nvPicPr>
          <p:cNvPr id="9" name="Picture 8"/>
          <p:cNvPicPr>
            <a:picLocks noChangeAspect="1"/>
          </p:cNvPicPr>
          <p:nvPr/>
        </p:nvPicPr>
        <p:blipFill rotWithShape="1">
          <a:blip r:embed="rId3"/>
          <a:srcRect t="12025"/>
          <a:stretch/>
        </p:blipFill>
        <p:spPr>
          <a:xfrm>
            <a:off x="179512" y="1412776"/>
            <a:ext cx="6840760" cy="5264076"/>
          </a:xfrm>
          <a:prstGeom prst="rect">
            <a:avLst/>
          </a:prstGeom>
        </p:spPr>
      </p:pic>
      <p:sp>
        <p:nvSpPr>
          <p:cNvPr id="7" name="Oval 6"/>
          <p:cNvSpPr/>
          <p:nvPr/>
        </p:nvSpPr>
        <p:spPr>
          <a:xfrm>
            <a:off x="683568" y="6021288"/>
            <a:ext cx="792088" cy="288032"/>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he-IL" b="1" dirty="0" smtClean="0">
              <a:latin typeface="Arial" pitchFamily="34" charset="0"/>
              <a:cs typeface="Arial" pitchFamily="34" charset="0"/>
            </a:endParaRPr>
          </a:p>
        </p:txBody>
      </p:sp>
      <p:sp>
        <p:nvSpPr>
          <p:cNvPr id="15" name="Oval 14"/>
          <p:cNvSpPr/>
          <p:nvPr/>
        </p:nvSpPr>
        <p:spPr>
          <a:xfrm>
            <a:off x="755576" y="1576590"/>
            <a:ext cx="864096" cy="288032"/>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he-IL" b="1" dirty="0" smtClean="0">
              <a:latin typeface="Arial" pitchFamily="34" charset="0"/>
              <a:cs typeface="Arial" pitchFamily="34" charset="0"/>
            </a:endParaRPr>
          </a:p>
        </p:txBody>
      </p:sp>
      <p:sp>
        <p:nvSpPr>
          <p:cNvPr id="16" name="Oval 15"/>
          <p:cNvSpPr/>
          <p:nvPr/>
        </p:nvSpPr>
        <p:spPr>
          <a:xfrm>
            <a:off x="755576" y="3068960"/>
            <a:ext cx="720080" cy="288032"/>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he-IL" b="1" dirty="0" smtClean="0">
              <a:latin typeface="Arial" pitchFamily="34" charset="0"/>
              <a:cs typeface="Arial" pitchFamily="34" charset="0"/>
            </a:endParaRPr>
          </a:p>
        </p:txBody>
      </p:sp>
      <p:sp>
        <p:nvSpPr>
          <p:cNvPr id="17" name="Oval 16"/>
          <p:cNvSpPr/>
          <p:nvPr/>
        </p:nvSpPr>
        <p:spPr>
          <a:xfrm>
            <a:off x="755576" y="5301208"/>
            <a:ext cx="1008112" cy="309448"/>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he-IL" b="1" dirty="0" smtClean="0">
              <a:latin typeface="Arial" pitchFamily="34" charset="0"/>
              <a:cs typeface="Arial" pitchFamily="34" charset="0"/>
            </a:endParaRPr>
          </a:p>
        </p:txBody>
      </p:sp>
      <p:pic>
        <p:nvPicPr>
          <p:cNvPr id="2" name="Picture 1"/>
          <p:cNvPicPr>
            <a:picLocks noChangeAspect="1"/>
          </p:cNvPicPr>
          <p:nvPr/>
        </p:nvPicPr>
        <p:blipFill>
          <a:blip r:embed="rId4"/>
          <a:stretch>
            <a:fillRect/>
          </a:stretch>
        </p:blipFill>
        <p:spPr>
          <a:xfrm>
            <a:off x="1738288" y="1293710"/>
            <a:ext cx="7312499" cy="3596866"/>
          </a:xfrm>
          <a:prstGeom prst="rect">
            <a:avLst/>
          </a:prstGeom>
        </p:spPr>
      </p:pic>
    </p:spTree>
    <p:extLst>
      <p:ext uri="{BB962C8B-B14F-4D97-AF65-F5344CB8AC3E}">
        <p14:creationId xmlns:p14="http://schemas.microsoft.com/office/powerpoint/2010/main" val="1087814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Gaussian Mixture Models</a:t>
            </a:r>
            <a:endParaRPr lang="fr-FR" dirty="0"/>
          </a:p>
        </p:txBody>
      </p:sp>
      <p:sp>
        <p:nvSpPr>
          <p:cNvPr id="12" name="TextBox 11"/>
          <p:cNvSpPr txBox="1"/>
          <p:nvPr/>
        </p:nvSpPr>
        <p:spPr>
          <a:xfrm>
            <a:off x="366716" y="5567855"/>
            <a:ext cx="7805684" cy="1015663"/>
          </a:xfrm>
          <a:prstGeom prst="rect">
            <a:avLst/>
          </a:prstGeom>
          <a:ln>
            <a:solidFill>
              <a:srgbClr val="FFC000"/>
            </a:solidFill>
          </a:ln>
        </p:spPr>
        <p:txBody>
          <a:bodyPr wrap="square">
            <a:spAutoFit/>
          </a:bodyPr>
          <a:lstStyle>
            <a:defPPr>
              <a:defRPr lang="en-US"/>
            </a:defPPr>
            <a:lvl1pPr>
              <a:defRPr sz="1600" b="1">
                <a:latin typeface="Courier New" panose="02070309020205020404" pitchFamily="49" charset="0"/>
                <a:ea typeface="Calibri" panose="020F0502020204030204" pitchFamily="34" charset="0"/>
              </a:defRPr>
            </a:lvl1pPr>
          </a:lstStyle>
          <a:p>
            <a:pPr lvl="0" algn="l" rtl="0" eaLnBrk="0" fontAlgn="base" hangingPunct="0">
              <a:spcBef>
                <a:spcPct val="0"/>
              </a:spcBef>
              <a:spcAft>
                <a:spcPct val="0"/>
              </a:spcAft>
            </a:pPr>
            <a:r>
              <a:rPr lang="fr-FR" sz="2000" dirty="0"/>
              <a:t>&gt;&gt; </a:t>
            </a:r>
            <a:r>
              <a:rPr lang="he-IL" altLang="he-IL" sz="2000" dirty="0"/>
              <a:t>gmfit = fitgmdist(X,k,</a:t>
            </a:r>
            <a:r>
              <a:rPr lang="he-IL" altLang="he-IL" sz="2000" dirty="0">
                <a:solidFill>
                  <a:srgbClr val="9966FF"/>
                </a:solidFill>
              </a:rPr>
              <a:t>'CovarianceType',</a:t>
            </a:r>
            <a:r>
              <a:rPr lang="he-IL" altLang="he-IL" sz="2000" dirty="0" smtClean="0">
                <a:solidFill>
                  <a:srgbClr val="9966FF"/>
                </a:solidFill>
              </a:rPr>
              <a:t>'full</a:t>
            </a:r>
            <a:r>
              <a:rPr lang="en-US" altLang="he-IL" sz="2000" dirty="0" smtClean="0">
                <a:solidFill>
                  <a:srgbClr val="9966FF"/>
                </a:solidFill>
              </a:rPr>
              <a:t>'</a:t>
            </a:r>
            <a:r>
              <a:rPr lang="he-IL" altLang="he-IL" sz="2000" dirty="0" smtClean="0">
                <a:solidFill>
                  <a:srgbClr val="9966FF"/>
                </a:solidFill>
              </a:rPr>
              <a:t>,</a:t>
            </a:r>
            <a:r>
              <a:rPr lang="en-US" altLang="he-IL" sz="2000" dirty="0" smtClean="0">
                <a:solidFill>
                  <a:srgbClr val="9966FF"/>
                </a:solidFill>
              </a:rPr>
              <a:t>    </a:t>
            </a:r>
          </a:p>
          <a:p>
            <a:pPr lvl="0" algn="l" rtl="0" eaLnBrk="0" fontAlgn="base" hangingPunct="0">
              <a:spcBef>
                <a:spcPct val="0"/>
              </a:spcBef>
              <a:spcAft>
                <a:spcPct val="0"/>
              </a:spcAft>
            </a:pPr>
            <a:r>
              <a:rPr lang="en-US" altLang="he-IL" sz="2000" dirty="0">
                <a:solidFill>
                  <a:srgbClr val="9966FF"/>
                </a:solidFill>
              </a:rPr>
              <a:t> </a:t>
            </a:r>
            <a:r>
              <a:rPr lang="en-US" altLang="he-IL" sz="2000" dirty="0" smtClean="0">
                <a:solidFill>
                  <a:srgbClr val="9966FF"/>
                </a:solidFill>
              </a:rPr>
              <a:t>  '</a:t>
            </a:r>
            <a:r>
              <a:rPr lang="he-IL" altLang="he-IL" sz="2000" dirty="0" smtClean="0">
                <a:solidFill>
                  <a:srgbClr val="9966FF"/>
                </a:solidFill>
              </a:rPr>
              <a:t>SharedCovariance</a:t>
            </a:r>
            <a:r>
              <a:rPr lang="he-IL" altLang="he-IL" sz="2000" dirty="0">
                <a:solidFill>
                  <a:srgbClr val="9966FF"/>
                </a:solidFill>
              </a:rPr>
              <a:t>'</a:t>
            </a:r>
            <a:r>
              <a:rPr lang="he-IL" altLang="he-IL" sz="2000" dirty="0"/>
              <a:t>,false,</a:t>
            </a:r>
            <a:r>
              <a:rPr lang="he-IL" altLang="he-IL" sz="2000" dirty="0">
                <a:solidFill>
                  <a:srgbClr val="9966FF"/>
                </a:solidFill>
              </a:rPr>
              <a:t>'Start'</a:t>
            </a:r>
            <a:r>
              <a:rPr lang="he-IL" altLang="he-IL" sz="2000" dirty="0"/>
              <a:t>,</a:t>
            </a:r>
            <a:r>
              <a:rPr lang="he-IL" altLang="he-IL" sz="2000" dirty="0" smtClean="0"/>
              <a:t>cluste</a:t>
            </a:r>
            <a:r>
              <a:rPr lang="en-US" altLang="he-IL" sz="2000" dirty="0" smtClean="0"/>
              <a:t>r0)</a:t>
            </a:r>
          </a:p>
          <a:p>
            <a:pPr algn="l" rtl="0" eaLnBrk="0" fontAlgn="base" hangingPunct="0">
              <a:spcBef>
                <a:spcPct val="0"/>
              </a:spcBef>
              <a:spcAft>
                <a:spcPct val="0"/>
              </a:spcAft>
            </a:pPr>
            <a:r>
              <a:rPr lang="fr-FR" sz="2000" dirty="0"/>
              <a:t>&gt;&gt; </a:t>
            </a:r>
            <a:r>
              <a:rPr lang="he-IL" altLang="he-IL" sz="2000" dirty="0"/>
              <a:t>clusterX = cluster(gmfit,X</a:t>
            </a:r>
            <a:r>
              <a:rPr lang="he-IL" altLang="he-IL" sz="2000" dirty="0" smtClean="0"/>
              <a:t>);</a:t>
            </a:r>
            <a:endParaRPr lang="he-IL" altLang="he-IL" sz="2000" dirty="0"/>
          </a:p>
        </p:txBody>
      </p:sp>
      <p:sp>
        <p:nvSpPr>
          <p:cNvPr id="5" name="Rectangle 4"/>
          <p:cNvSpPr/>
          <p:nvPr/>
        </p:nvSpPr>
        <p:spPr>
          <a:xfrm>
            <a:off x="316859" y="1406019"/>
            <a:ext cx="8823423" cy="769441"/>
          </a:xfrm>
          <a:prstGeom prst="rect">
            <a:avLst/>
          </a:prstGeom>
        </p:spPr>
        <p:txBody>
          <a:bodyPr wrap="square">
            <a:spAutoFit/>
          </a:bodyPr>
          <a:lstStyle/>
          <a:p>
            <a:pPr algn="l" rtl="0"/>
            <a:r>
              <a:rPr lang="en-US" sz="2200" dirty="0">
                <a:latin typeface="Arial" pitchFamily="34" charset="0"/>
                <a:cs typeface="Arial" pitchFamily="34" charset="0"/>
              </a:rPr>
              <a:t>M</a:t>
            </a:r>
            <a:r>
              <a:rPr lang="en-US" sz="2200" dirty="0" smtClean="0">
                <a:latin typeface="Arial" pitchFamily="34" charset="0"/>
                <a:cs typeface="Arial" pitchFamily="34" charset="0"/>
              </a:rPr>
              <a:t>odeling </a:t>
            </a:r>
            <a:r>
              <a:rPr lang="en-US" sz="2200" dirty="0">
                <a:latin typeface="Arial" pitchFamily="34" charset="0"/>
                <a:cs typeface="Arial" pitchFamily="34" charset="0"/>
              </a:rPr>
              <a:t>the distribution </a:t>
            </a:r>
            <a:r>
              <a:rPr lang="en-US" sz="2200" dirty="0" smtClean="0">
                <a:latin typeface="Arial" pitchFamily="34" charset="0"/>
                <a:cs typeface="Arial" pitchFamily="34" charset="0"/>
              </a:rPr>
              <a:t>of clustered </a:t>
            </a:r>
            <a:r>
              <a:rPr lang="en-US" sz="2200" dirty="0">
                <a:latin typeface="Arial" pitchFamily="34" charset="0"/>
                <a:cs typeface="Arial" pitchFamily="34" charset="0"/>
              </a:rPr>
              <a:t>data as the </a:t>
            </a:r>
            <a:r>
              <a:rPr lang="en-US" sz="2200" b="1" dirty="0">
                <a:latin typeface="Arial" pitchFamily="34" charset="0"/>
                <a:cs typeface="Arial" pitchFamily="34" charset="0"/>
              </a:rPr>
              <a:t>combination </a:t>
            </a:r>
            <a:r>
              <a:rPr lang="en-US" sz="2200" dirty="0">
                <a:latin typeface="Arial" pitchFamily="34" charset="0"/>
                <a:cs typeface="Arial" pitchFamily="34" charset="0"/>
              </a:rPr>
              <a:t>of several </a:t>
            </a:r>
            <a:r>
              <a:rPr lang="en-US" sz="2200" dirty="0" smtClean="0">
                <a:latin typeface="Arial" pitchFamily="34" charset="0"/>
                <a:cs typeface="Arial" pitchFamily="34" charset="0"/>
              </a:rPr>
              <a:t>multidimensional </a:t>
            </a:r>
            <a:r>
              <a:rPr lang="en-US" sz="2200" b="1" dirty="0" smtClean="0">
                <a:latin typeface="Arial" pitchFamily="34" charset="0"/>
                <a:cs typeface="Arial" pitchFamily="34" charset="0"/>
              </a:rPr>
              <a:t>Gaussian</a:t>
            </a:r>
            <a:r>
              <a:rPr lang="en-US" sz="2200" dirty="0" smtClean="0">
                <a:latin typeface="Arial" pitchFamily="34" charset="0"/>
                <a:cs typeface="Arial" pitchFamily="34" charset="0"/>
              </a:rPr>
              <a:t> distributions.</a:t>
            </a:r>
            <a:endParaRPr lang="he-IL" sz="2200" dirty="0">
              <a:latin typeface="Arial" pitchFamily="34" charset="0"/>
              <a:cs typeface="Arial" pitchFamily="34" charset="0"/>
            </a:endParaRPr>
          </a:p>
        </p:txBody>
      </p:sp>
      <p:pic>
        <p:nvPicPr>
          <p:cNvPr id="6" name="Picture 5"/>
          <p:cNvPicPr>
            <a:picLocks noChangeAspect="1"/>
          </p:cNvPicPr>
          <p:nvPr/>
        </p:nvPicPr>
        <p:blipFill rotWithShape="1">
          <a:blip r:embed="rId3"/>
          <a:srcRect r="7325"/>
          <a:stretch/>
        </p:blipFill>
        <p:spPr>
          <a:xfrm>
            <a:off x="107504" y="2268907"/>
            <a:ext cx="4816043" cy="2794892"/>
          </a:xfrm>
          <a:prstGeom prst="rect">
            <a:avLst/>
          </a:prstGeom>
        </p:spPr>
      </p:pic>
      <p:pic>
        <p:nvPicPr>
          <p:cNvPr id="8" name="Picture 7"/>
          <p:cNvPicPr>
            <a:picLocks noChangeAspect="1"/>
          </p:cNvPicPr>
          <p:nvPr/>
        </p:nvPicPr>
        <p:blipFill rotWithShape="1">
          <a:blip r:embed="rId4"/>
          <a:srcRect l="4482" t="17069"/>
          <a:stretch/>
        </p:blipFill>
        <p:spPr>
          <a:xfrm>
            <a:off x="4211961" y="3098090"/>
            <a:ext cx="4603626" cy="2282871"/>
          </a:xfrm>
          <a:prstGeom prst="rect">
            <a:avLst/>
          </a:prstGeom>
        </p:spPr>
      </p:pic>
    </p:spTree>
    <p:extLst>
      <p:ext uri="{BB962C8B-B14F-4D97-AF65-F5344CB8AC3E}">
        <p14:creationId xmlns:p14="http://schemas.microsoft.com/office/powerpoint/2010/main" val="747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Gaussian Mixture Models</a:t>
            </a:r>
            <a:endParaRPr lang="fr-FR" dirty="0"/>
          </a:p>
        </p:txBody>
      </p:sp>
      <p:pic>
        <p:nvPicPr>
          <p:cNvPr id="2" name="Picture 1"/>
          <p:cNvPicPr>
            <a:picLocks noChangeAspect="1"/>
          </p:cNvPicPr>
          <p:nvPr/>
        </p:nvPicPr>
        <p:blipFill>
          <a:blip r:embed="rId3"/>
          <a:stretch>
            <a:fillRect/>
          </a:stretch>
        </p:blipFill>
        <p:spPr>
          <a:xfrm>
            <a:off x="107504" y="1412776"/>
            <a:ext cx="6192688" cy="5306824"/>
          </a:xfrm>
          <a:prstGeom prst="rect">
            <a:avLst/>
          </a:prstGeom>
        </p:spPr>
      </p:pic>
      <p:grpSp>
        <p:nvGrpSpPr>
          <p:cNvPr id="21" name="Group 20"/>
          <p:cNvGrpSpPr/>
          <p:nvPr/>
        </p:nvGrpSpPr>
        <p:grpSpPr>
          <a:xfrm>
            <a:off x="4691418" y="1426231"/>
            <a:ext cx="4308566" cy="2422380"/>
            <a:chOff x="4691418" y="1426231"/>
            <a:chExt cx="4308566" cy="2422380"/>
          </a:xfrm>
        </p:grpSpPr>
        <p:grpSp>
          <p:nvGrpSpPr>
            <p:cNvPr id="7" name="Group 6"/>
            <p:cNvGrpSpPr/>
            <p:nvPr/>
          </p:nvGrpSpPr>
          <p:grpSpPr>
            <a:xfrm>
              <a:off x="4932040" y="1426231"/>
              <a:ext cx="4067944" cy="2422380"/>
              <a:chOff x="5916625" y="1628800"/>
              <a:chExt cx="4441908" cy="2792139"/>
            </a:xfrm>
          </p:grpSpPr>
          <p:pic>
            <p:nvPicPr>
              <p:cNvPr id="4" name="Picture 3"/>
              <p:cNvPicPr>
                <a:picLocks noChangeAspect="1"/>
              </p:cNvPicPr>
              <p:nvPr/>
            </p:nvPicPr>
            <p:blipFill rotWithShape="1">
              <a:blip r:embed="rId4"/>
              <a:srcRect l="49462"/>
              <a:stretch/>
            </p:blipFill>
            <p:spPr>
              <a:xfrm>
                <a:off x="7021963" y="1628800"/>
                <a:ext cx="3336570" cy="2792139"/>
              </a:xfrm>
              <a:prstGeom prst="rect">
                <a:avLst/>
              </a:prstGeom>
            </p:spPr>
          </p:pic>
          <p:pic>
            <p:nvPicPr>
              <p:cNvPr id="9" name="Picture 8"/>
              <p:cNvPicPr>
                <a:picLocks noChangeAspect="1"/>
              </p:cNvPicPr>
              <p:nvPr/>
            </p:nvPicPr>
            <p:blipFill rotWithShape="1">
              <a:blip r:embed="rId4"/>
              <a:srcRect r="83258"/>
              <a:stretch/>
            </p:blipFill>
            <p:spPr>
              <a:xfrm>
                <a:off x="5916625" y="1628800"/>
                <a:ext cx="1105338" cy="2792139"/>
              </a:xfrm>
              <a:prstGeom prst="rect">
                <a:avLst/>
              </a:prstGeom>
            </p:spPr>
          </p:pic>
        </p:grpSp>
        <p:cxnSp>
          <p:nvCxnSpPr>
            <p:cNvPr id="11" name="Straight Connector 10"/>
            <p:cNvCxnSpPr/>
            <p:nvPr/>
          </p:nvCxnSpPr>
          <p:spPr>
            <a:xfrm flipV="1">
              <a:off x="4704919" y="1484784"/>
              <a:ext cx="299129" cy="992683"/>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4691418" y="2477467"/>
              <a:ext cx="312630" cy="1330703"/>
            </a:xfrm>
            <a:prstGeom prst="line">
              <a:avLst/>
            </a:prstGeom>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270177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7504" y="3424122"/>
            <a:ext cx="1276792"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a:solidFill>
                  <a:schemeClr val="tx1"/>
                </a:solidFill>
                <a:latin typeface="+mj-lt"/>
              </a:rPr>
              <a:t>Machine</a:t>
            </a:r>
            <a:br>
              <a:rPr lang="fr-FR" sz="1600" b="1" dirty="0">
                <a:solidFill>
                  <a:schemeClr val="tx1"/>
                </a:solidFill>
                <a:latin typeface="+mj-lt"/>
              </a:rPr>
            </a:br>
            <a:r>
              <a:rPr lang="fr-FR" sz="1600" b="1" dirty="0">
                <a:solidFill>
                  <a:schemeClr val="tx1"/>
                </a:solidFill>
                <a:latin typeface="+mj-lt"/>
              </a:rPr>
              <a:t>Learning</a:t>
            </a:r>
          </a:p>
        </p:txBody>
      </p:sp>
      <p:sp>
        <p:nvSpPr>
          <p:cNvPr id="11" name="Rounded Rectangle 10"/>
          <p:cNvSpPr/>
          <p:nvPr/>
        </p:nvSpPr>
        <p:spPr>
          <a:xfrm>
            <a:off x="2223748" y="4450236"/>
            <a:ext cx="1828800" cy="731520"/>
          </a:xfrm>
          <a:prstGeom prst="roundRect">
            <a:avLst>
              <a:gd name="adj" fmla="val 6153"/>
            </a:avLst>
          </a:prstGeom>
          <a:solidFill>
            <a:srgbClr val="FFFF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err="1">
                <a:solidFill>
                  <a:schemeClr val="tx1"/>
                </a:solidFill>
                <a:latin typeface="+mj-lt"/>
              </a:rPr>
              <a:t>S</a:t>
            </a:r>
            <a:r>
              <a:rPr lang="fr-FR" sz="1600" b="1" dirty="0" err="1" smtClean="0">
                <a:solidFill>
                  <a:schemeClr val="tx1"/>
                </a:solidFill>
                <a:latin typeface="+mj-lt"/>
              </a:rPr>
              <a:t>upervised</a:t>
            </a:r>
            <a:r>
              <a:rPr lang="fr-FR" sz="1600" b="1" dirty="0">
                <a:solidFill>
                  <a:schemeClr val="tx1"/>
                </a:solidFill>
                <a:latin typeface="+mj-lt"/>
              </a:rPr>
              <a:t/>
            </a:r>
            <a:br>
              <a:rPr lang="fr-FR" sz="1600" b="1" dirty="0">
                <a:solidFill>
                  <a:schemeClr val="tx1"/>
                </a:solidFill>
                <a:latin typeface="+mj-lt"/>
              </a:rPr>
            </a:br>
            <a:r>
              <a:rPr lang="fr-FR" sz="1600" b="1" dirty="0">
                <a:solidFill>
                  <a:schemeClr val="tx1"/>
                </a:solidFill>
                <a:latin typeface="+mj-lt"/>
              </a:rPr>
              <a:t>Learning</a:t>
            </a:r>
          </a:p>
        </p:txBody>
      </p:sp>
      <p:sp>
        <p:nvSpPr>
          <p:cNvPr id="13" name="Rounded Rectangle 12"/>
          <p:cNvSpPr/>
          <p:nvPr/>
        </p:nvSpPr>
        <p:spPr>
          <a:xfrm>
            <a:off x="4828063" y="3910176"/>
            <a:ext cx="1574985" cy="731520"/>
          </a:xfrm>
          <a:prstGeom prst="roundRect">
            <a:avLst>
              <a:gd name="adj" fmla="val 6153"/>
            </a:avLst>
          </a:prstGeom>
          <a:solidFill>
            <a:srgbClr val="FFFF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tx1"/>
                </a:solidFill>
                <a:latin typeface="+mj-lt"/>
              </a:rPr>
              <a:t>Regression</a:t>
            </a:r>
            <a:endParaRPr lang="fr-FR" sz="1600" b="1" dirty="0" smtClean="0">
              <a:solidFill>
                <a:schemeClr val="tx1"/>
              </a:solidFill>
              <a:latin typeface="+mj-lt"/>
            </a:endParaRPr>
          </a:p>
        </p:txBody>
      </p:sp>
      <p:sp>
        <p:nvSpPr>
          <p:cNvPr id="12" name="Rounded Rectangle 11"/>
          <p:cNvSpPr/>
          <p:nvPr/>
        </p:nvSpPr>
        <p:spPr>
          <a:xfrm>
            <a:off x="2223748" y="2398008"/>
            <a:ext cx="1828800"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err="1" smtClean="0">
                <a:solidFill>
                  <a:schemeClr val="bg1">
                    <a:lumMod val="65000"/>
                  </a:schemeClr>
                </a:solidFill>
                <a:latin typeface="+mj-lt"/>
              </a:rPr>
              <a:t>Unsupervised</a:t>
            </a:r>
            <a:r>
              <a:rPr lang="fr-FR" sz="1600" b="1" dirty="0">
                <a:solidFill>
                  <a:schemeClr val="bg1">
                    <a:lumMod val="65000"/>
                  </a:schemeClr>
                </a:solidFill>
                <a:latin typeface="+mj-lt"/>
              </a:rPr>
              <a:t/>
            </a:r>
            <a:br>
              <a:rPr lang="fr-FR" sz="1600" b="1" dirty="0">
                <a:solidFill>
                  <a:schemeClr val="bg1">
                    <a:lumMod val="65000"/>
                  </a:schemeClr>
                </a:solidFill>
                <a:latin typeface="+mj-lt"/>
              </a:rPr>
            </a:br>
            <a:r>
              <a:rPr lang="fr-FR" sz="1600" b="1" dirty="0">
                <a:solidFill>
                  <a:schemeClr val="bg1">
                    <a:lumMod val="65000"/>
                  </a:schemeClr>
                </a:solidFill>
                <a:latin typeface="+mj-lt"/>
              </a:rPr>
              <a:t>Learning</a:t>
            </a:r>
          </a:p>
        </p:txBody>
      </p:sp>
      <p:sp>
        <p:nvSpPr>
          <p:cNvPr id="15" name="Rounded Rectangle 14"/>
          <p:cNvSpPr/>
          <p:nvPr/>
        </p:nvSpPr>
        <p:spPr>
          <a:xfrm>
            <a:off x="4828064" y="2398008"/>
            <a:ext cx="1574984"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err="1" smtClean="0">
                <a:solidFill>
                  <a:schemeClr val="bg1">
                    <a:lumMod val="65000"/>
                  </a:schemeClr>
                </a:solidFill>
                <a:latin typeface="+mj-lt"/>
              </a:rPr>
              <a:t>Clustering</a:t>
            </a:r>
            <a:endParaRPr lang="fr-FR" sz="1600" b="1" dirty="0">
              <a:solidFill>
                <a:schemeClr val="bg1">
                  <a:lumMod val="65000"/>
                </a:schemeClr>
              </a:solidFill>
              <a:latin typeface="+mj-lt"/>
            </a:endParaRPr>
          </a:p>
        </p:txBody>
      </p:sp>
      <p:cxnSp>
        <p:nvCxnSpPr>
          <p:cNvPr id="20" name="Straight Connector 19"/>
          <p:cNvCxnSpPr>
            <a:endCxn id="11" idx="1"/>
          </p:cNvCxnSpPr>
          <p:nvPr/>
        </p:nvCxnSpPr>
        <p:spPr>
          <a:xfrm>
            <a:off x="1416264" y="3789882"/>
            <a:ext cx="807484" cy="102611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2" idx="1"/>
          </p:cNvCxnSpPr>
          <p:nvPr/>
        </p:nvCxnSpPr>
        <p:spPr>
          <a:xfrm flipV="1">
            <a:off x="1416264" y="2763768"/>
            <a:ext cx="807484" cy="102611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p:cNvCxnSpPr>
          <p:nvPr/>
        </p:nvCxnSpPr>
        <p:spPr>
          <a:xfrm>
            <a:off x="4052548" y="2763768"/>
            <a:ext cx="80748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3"/>
            <a:endCxn id="13" idx="1"/>
          </p:cNvCxnSpPr>
          <p:nvPr/>
        </p:nvCxnSpPr>
        <p:spPr>
          <a:xfrm flipV="1">
            <a:off x="4052548" y="4275936"/>
            <a:ext cx="775515" cy="54006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3"/>
            <a:endCxn id="23" idx="1"/>
          </p:cNvCxnSpPr>
          <p:nvPr/>
        </p:nvCxnSpPr>
        <p:spPr>
          <a:xfrm>
            <a:off x="4052548" y="4815996"/>
            <a:ext cx="763073" cy="52225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098798" y="5278909"/>
            <a:ext cx="2077261" cy="850197"/>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cs typeface="Calibri" pitchFamily="34" charset="0"/>
              </a:rPr>
              <a:t>Develop </a:t>
            </a:r>
            <a:r>
              <a:rPr lang="en-US" sz="1400" b="1" dirty="0">
                <a:solidFill>
                  <a:schemeClr val="tx1"/>
                </a:solidFill>
                <a:latin typeface="+mj-lt"/>
                <a:cs typeface="Calibri" pitchFamily="34" charset="0"/>
              </a:rPr>
              <a:t>predictive</a:t>
            </a:r>
            <a:r>
              <a:rPr lang="en-US" sz="1400" dirty="0">
                <a:solidFill>
                  <a:schemeClr val="tx1"/>
                </a:solidFill>
                <a:latin typeface="+mj-lt"/>
                <a:cs typeface="Calibri" pitchFamily="34" charset="0"/>
              </a:rPr>
              <a:t> </a:t>
            </a:r>
            <a:r>
              <a:rPr lang="en-US" sz="1400" b="1" dirty="0">
                <a:solidFill>
                  <a:schemeClr val="tx1"/>
                </a:solidFill>
                <a:latin typeface="+mj-lt"/>
                <a:cs typeface="Calibri" pitchFamily="34" charset="0"/>
              </a:rPr>
              <a:t>model</a:t>
            </a:r>
            <a:r>
              <a:rPr lang="en-US" sz="1400" dirty="0">
                <a:solidFill>
                  <a:schemeClr val="tx1"/>
                </a:solidFill>
                <a:latin typeface="+mj-lt"/>
                <a:cs typeface="Calibri" pitchFamily="34" charset="0"/>
              </a:rPr>
              <a:t> based on both</a:t>
            </a:r>
            <a:br>
              <a:rPr lang="en-US" sz="1400" dirty="0">
                <a:solidFill>
                  <a:schemeClr val="tx1"/>
                </a:solidFill>
                <a:latin typeface="+mj-lt"/>
                <a:cs typeface="Calibri" pitchFamily="34" charset="0"/>
              </a:rPr>
            </a:br>
            <a:r>
              <a:rPr lang="en-US" sz="1400" b="1" dirty="0">
                <a:solidFill>
                  <a:schemeClr val="tx1"/>
                </a:solidFill>
                <a:latin typeface="+mj-lt"/>
                <a:cs typeface="Calibri" pitchFamily="34" charset="0"/>
              </a:rPr>
              <a:t>input and output </a:t>
            </a:r>
            <a:r>
              <a:rPr lang="en-US" sz="1400" dirty="0">
                <a:solidFill>
                  <a:schemeClr val="tx1"/>
                </a:solidFill>
                <a:latin typeface="+mj-lt"/>
                <a:cs typeface="Calibri" pitchFamily="34" charset="0"/>
              </a:rPr>
              <a:t>data</a:t>
            </a:r>
          </a:p>
        </p:txBody>
      </p:sp>
      <p:sp>
        <p:nvSpPr>
          <p:cNvPr id="36" name="TextBox 35"/>
          <p:cNvSpPr txBox="1"/>
          <p:nvPr/>
        </p:nvSpPr>
        <p:spPr>
          <a:xfrm>
            <a:off x="2127835" y="1708499"/>
            <a:ext cx="2027030" cy="369332"/>
          </a:xfrm>
          <a:prstGeom prst="rect">
            <a:avLst/>
          </a:prstGeom>
          <a:noFill/>
        </p:spPr>
        <p:txBody>
          <a:bodyPr wrap="none" rtlCol="0">
            <a:spAutoFit/>
          </a:bodyPr>
          <a:lstStyle/>
          <a:p>
            <a:pPr algn="ctr"/>
            <a:r>
              <a:rPr lang="en-US" b="1" dirty="0" smtClean="0">
                <a:solidFill>
                  <a:schemeClr val="tx2"/>
                </a:solidFill>
                <a:latin typeface="+mj-lt"/>
                <a:cs typeface="Arial" pitchFamily="34" charset="0"/>
              </a:rPr>
              <a:t>Type of Learning</a:t>
            </a:r>
            <a:endParaRPr lang="en-US" b="1" dirty="0">
              <a:solidFill>
                <a:schemeClr val="tx2"/>
              </a:solidFill>
              <a:latin typeface="+mj-lt"/>
              <a:cs typeface="Arial" pitchFamily="34" charset="0"/>
            </a:endParaRPr>
          </a:p>
        </p:txBody>
      </p:sp>
      <p:sp>
        <p:nvSpPr>
          <p:cNvPr id="37" name="TextBox 36"/>
          <p:cNvSpPr txBox="1"/>
          <p:nvPr/>
        </p:nvSpPr>
        <p:spPr>
          <a:xfrm>
            <a:off x="4358880" y="1708499"/>
            <a:ext cx="2933240" cy="369332"/>
          </a:xfrm>
          <a:prstGeom prst="rect">
            <a:avLst/>
          </a:prstGeom>
          <a:noFill/>
        </p:spPr>
        <p:txBody>
          <a:bodyPr wrap="none" rtlCol="0">
            <a:spAutoFit/>
          </a:bodyPr>
          <a:lstStyle/>
          <a:p>
            <a:pPr algn="ctr"/>
            <a:r>
              <a:rPr lang="en-US" b="1" dirty="0" smtClean="0">
                <a:solidFill>
                  <a:schemeClr val="tx2"/>
                </a:solidFill>
                <a:latin typeface="+mj-lt"/>
                <a:cs typeface="Arial" pitchFamily="34" charset="0"/>
              </a:rPr>
              <a:t>Categories of Algorithms</a:t>
            </a:r>
            <a:endParaRPr lang="en-US" b="1" dirty="0">
              <a:solidFill>
                <a:schemeClr val="tx2"/>
              </a:solidFill>
              <a:latin typeface="+mj-lt"/>
              <a:cs typeface="Arial" pitchFamily="34" charset="0"/>
            </a:endParaRPr>
          </a:p>
        </p:txBody>
      </p:sp>
      <p:sp>
        <p:nvSpPr>
          <p:cNvPr id="21" name="Title 1"/>
          <p:cNvSpPr>
            <a:spLocks noGrp="1"/>
          </p:cNvSpPr>
          <p:nvPr>
            <p:ph type="title"/>
          </p:nvPr>
        </p:nvSpPr>
        <p:spPr/>
        <p:txBody>
          <a:bodyPr/>
          <a:lstStyle/>
          <a:p>
            <a:pPr algn="l"/>
            <a:r>
              <a:rPr lang="en-US" dirty="0" smtClean="0"/>
              <a:t>Supervised Learning</a:t>
            </a:r>
            <a:endParaRPr lang="en-US" dirty="0"/>
          </a:p>
        </p:txBody>
      </p:sp>
      <p:sp>
        <p:nvSpPr>
          <p:cNvPr id="23" name="Rounded Rectangle 22"/>
          <p:cNvSpPr/>
          <p:nvPr/>
        </p:nvSpPr>
        <p:spPr>
          <a:xfrm>
            <a:off x="4815621" y="4972488"/>
            <a:ext cx="1587428" cy="731520"/>
          </a:xfrm>
          <a:prstGeom prst="roundRect">
            <a:avLst>
              <a:gd name="adj" fmla="val 6153"/>
            </a:avLst>
          </a:prstGeom>
          <a:solidFill>
            <a:srgbClr val="FFFF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latin typeface="+mj-lt"/>
              </a:rPr>
              <a:t>Classification</a:t>
            </a:r>
            <a:endParaRPr lang="fr-FR" sz="1600" b="1" dirty="0">
              <a:solidFill>
                <a:schemeClr val="tx1"/>
              </a:solidFill>
              <a:latin typeface="+mj-lt"/>
            </a:endParaRPr>
          </a:p>
        </p:txBody>
      </p:sp>
      <p:sp>
        <p:nvSpPr>
          <p:cNvPr id="24" name="Rectangle 23"/>
          <p:cNvSpPr/>
          <p:nvPr/>
        </p:nvSpPr>
        <p:spPr>
          <a:xfrm>
            <a:off x="6670386" y="4431443"/>
            <a:ext cx="2614723" cy="685059"/>
          </a:xfrm>
          <a:prstGeom prst="rect">
            <a:avLst/>
          </a:prstGeom>
        </p:spPr>
        <p:txBody>
          <a:bodyPr wrap="square">
            <a:spAutoFit/>
          </a:bodyPr>
          <a:lstStyle/>
          <a:p>
            <a:pPr algn="l">
              <a:lnSpc>
                <a:spcPct val="107000"/>
              </a:lnSpc>
              <a:spcAft>
                <a:spcPts val="800"/>
              </a:spcAft>
            </a:pPr>
            <a:r>
              <a:rPr lang="en-US" b="1" dirty="0">
                <a:solidFill>
                  <a:srgbClr val="E68900"/>
                </a:solidFill>
                <a:latin typeface="+mj-lt"/>
                <a:ea typeface="Calibri" panose="020F0502020204030204" pitchFamily="34" charset="0"/>
                <a:cs typeface="Times New Roman" panose="02020603050405020304" pitchFamily="18" charset="0"/>
              </a:rPr>
              <a:t>Model patterns or relationships</a:t>
            </a:r>
          </a:p>
        </p:txBody>
      </p:sp>
    </p:spTree>
    <p:extLst>
      <p:ext uri="{BB962C8B-B14F-4D97-AF65-F5344CB8AC3E}">
        <p14:creationId xmlns:p14="http://schemas.microsoft.com/office/powerpoint/2010/main" val="526690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GB" dirty="0" smtClean="0"/>
              <a:t>Agenda</a:t>
            </a:r>
          </a:p>
        </p:txBody>
      </p:sp>
      <p:sp>
        <p:nvSpPr>
          <p:cNvPr id="54275" name="Rectangle 3"/>
          <p:cNvSpPr>
            <a:spLocks noGrp="1" noChangeArrowheads="1"/>
          </p:cNvSpPr>
          <p:nvPr>
            <p:ph idx="1"/>
          </p:nvPr>
        </p:nvSpPr>
        <p:spPr>
          <a:xfrm>
            <a:off x="457200" y="1894378"/>
            <a:ext cx="8231560" cy="4414942"/>
          </a:xfrm>
        </p:spPr>
        <p:txBody>
          <a:bodyPr/>
          <a:lstStyle/>
          <a:p>
            <a:pPr>
              <a:lnSpc>
                <a:spcPct val="150000"/>
              </a:lnSpc>
            </a:pPr>
            <a:r>
              <a:rPr lang="en-GB" dirty="0" smtClean="0"/>
              <a:t>Machine Learning overview</a:t>
            </a:r>
          </a:p>
          <a:p>
            <a:pPr>
              <a:lnSpc>
                <a:spcPct val="150000"/>
              </a:lnSpc>
            </a:pPr>
            <a:r>
              <a:rPr lang="en-GB" dirty="0" smtClean="0"/>
              <a:t>Learning types and models</a:t>
            </a:r>
          </a:p>
          <a:p>
            <a:pPr eaLnBrk="1" hangingPunct="1">
              <a:lnSpc>
                <a:spcPct val="150000"/>
              </a:lnSpc>
            </a:pPr>
            <a:r>
              <a:rPr lang="en-US" dirty="0"/>
              <a:t>Machine Learning workflow</a:t>
            </a:r>
          </a:p>
          <a:p>
            <a:pPr eaLnBrk="1" hangingPunct="1">
              <a:lnSpc>
                <a:spcPct val="150000"/>
              </a:lnSpc>
            </a:pPr>
            <a:r>
              <a:rPr lang="en-US" dirty="0"/>
              <a:t>Example: Heart sound classification</a:t>
            </a:r>
          </a:p>
          <a:p>
            <a:pPr eaLnBrk="1" hangingPunct="1">
              <a:lnSpc>
                <a:spcPct val="150000"/>
              </a:lnSpc>
            </a:pPr>
            <a:r>
              <a:rPr lang="en-US" dirty="0" smtClean="0"/>
              <a:t>Summary</a:t>
            </a:r>
          </a:p>
          <a:p>
            <a:pPr eaLnBrk="1" hangingPunct="1">
              <a:lnSpc>
                <a:spcPct val="150000"/>
              </a:lnSpc>
            </a:pPr>
            <a:r>
              <a:rPr lang="en-US" dirty="0" smtClean="0"/>
              <a:t>Self-practice</a:t>
            </a:r>
            <a:endParaRPr lang="en-US" dirty="0"/>
          </a:p>
          <a:p>
            <a:pPr>
              <a:lnSpc>
                <a:spcPct val="150000"/>
              </a:lnSpc>
            </a:pPr>
            <a:endParaRPr lang="en-US" sz="3200" dirty="0"/>
          </a:p>
        </p:txBody>
      </p:sp>
      <p:sp>
        <p:nvSpPr>
          <p:cNvPr id="5" name="Rounded Rectangle 4"/>
          <p:cNvSpPr/>
          <p:nvPr/>
        </p:nvSpPr>
        <p:spPr>
          <a:xfrm>
            <a:off x="211948" y="1916832"/>
            <a:ext cx="7816436" cy="694133"/>
          </a:xfrm>
          <a:prstGeom prst="roundRect">
            <a:avLst/>
          </a:prstGeom>
          <a:solidFill>
            <a:schemeClr val="tx2">
              <a:alpha val="20000"/>
            </a:schemeClr>
          </a:solidFill>
          <a:ln w="9525" algn="ctr">
            <a:solidFill>
              <a:schemeClr val="tx1"/>
            </a:solidFill>
            <a:miter lim="800000"/>
            <a:headEnd/>
            <a:tailEnd/>
          </a:ln>
        </p:spPr>
        <p:txBody>
          <a:bodyPr wrap="none" anchor="ctr"/>
          <a:lstStyle/>
          <a:p>
            <a:pPr eaLnBrk="0" hangingPunct="0"/>
            <a:endParaRPr lang="en-US" dirty="0" smtClean="0">
              <a:solidFill>
                <a:prstClr val="black"/>
              </a:solidFill>
            </a:endParaRPr>
          </a:p>
        </p:txBody>
      </p:sp>
    </p:spTree>
    <p:extLst>
      <p:ext uri="{BB962C8B-B14F-4D97-AF65-F5344CB8AC3E}">
        <p14:creationId xmlns:p14="http://schemas.microsoft.com/office/powerpoint/2010/main" val="147190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Training and Validation</a:t>
            </a:r>
            <a:endParaRPr lang="en-GB" sz="2000" dirty="0" smtClean="0">
              <a:solidFill>
                <a:schemeClr val="tx1"/>
              </a:solidFill>
            </a:endParaRPr>
          </a:p>
        </p:txBody>
      </p:sp>
      <p:pic>
        <p:nvPicPr>
          <p:cNvPr id="4" name="Picture 3"/>
          <p:cNvPicPr>
            <a:picLocks noChangeAspect="1"/>
          </p:cNvPicPr>
          <p:nvPr/>
        </p:nvPicPr>
        <p:blipFill rotWithShape="1">
          <a:blip r:embed="rId3"/>
          <a:srcRect r="9900"/>
          <a:stretch/>
        </p:blipFill>
        <p:spPr>
          <a:xfrm>
            <a:off x="1691680" y="1556792"/>
            <a:ext cx="5904656" cy="4069731"/>
          </a:xfrm>
          <a:prstGeom prst="rect">
            <a:avLst/>
          </a:prstGeom>
        </p:spPr>
      </p:pic>
      <p:sp>
        <p:nvSpPr>
          <p:cNvPr id="9" name="TextBox 8"/>
          <p:cNvSpPr txBox="1"/>
          <p:nvPr/>
        </p:nvSpPr>
        <p:spPr>
          <a:xfrm>
            <a:off x="901552" y="5733256"/>
            <a:ext cx="7632848" cy="923330"/>
          </a:xfrm>
          <a:prstGeom prst="rect">
            <a:avLst/>
          </a:prstGeom>
          <a:ln>
            <a:solidFill>
              <a:srgbClr val="FFC000"/>
            </a:solidFill>
          </a:ln>
        </p:spPr>
        <p:txBody>
          <a:bodyPr wrap="square">
            <a:spAutoFit/>
          </a:bodyPr>
          <a:lstStyle>
            <a:defPPr>
              <a:defRPr lang="en-US"/>
            </a:defPPr>
            <a:lvl1pPr>
              <a:defRPr sz="1600" b="1">
                <a:latin typeface="Courier New" panose="02070309020205020404" pitchFamily="49" charset="0"/>
                <a:ea typeface="Calibri" panose="020F0502020204030204" pitchFamily="34" charset="0"/>
              </a:defRPr>
            </a:lvl1pPr>
          </a:lstStyle>
          <a:p>
            <a:pPr algn="l"/>
            <a:r>
              <a:rPr lang="fr-FR" sz="1800" dirty="0"/>
              <a:t>&gt;&gt; </a:t>
            </a:r>
            <a:r>
              <a:rPr lang="en-US" sz="1800" dirty="0" err="1" smtClean="0"/>
              <a:t>pt</a:t>
            </a:r>
            <a:r>
              <a:rPr lang="en-US" sz="1800" dirty="0" smtClean="0"/>
              <a:t> = </a:t>
            </a:r>
            <a:r>
              <a:rPr lang="en-US" sz="1800" dirty="0">
                <a:solidFill>
                  <a:srgbClr val="000000"/>
                </a:solidFill>
              </a:rPr>
              <a:t> </a:t>
            </a:r>
            <a:r>
              <a:rPr lang="en-US" sz="1800" dirty="0" err="1" smtClean="0">
                <a:solidFill>
                  <a:srgbClr val="000000"/>
                </a:solidFill>
              </a:rPr>
              <a:t>cvpartition</a:t>
            </a:r>
            <a:r>
              <a:rPr lang="en-US" sz="1800" dirty="0" smtClean="0">
                <a:solidFill>
                  <a:srgbClr val="000000"/>
                </a:solidFill>
              </a:rPr>
              <a:t>(</a:t>
            </a:r>
            <a:r>
              <a:rPr lang="en-US" sz="1800" dirty="0" err="1" smtClean="0">
                <a:solidFill>
                  <a:srgbClr val="000000"/>
                </a:solidFill>
              </a:rPr>
              <a:t>data.labels</a:t>
            </a:r>
            <a:r>
              <a:rPr lang="en-US" sz="1800" dirty="0" smtClean="0">
                <a:solidFill>
                  <a:srgbClr val="000000"/>
                </a:solidFill>
              </a:rPr>
              <a:t>, </a:t>
            </a:r>
            <a:r>
              <a:rPr lang="en-US" sz="1800" dirty="0">
                <a:solidFill>
                  <a:srgbClr val="A020F0"/>
                </a:solidFill>
              </a:rPr>
              <a:t>'Holdout'</a:t>
            </a:r>
            <a:r>
              <a:rPr lang="en-US" sz="1800" dirty="0">
                <a:solidFill>
                  <a:srgbClr val="000000"/>
                </a:solidFill>
              </a:rPr>
              <a:t>, </a:t>
            </a:r>
            <a:r>
              <a:rPr lang="en-US" sz="1800" dirty="0" smtClean="0">
                <a:solidFill>
                  <a:srgbClr val="000000"/>
                </a:solidFill>
              </a:rPr>
              <a:t>0.3);</a:t>
            </a:r>
          </a:p>
          <a:p>
            <a:pPr algn="l" rtl="0"/>
            <a:r>
              <a:rPr lang="en-US" sz="1800" dirty="0">
                <a:solidFill>
                  <a:srgbClr val="000000"/>
                </a:solidFill>
              </a:rPr>
              <a:t>&gt;&gt; </a:t>
            </a:r>
            <a:r>
              <a:rPr lang="en-US" sz="1800" dirty="0" err="1" smtClean="0">
                <a:solidFill>
                  <a:srgbClr val="000000"/>
                </a:solidFill>
              </a:rPr>
              <a:t>dataTrain</a:t>
            </a:r>
            <a:r>
              <a:rPr lang="en-US" sz="1800" dirty="0" smtClean="0">
                <a:solidFill>
                  <a:srgbClr val="000000"/>
                </a:solidFill>
              </a:rPr>
              <a:t> = data(</a:t>
            </a:r>
            <a:r>
              <a:rPr lang="en-US" sz="1800" dirty="0" err="1" smtClean="0">
                <a:solidFill>
                  <a:srgbClr val="000000"/>
                </a:solidFill>
              </a:rPr>
              <a:t>pt.training</a:t>
            </a:r>
            <a:r>
              <a:rPr lang="en-US" sz="1800" dirty="0">
                <a:solidFill>
                  <a:srgbClr val="000000"/>
                </a:solidFill>
              </a:rPr>
              <a:t>,:)</a:t>
            </a:r>
          </a:p>
          <a:p>
            <a:pPr algn="l" rtl="0"/>
            <a:r>
              <a:rPr lang="en-US" sz="1800" dirty="0">
                <a:solidFill>
                  <a:srgbClr val="000000"/>
                </a:solidFill>
              </a:rPr>
              <a:t>&gt;&gt; </a:t>
            </a:r>
            <a:r>
              <a:rPr lang="en-US" sz="1800" dirty="0" err="1" smtClean="0">
                <a:solidFill>
                  <a:srgbClr val="000000"/>
                </a:solidFill>
              </a:rPr>
              <a:t>dataTest</a:t>
            </a:r>
            <a:r>
              <a:rPr lang="en-US" sz="1800" dirty="0" smtClean="0">
                <a:solidFill>
                  <a:srgbClr val="000000"/>
                </a:solidFill>
              </a:rPr>
              <a:t>  </a:t>
            </a:r>
            <a:r>
              <a:rPr lang="en-US" sz="1800" dirty="0">
                <a:solidFill>
                  <a:srgbClr val="000000"/>
                </a:solidFill>
              </a:rPr>
              <a:t>= </a:t>
            </a:r>
            <a:r>
              <a:rPr lang="en-US" sz="1800" dirty="0" smtClean="0">
                <a:solidFill>
                  <a:srgbClr val="000000"/>
                </a:solidFill>
              </a:rPr>
              <a:t>data(</a:t>
            </a:r>
            <a:r>
              <a:rPr lang="en-US" sz="1800" dirty="0" err="1" smtClean="0">
                <a:solidFill>
                  <a:srgbClr val="000000"/>
                </a:solidFill>
              </a:rPr>
              <a:t>pt.testing</a:t>
            </a:r>
            <a:r>
              <a:rPr lang="en-US" sz="1800" dirty="0">
                <a:solidFill>
                  <a:srgbClr val="000000"/>
                </a:solidFill>
              </a:rPr>
              <a:t>,:)</a:t>
            </a:r>
          </a:p>
        </p:txBody>
      </p:sp>
    </p:spTree>
    <p:extLst>
      <p:ext uri="{BB962C8B-B14F-4D97-AF65-F5344CB8AC3E}">
        <p14:creationId xmlns:p14="http://schemas.microsoft.com/office/powerpoint/2010/main" val="1748385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Supervised Learning</a:t>
            </a:r>
          </a:p>
        </p:txBody>
      </p:sp>
      <p:cxnSp>
        <p:nvCxnSpPr>
          <p:cNvPr id="8" name="Straight Connector 7"/>
          <p:cNvCxnSpPr>
            <a:stCxn id="27" idx="0"/>
            <a:endCxn id="22" idx="2"/>
          </p:cNvCxnSpPr>
          <p:nvPr/>
        </p:nvCxnSpPr>
        <p:spPr>
          <a:xfrm flipV="1">
            <a:off x="1005840" y="1920240"/>
            <a:ext cx="3581400" cy="76200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307080" y="1371600"/>
            <a:ext cx="2560320" cy="548640"/>
          </a:xfrm>
          <a:prstGeom prst="roundRect">
            <a:avLst>
              <a:gd name="adj" fmla="val 615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2800" b="1" dirty="0" err="1" smtClean="0">
                <a:solidFill>
                  <a:schemeClr val="tx1"/>
                </a:solidFill>
              </a:rPr>
              <a:t>Regression</a:t>
            </a:r>
            <a:endParaRPr lang="fr-FR" sz="2800" b="1" dirty="0">
              <a:solidFill>
                <a:schemeClr val="tx1"/>
              </a:solidFill>
            </a:endParaRPr>
          </a:p>
        </p:txBody>
      </p:sp>
      <p:grpSp>
        <p:nvGrpSpPr>
          <p:cNvPr id="90" name="Group 89"/>
          <p:cNvGrpSpPr/>
          <p:nvPr/>
        </p:nvGrpSpPr>
        <p:grpSpPr>
          <a:xfrm>
            <a:off x="228600" y="2682240"/>
            <a:ext cx="8564880" cy="822960"/>
            <a:chOff x="228600" y="2453640"/>
            <a:chExt cx="8564880" cy="822960"/>
          </a:xfrm>
        </p:grpSpPr>
        <p:sp>
          <p:nvSpPr>
            <p:cNvPr id="18" name="Rounded Rectangle 17"/>
            <p:cNvSpPr/>
            <p:nvPr/>
          </p:nvSpPr>
          <p:spPr>
            <a:xfrm>
              <a:off x="5486400" y="2453640"/>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fr-FR" sz="1500" b="1" dirty="0">
                  <a:solidFill>
                    <a:schemeClr val="tx1"/>
                  </a:solidFill>
                </a:rPr>
                <a:t>Non-</a:t>
              </a:r>
              <a:r>
                <a:rPr lang="fr-FR" sz="1500" b="1" dirty="0" err="1">
                  <a:solidFill>
                    <a:schemeClr val="tx1"/>
                  </a:solidFill>
                </a:rPr>
                <a:t>linear</a:t>
              </a:r>
              <a:r>
                <a:rPr lang="fr-FR" sz="1500" b="1" dirty="0">
                  <a:solidFill>
                    <a:schemeClr val="tx1"/>
                  </a:solidFill>
                </a:rPr>
                <a:t> Reg.</a:t>
              </a:r>
            </a:p>
            <a:p>
              <a:pPr algn="ctr"/>
              <a:r>
                <a:rPr lang="fr-FR" sz="1500" b="1" dirty="0">
                  <a:solidFill>
                    <a:schemeClr val="tx1"/>
                  </a:solidFill>
                </a:rPr>
                <a:t>(GLM, </a:t>
              </a:r>
              <a:r>
                <a:rPr lang="fr-FR" sz="1500" b="1" dirty="0" err="1">
                  <a:solidFill>
                    <a:schemeClr val="tx1"/>
                  </a:solidFill>
                </a:rPr>
                <a:t>Logistic</a:t>
              </a:r>
              <a:r>
                <a:rPr lang="fr-FR" sz="1500" b="1" dirty="0">
                  <a:solidFill>
                    <a:schemeClr val="tx1"/>
                  </a:solidFill>
                </a:rPr>
                <a:t>)</a:t>
              </a:r>
            </a:p>
          </p:txBody>
        </p:sp>
        <p:sp>
          <p:nvSpPr>
            <p:cNvPr id="19" name="Rounded Rectangle 18"/>
            <p:cNvSpPr/>
            <p:nvPr/>
          </p:nvSpPr>
          <p:spPr>
            <a:xfrm>
              <a:off x="7239000" y="2453640"/>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fr-FR" sz="1500" b="1" dirty="0" err="1" smtClean="0">
                  <a:solidFill>
                    <a:schemeClr val="tx1"/>
                  </a:solidFill>
                </a:rPr>
                <a:t>Linear</a:t>
              </a:r>
              <a:r>
                <a:rPr lang="fr-FR" sz="1500" b="1" dirty="0" smtClean="0">
                  <a:solidFill>
                    <a:schemeClr val="tx1"/>
                  </a:solidFill>
                </a:rPr>
                <a:t> </a:t>
              </a:r>
              <a:r>
                <a:rPr lang="fr-FR" sz="1500" b="1" dirty="0" err="1" smtClean="0">
                  <a:solidFill>
                    <a:schemeClr val="tx1"/>
                  </a:solidFill>
                </a:rPr>
                <a:t>Regression</a:t>
              </a:r>
              <a:endParaRPr lang="fr-FR" sz="1500" b="1" dirty="0">
                <a:solidFill>
                  <a:schemeClr val="tx1"/>
                </a:solidFill>
              </a:endParaRPr>
            </a:p>
          </p:txBody>
        </p:sp>
        <p:sp>
          <p:nvSpPr>
            <p:cNvPr id="24" name="Rounded Rectangle 23"/>
            <p:cNvSpPr/>
            <p:nvPr/>
          </p:nvSpPr>
          <p:spPr>
            <a:xfrm>
              <a:off x="1981200" y="2453640"/>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fr-FR" sz="1500" b="1" dirty="0" err="1" smtClean="0">
                  <a:solidFill>
                    <a:schemeClr val="tx1"/>
                  </a:solidFill>
                </a:rPr>
                <a:t>Decision</a:t>
              </a:r>
              <a:r>
                <a:rPr lang="fr-FR" sz="1500" b="1" dirty="0" smtClean="0">
                  <a:solidFill>
                    <a:schemeClr val="tx1"/>
                  </a:solidFill>
                </a:rPr>
                <a:t> </a:t>
              </a:r>
              <a:r>
                <a:rPr lang="fr-FR" sz="1500" b="1" dirty="0" err="1">
                  <a:solidFill>
                    <a:schemeClr val="tx1"/>
                  </a:solidFill>
                </a:rPr>
                <a:t>Trees</a:t>
              </a:r>
              <a:endParaRPr lang="fr-FR" sz="1500" b="1" dirty="0">
                <a:solidFill>
                  <a:schemeClr val="tx1"/>
                </a:solidFill>
              </a:endParaRPr>
            </a:p>
          </p:txBody>
        </p:sp>
        <p:sp>
          <p:nvSpPr>
            <p:cNvPr id="25" name="Rounded Rectangle 24"/>
            <p:cNvSpPr/>
            <p:nvPr/>
          </p:nvSpPr>
          <p:spPr>
            <a:xfrm>
              <a:off x="3762903" y="2453640"/>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fr-FR" sz="1500" b="1" dirty="0" smtClean="0">
                  <a:solidFill>
                    <a:schemeClr val="tx1"/>
                  </a:solidFill>
                </a:rPr>
                <a:t>Ens</a:t>
              </a:r>
              <a:r>
                <a:rPr lang="fr-FR" sz="1500" b="1" dirty="0">
                  <a:solidFill>
                    <a:schemeClr val="tx1"/>
                  </a:solidFill>
                </a:rPr>
                <a:t>emble </a:t>
              </a:r>
              <a:r>
                <a:rPr lang="fr-FR" sz="1500" b="1" dirty="0" err="1">
                  <a:solidFill>
                    <a:schemeClr val="tx1"/>
                  </a:solidFill>
                </a:rPr>
                <a:t>Methods</a:t>
              </a:r>
              <a:endParaRPr lang="fr-FR" sz="1500" b="1" dirty="0">
                <a:solidFill>
                  <a:schemeClr val="tx1"/>
                </a:solidFill>
              </a:endParaRPr>
            </a:p>
          </p:txBody>
        </p:sp>
        <p:sp>
          <p:nvSpPr>
            <p:cNvPr id="27" name="Rounded Rectangle 26"/>
            <p:cNvSpPr/>
            <p:nvPr/>
          </p:nvSpPr>
          <p:spPr>
            <a:xfrm>
              <a:off x="228600" y="2453640"/>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fr-FR" sz="1500" b="1" dirty="0" smtClean="0">
                  <a:solidFill>
                    <a:schemeClr val="tx1"/>
                  </a:solidFill>
                </a:rPr>
                <a:t>Neural Networks</a:t>
              </a:r>
              <a:endParaRPr lang="fr-FR" sz="1500" b="1" dirty="0">
                <a:solidFill>
                  <a:schemeClr val="tx1"/>
                </a:solidFill>
              </a:endParaRPr>
            </a:p>
          </p:txBody>
        </p:sp>
      </p:grpSp>
      <p:sp>
        <p:nvSpPr>
          <p:cNvPr id="29" name="Rounded Rectangle 28"/>
          <p:cNvSpPr/>
          <p:nvPr/>
        </p:nvSpPr>
        <p:spPr>
          <a:xfrm>
            <a:off x="3307080" y="4404360"/>
            <a:ext cx="2560320" cy="548640"/>
          </a:xfrm>
          <a:prstGeom prst="roundRect">
            <a:avLst>
              <a:gd name="adj" fmla="val 615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2800" b="1" dirty="0" smtClean="0">
                <a:solidFill>
                  <a:schemeClr val="tx1"/>
                </a:solidFill>
              </a:rPr>
              <a:t>Classification</a:t>
            </a:r>
            <a:endParaRPr lang="fr-FR" sz="2800" b="1" dirty="0">
              <a:solidFill>
                <a:schemeClr val="tx1"/>
              </a:solidFill>
            </a:endParaRPr>
          </a:p>
        </p:txBody>
      </p:sp>
      <p:grpSp>
        <p:nvGrpSpPr>
          <p:cNvPr id="89" name="Group 88"/>
          <p:cNvGrpSpPr/>
          <p:nvPr/>
        </p:nvGrpSpPr>
        <p:grpSpPr>
          <a:xfrm>
            <a:off x="1188720" y="5562600"/>
            <a:ext cx="6812280" cy="822960"/>
            <a:chOff x="1188720" y="5562600"/>
            <a:chExt cx="6812280" cy="822960"/>
          </a:xfrm>
        </p:grpSpPr>
        <p:sp>
          <p:nvSpPr>
            <p:cNvPr id="30" name="Rounded Rectangle 29"/>
            <p:cNvSpPr/>
            <p:nvPr/>
          </p:nvSpPr>
          <p:spPr>
            <a:xfrm>
              <a:off x="6446520" y="5562600"/>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fr-FR" sz="1500" b="1" dirty="0" err="1" smtClean="0">
                  <a:solidFill>
                    <a:schemeClr val="tx1"/>
                  </a:solidFill>
                </a:rPr>
                <a:t>Nearest</a:t>
              </a:r>
              <a:r>
                <a:rPr lang="fr-FR" sz="1500" b="1" dirty="0" smtClean="0">
                  <a:solidFill>
                    <a:schemeClr val="tx1"/>
                  </a:solidFill>
                </a:rPr>
                <a:t> </a:t>
              </a:r>
              <a:r>
                <a:rPr lang="fr-FR" sz="1500" b="1" dirty="0" err="1" smtClean="0">
                  <a:solidFill>
                    <a:schemeClr val="tx1"/>
                  </a:solidFill>
                </a:rPr>
                <a:t>Neighbor</a:t>
              </a:r>
              <a:endParaRPr lang="fr-FR" sz="1500" b="1" dirty="0">
                <a:solidFill>
                  <a:schemeClr val="tx1"/>
                </a:solidFill>
              </a:endParaRPr>
            </a:p>
          </p:txBody>
        </p:sp>
        <p:sp>
          <p:nvSpPr>
            <p:cNvPr id="31" name="Rounded Rectangle 30"/>
            <p:cNvSpPr/>
            <p:nvPr/>
          </p:nvSpPr>
          <p:spPr>
            <a:xfrm>
              <a:off x="2941320" y="5562600"/>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fr-FR" sz="1500" b="1" dirty="0" smtClean="0">
                  <a:solidFill>
                    <a:schemeClr val="tx1"/>
                  </a:solidFill>
                </a:rPr>
                <a:t>Discriminant </a:t>
              </a:r>
              <a:r>
                <a:rPr lang="fr-FR" sz="1500" b="1" dirty="0" err="1" smtClean="0">
                  <a:solidFill>
                    <a:schemeClr val="tx1"/>
                  </a:solidFill>
                </a:rPr>
                <a:t>Analysis</a:t>
              </a:r>
              <a:endParaRPr lang="fr-FR" sz="1500" b="1" dirty="0">
                <a:solidFill>
                  <a:schemeClr val="tx1"/>
                </a:solidFill>
              </a:endParaRPr>
            </a:p>
          </p:txBody>
        </p:sp>
        <p:sp>
          <p:nvSpPr>
            <p:cNvPr id="32" name="Rounded Rectangle 31"/>
            <p:cNvSpPr/>
            <p:nvPr/>
          </p:nvSpPr>
          <p:spPr>
            <a:xfrm>
              <a:off x="4723023" y="5562600"/>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fr-FR" sz="1500" b="1" dirty="0" err="1" smtClean="0">
                  <a:solidFill>
                    <a:schemeClr val="tx1"/>
                  </a:solidFill>
                </a:rPr>
                <a:t>Naive</a:t>
              </a:r>
              <a:r>
                <a:rPr lang="fr-FR" sz="1500" b="1" dirty="0" smtClean="0">
                  <a:solidFill>
                    <a:schemeClr val="tx1"/>
                  </a:solidFill>
                </a:rPr>
                <a:t> Bayes</a:t>
              </a:r>
              <a:endParaRPr lang="fr-FR" sz="1500" b="1" dirty="0">
                <a:solidFill>
                  <a:schemeClr val="tx1"/>
                </a:solidFill>
              </a:endParaRPr>
            </a:p>
          </p:txBody>
        </p:sp>
        <p:sp>
          <p:nvSpPr>
            <p:cNvPr id="33" name="Rounded Rectangle 32"/>
            <p:cNvSpPr/>
            <p:nvPr/>
          </p:nvSpPr>
          <p:spPr>
            <a:xfrm>
              <a:off x="1188720" y="5562600"/>
              <a:ext cx="1554480" cy="82296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fr-FR" sz="1500" b="1" dirty="0" smtClean="0">
                  <a:solidFill>
                    <a:schemeClr val="tx1"/>
                  </a:solidFill>
                </a:rPr>
                <a:t>Support </a:t>
              </a:r>
              <a:r>
                <a:rPr lang="fr-FR" sz="1500" b="1" dirty="0" err="1" smtClean="0">
                  <a:solidFill>
                    <a:schemeClr val="tx1"/>
                  </a:solidFill>
                </a:rPr>
                <a:t>Vector</a:t>
              </a:r>
              <a:r>
                <a:rPr lang="fr-FR" sz="1500" b="1" dirty="0" smtClean="0">
                  <a:solidFill>
                    <a:schemeClr val="tx1"/>
                  </a:solidFill>
                </a:rPr>
                <a:t> Machines</a:t>
              </a:r>
              <a:endParaRPr lang="fr-FR" sz="1500" b="1" dirty="0">
                <a:solidFill>
                  <a:schemeClr val="tx1"/>
                </a:solidFill>
              </a:endParaRPr>
            </a:p>
          </p:txBody>
        </p:sp>
      </p:grpSp>
      <p:cxnSp>
        <p:nvCxnSpPr>
          <p:cNvPr id="36" name="Straight Connector 35"/>
          <p:cNvCxnSpPr>
            <a:stCxn id="24" idx="0"/>
            <a:endCxn id="22" idx="2"/>
          </p:cNvCxnSpPr>
          <p:nvPr/>
        </p:nvCxnSpPr>
        <p:spPr>
          <a:xfrm flipV="1">
            <a:off x="2758440" y="1920240"/>
            <a:ext cx="1828800" cy="76200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2" idx="2"/>
            <a:endCxn id="19" idx="0"/>
          </p:cNvCxnSpPr>
          <p:nvPr/>
        </p:nvCxnSpPr>
        <p:spPr>
          <a:xfrm>
            <a:off x="4587240" y="1920240"/>
            <a:ext cx="3429000" cy="76200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5" idx="0"/>
            <a:endCxn id="22" idx="2"/>
          </p:cNvCxnSpPr>
          <p:nvPr/>
        </p:nvCxnSpPr>
        <p:spPr>
          <a:xfrm flipV="1">
            <a:off x="4540143" y="1920240"/>
            <a:ext cx="47097" cy="76200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0"/>
            <a:endCxn id="22" idx="2"/>
          </p:cNvCxnSpPr>
          <p:nvPr/>
        </p:nvCxnSpPr>
        <p:spPr>
          <a:xfrm flipH="1" flipV="1">
            <a:off x="4587240" y="1920240"/>
            <a:ext cx="1676400" cy="76200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0"/>
            <a:endCxn id="19" idx="2"/>
          </p:cNvCxnSpPr>
          <p:nvPr/>
        </p:nvCxnSpPr>
        <p:spPr>
          <a:xfrm flipV="1">
            <a:off x="4587240" y="3505200"/>
            <a:ext cx="3429000" cy="89916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29" idx="0"/>
            <a:endCxn id="18" idx="2"/>
          </p:cNvCxnSpPr>
          <p:nvPr/>
        </p:nvCxnSpPr>
        <p:spPr>
          <a:xfrm flipV="1">
            <a:off x="4587240" y="3505200"/>
            <a:ext cx="1676400" cy="89916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29" idx="0"/>
            <a:endCxn id="25" idx="2"/>
          </p:cNvCxnSpPr>
          <p:nvPr/>
        </p:nvCxnSpPr>
        <p:spPr>
          <a:xfrm flipH="1" flipV="1">
            <a:off x="4540143" y="3505200"/>
            <a:ext cx="47097" cy="89916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29" idx="0"/>
            <a:endCxn id="24" idx="2"/>
          </p:cNvCxnSpPr>
          <p:nvPr/>
        </p:nvCxnSpPr>
        <p:spPr>
          <a:xfrm flipH="1" flipV="1">
            <a:off x="2758440" y="3505200"/>
            <a:ext cx="1828800" cy="89916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9" idx="0"/>
            <a:endCxn id="27" idx="2"/>
          </p:cNvCxnSpPr>
          <p:nvPr/>
        </p:nvCxnSpPr>
        <p:spPr>
          <a:xfrm flipH="1" flipV="1">
            <a:off x="1005840" y="3505200"/>
            <a:ext cx="3581400" cy="89916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29" idx="2"/>
            <a:endCxn id="33" idx="0"/>
          </p:cNvCxnSpPr>
          <p:nvPr/>
        </p:nvCxnSpPr>
        <p:spPr>
          <a:xfrm flipH="1">
            <a:off x="1965960" y="4953000"/>
            <a:ext cx="2621280" cy="60960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9" idx="2"/>
            <a:endCxn id="31" idx="0"/>
          </p:cNvCxnSpPr>
          <p:nvPr/>
        </p:nvCxnSpPr>
        <p:spPr>
          <a:xfrm flipH="1">
            <a:off x="3718560" y="4953000"/>
            <a:ext cx="868680" cy="60960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29" idx="2"/>
            <a:endCxn id="32" idx="0"/>
          </p:cNvCxnSpPr>
          <p:nvPr/>
        </p:nvCxnSpPr>
        <p:spPr>
          <a:xfrm>
            <a:off x="4587240" y="4953000"/>
            <a:ext cx="913023" cy="60960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9" idx="2"/>
            <a:endCxn id="30" idx="0"/>
          </p:cNvCxnSpPr>
          <p:nvPr/>
        </p:nvCxnSpPr>
        <p:spPr>
          <a:xfrm>
            <a:off x="4587240" y="4953000"/>
            <a:ext cx="2636520" cy="60960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5763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Supervised </a:t>
            </a:r>
            <a:r>
              <a:rPr lang="en-US" dirty="0"/>
              <a:t>Learning - </a:t>
            </a:r>
            <a:r>
              <a:rPr lang="en-GB" dirty="0" smtClean="0"/>
              <a:t>Classification</a:t>
            </a:r>
            <a:endParaRPr lang="en-GB" sz="2000" dirty="0" smtClean="0">
              <a:solidFill>
                <a:schemeClr val="tx1"/>
              </a:solidFill>
            </a:endParaRPr>
          </a:p>
        </p:txBody>
      </p:sp>
      <p:sp>
        <p:nvSpPr>
          <p:cNvPr id="7171" name="Rectangle 3"/>
          <p:cNvSpPr>
            <a:spLocks noGrp="1" noChangeArrowheads="1"/>
          </p:cNvSpPr>
          <p:nvPr>
            <p:ph idx="1"/>
          </p:nvPr>
        </p:nvSpPr>
        <p:spPr/>
        <p:txBody>
          <a:bodyPr>
            <a:normAutofit lnSpcReduction="10000"/>
          </a:bodyPr>
          <a:lstStyle/>
          <a:p>
            <a:r>
              <a:rPr lang="en-GB" sz="2000" dirty="0" smtClean="0"/>
              <a:t>What is classification?</a:t>
            </a:r>
          </a:p>
          <a:p>
            <a:pPr lvl="1"/>
            <a:r>
              <a:rPr lang="en-GB" sz="2000" dirty="0" smtClean="0"/>
              <a:t>Predicting the </a:t>
            </a:r>
            <a:r>
              <a:rPr lang="en-GB" sz="2000" b="1" dirty="0" smtClean="0"/>
              <a:t>best group </a:t>
            </a:r>
            <a:r>
              <a:rPr lang="en-GB" sz="2000" dirty="0" smtClean="0"/>
              <a:t>for each point</a:t>
            </a:r>
          </a:p>
          <a:p>
            <a:pPr lvl="1"/>
            <a:r>
              <a:rPr lang="en-GB" sz="2000" dirty="0" smtClean="0"/>
              <a:t>“Learns” from </a:t>
            </a:r>
            <a:r>
              <a:rPr lang="en-GB" sz="2000" dirty="0" err="1" smtClean="0"/>
              <a:t>labeled</a:t>
            </a:r>
            <a:r>
              <a:rPr lang="en-GB" sz="2000" dirty="0" smtClean="0"/>
              <a:t> observations</a:t>
            </a:r>
          </a:p>
          <a:p>
            <a:pPr lvl="1"/>
            <a:r>
              <a:rPr lang="en-GB" sz="2000" dirty="0" smtClean="0"/>
              <a:t>Uses input features</a:t>
            </a:r>
          </a:p>
          <a:p>
            <a:pPr lvl="2"/>
            <a:endParaRPr lang="en-GB" sz="2000" dirty="0" smtClean="0"/>
          </a:p>
          <a:p>
            <a:r>
              <a:rPr lang="en-GB" sz="2000" dirty="0" smtClean="0"/>
              <a:t>Why use classification?</a:t>
            </a:r>
          </a:p>
          <a:p>
            <a:pPr lvl="1"/>
            <a:r>
              <a:rPr lang="en-GB" sz="2000" dirty="0" smtClean="0"/>
              <a:t>Accurately group data never seen before</a:t>
            </a:r>
          </a:p>
          <a:p>
            <a:pPr lvl="2"/>
            <a:endParaRPr lang="en-GB" sz="2000" dirty="0" smtClean="0"/>
          </a:p>
          <a:p>
            <a:r>
              <a:rPr lang="en-GB" sz="2000" dirty="0" smtClean="0"/>
              <a:t>How is classification done?</a:t>
            </a:r>
          </a:p>
          <a:p>
            <a:pPr lvl="1"/>
            <a:r>
              <a:rPr lang="en-US" sz="2000" dirty="0" smtClean="0"/>
              <a:t>Can use several </a:t>
            </a:r>
            <a:r>
              <a:rPr lang="en-US" sz="2000" b="1" dirty="0" smtClean="0"/>
              <a:t>algorithms</a:t>
            </a:r>
            <a:r>
              <a:rPr lang="en-US" sz="2000" dirty="0" smtClean="0"/>
              <a:t> to build a predictive model</a:t>
            </a:r>
          </a:p>
          <a:p>
            <a:pPr lvl="1"/>
            <a:r>
              <a:rPr lang="en-US" sz="2000" dirty="0" smtClean="0"/>
              <a:t>Good </a:t>
            </a:r>
            <a:r>
              <a:rPr lang="en-US" sz="2000" b="1" dirty="0" smtClean="0"/>
              <a:t>training data </a:t>
            </a:r>
            <a:r>
              <a:rPr lang="en-US" sz="2000" dirty="0" smtClean="0"/>
              <a:t>is critical</a:t>
            </a:r>
            <a:endParaRPr lang="en-US" sz="2000" i="1" dirty="0"/>
          </a:p>
        </p:txBody>
      </p:sp>
      <p:sp>
        <p:nvSpPr>
          <p:cNvPr id="2" name="TextBox 1"/>
          <p:cNvSpPr txBox="1"/>
          <p:nvPr/>
        </p:nvSpPr>
        <p:spPr>
          <a:xfrm>
            <a:off x="1331640" y="3861048"/>
            <a:ext cx="184731" cy="400110"/>
          </a:xfrm>
          <a:prstGeom prst="rect">
            <a:avLst/>
          </a:prstGeom>
          <a:noFill/>
        </p:spPr>
        <p:txBody>
          <a:bodyPr wrap="none" rtlCol="0">
            <a:spAutoFit/>
          </a:bodyPr>
          <a:lstStyle/>
          <a:p>
            <a:endParaRPr lang="en-US" sz="2000" dirty="0">
              <a:latin typeface="Arial" pitchFamily="34" charset="0"/>
              <a:cs typeface="Arial" pitchFamily="34" charset="0"/>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469" y="1558276"/>
            <a:ext cx="3410130" cy="2563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4397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Supervised </a:t>
            </a:r>
            <a:r>
              <a:rPr lang="en-US" dirty="0"/>
              <a:t>Learning </a:t>
            </a:r>
            <a:r>
              <a:rPr lang="en-US" dirty="0" smtClean="0"/>
              <a:t>- Regress</a:t>
            </a:r>
            <a:r>
              <a:rPr lang="en-GB" dirty="0" smtClean="0"/>
              <a:t>ion</a:t>
            </a:r>
            <a:endParaRPr lang="en-GB" sz="2000" dirty="0" smtClean="0">
              <a:solidFill>
                <a:schemeClr val="tx1"/>
              </a:solidFill>
            </a:endParaRPr>
          </a:p>
        </p:txBody>
      </p:sp>
      <p:sp>
        <p:nvSpPr>
          <p:cNvPr id="7171" name="Rectangle 3"/>
          <p:cNvSpPr>
            <a:spLocks noGrp="1" noChangeArrowheads="1"/>
          </p:cNvSpPr>
          <p:nvPr>
            <p:ph idx="1"/>
          </p:nvPr>
        </p:nvSpPr>
        <p:spPr/>
        <p:txBody>
          <a:bodyPr>
            <a:normAutofit/>
          </a:bodyPr>
          <a:lstStyle/>
          <a:p>
            <a:r>
              <a:rPr lang="en-GB" sz="2000" dirty="0" smtClean="0"/>
              <a:t>What is regression</a:t>
            </a:r>
            <a:r>
              <a:rPr lang="en-GB" sz="2000" dirty="0"/>
              <a:t>?</a:t>
            </a:r>
          </a:p>
          <a:p>
            <a:pPr lvl="1"/>
            <a:r>
              <a:rPr lang="en-GB" sz="2000" dirty="0" smtClean="0"/>
              <a:t>“classification, but for </a:t>
            </a:r>
            <a:r>
              <a:rPr lang="en-GB" sz="2000" b="1" dirty="0" smtClean="0"/>
              <a:t>continuous</a:t>
            </a:r>
            <a:r>
              <a:rPr lang="en-GB" sz="2000" dirty="0" smtClean="0"/>
              <a:t> variables”</a:t>
            </a:r>
            <a:endParaRPr lang="en-GB" sz="2000" dirty="0"/>
          </a:p>
          <a:p>
            <a:endParaRPr lang="en-GB" sz="2000" dirty="0" smtClean="0"/>
          </a:p>
          <a:p>
            <a:r>
              <a:rPr lang="en-GB" sz="2000" dirty="0" smtClean="0"/>
              <a:t>Why use </a:t>
            </a:r>
            <a:r>
              <a:rPr lang="en-GB" sz="2000" dirty="0"/>
              <a:t>regression?</a:t>
            </a:r>
            <a:endParaRPr lang="en-GB" sz="2000" dirty="0" smtClean="0"/>
          </a:p>
          <a:p>
            <a:pPr lvl="1"/>
            <a:r>
              <a:rPr lang="en-GB" sz="2000" dirty="0" smtClean="0"/>
              <a:t>Predict </a:t>
            </a:r>
            <a:r>
              <a:rPr lang="en-GB" sz="2000" dirty="0"/>
              <a:t>a continuous response </a:t>
            </a:r>
            <a:r>
              <a:rPr lang="en-GB" sz="2000" dirty="0" smtClean="0"/>
              <a:t>for</a:t>
            </a:r>
            <a:br>
              <a:rPr lang="en-GB" sz="2000" dirty="0" smtClean="0"/>
            </a:br>
            <a:r>
              <a:rPr lang="en-GB" sz="2000" dirty="0" smtClean="0"/>
              <a:t>a </a:t>
            </a:r>
            <a:r>
              <a:rPr lang="en-GB" sz="2000" dirty="0"/>
              <a:t>new observation  </a:t>
            </a:r>
          </a:p>
          <a:p>
            <a:pPr lvl="2"/>
            <a:endParaRPr lang="en-GB" sz="2000" dirty="0" smtClean="0"/>
          </a:p>
          <a:p>
            <a:r>
              <a:rPr lang="en-GB" sz="2000" dirty="0" smtClean="0"/>
              <a:t>How is </a:t>
            </a:r>
            <a:r>
              <a:rPr lang="en-GB" sz="2000" dirty="0"/>
              <a:t>regression done</a:t>
            </a:r>
            <a:r>
              <a:rPr lang="en-GB" sz="2000" dirty="0" smtClean="0"/>
              <a:t>?</a:t>
            </a:r>
          </a:p>
          <a:p>
            <a:pPr lvl="1"/>
            <a:r>
              <a:rPr lang="fr-FR" sz="2000" dirty="0" err="1" smtClean="0"/>
              <a:t>linear</a:t>
            </a:r>
            <a:r>
              <a:rPr lang="fr-FR" sz="2000" dirty="0"/>
              <a:t>, </a:t>
            </a:r>
            <a:r>
              <a:rPr lang="fr-FR" sz="2000" dirty="0" smtClean="0"/>
              <a:t>non-</a:t>
            </a:r>
            <a:r>
              <a:rPr lang="fr-FR" sz="2000" dirty="0" err="1" smtClean="0"/>
              <a:t>linear</a:t>
            </a:r>
            <a:r>
              <a:rPr lang="fr-FR" sz="2000" dirty="0" smtClean="0"/>
              <a:t>, </a:t>
            </a:r>
            <a:r>
              <a:rPr lang="fr-FR" sz="2000" dirty="0" err="1" smtClean="0"/>
              <a:t>paramtric</a:t>
            </a:r>
            <a:r>
              <a:rPr lang="fr-FR" sz="2000" dirty="0" smtClean="0"/>
              <a:t> or non-</a:t>
            </a:r>
            <a:r>
              <a:rPr lang="fr-FR" sz="2000" dirty="0" err="1" smtClean="0"/>
              <a:t>parametric</a:t>
            </a:r>
            <a:endParaRPr lang="en-US" sz="2000" i="1" dirty="0"/>
          </a:p>
        </p:txBody>
      </p:sp>
      <p:sp>
        <p:nvSpPr>
          <p:cNvPr id="2" name="TextBox 1"/>
          <p:cNvSpPr txBox="1"/>
          <p:nvPr/>
        </p:nvSpPr>
        <p:spPr>
          <a:xfrm>
            <a:off x="1331640" y="3861048"/>
            <a:ext cx="184731" cy="400110"/>
          </a:xfrm>
          <a:prstGeom prst="rect">
            <a:avLst/>
          </a:prstGeom>
          <a:noFill/>
        </p:spPr>
        <p:txBody>
          <a:bodyPr wrap="none" rtlCol="0">
            <a:spAutoFit/>
          </a:bodyPr>
          <a:lstStyle/>
          <a:p>
            <a:endParaRPr lang="en-US" sz="2000" dirty="0">
              <a:latin typeface="Arial" pitchFamily="34" charset="0"/>
              <a:cs typeface="Arial" pitchFamily="34" charset="0"/>
            </a:endParaRPr>
          </a:p>
        </p:txBody>
      </p:sp>
      <p:pic>
        <p:nvPicPr>
          <p:cNvPr id="3" name="Picture 2"/>
          <p:cNvPicPr>
            <a:picLocks noChangeAspect="1"/>
          </p:cNvPicPr>
          <p:nvPr/>
        </p:nvPicPr>
        <p:blipFill>
          <a:blip r:embed="rId3"/>
          <a:stretch>
            <a:fillRect/>
          </a:stretch>
        </p:blipFill>
        <p:spPr>
          <a:xfrm>
            <a:off x="6547853" y="1527576"/>
            <a:ext cx="2358362" cy="2045440"/>
          </a:xfrm>
          <a:prstGeom prst="rect">
            <a:avLst/>
          </a:prstGeom>
        </p:spPr>
      </p:pic>
    </p:spTree>
    <p:extLst>
      <p:ext uri="{BB962C8B-B14F-4D97-AF65-F5344CB8AC3E}">
        <p14:creationId xmlns:p14="http://schemas.microsoft.com/office/powerpoint/2010/main" val="3044928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4067" y="1156554"/>
            <a:ext cx="2737297" cy="1665438"/>
          </a:xfrm>
          <a:prstGeom prst="rect">
            <a:avLst/>
          </a:prstGeom>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itle 2"/>
          <p:cNvSpPr>
            <a:spLocks noGrp="1"/>
          </p:cNvSpPr>
          <p:nvPr>
            <p:ph type="title"/>
          </p:nvPr>
        </p:nvSpPr>
        <p:spPr/>
        <p:txBody>
          <a:bodyPr/>
          <a:lstStyle/>
          <a:p>
            <a:r>
              <a:rPr lang="fr-FR" dirty="0" smtClean="0"/>
              <a:t>D</a:t>
            </a:r>
            <a:r>
              <a:rPr lang="en-US" dirty="0" err="1" smtClean="0"/>
              <a:t>ecision</a:t>
            </a:r>
            <a:r>
              <a:rPr lang="fr-FR" dirty="0" smtClean="0"/>
              <a:t> </a:t>
            </a:r>
            <a:r>
              <a:rPr lang="fr-FR" dirty="0" err="1" smtClean="0"/>
              <a:t>Trees</a:t>
            </a:r>
            <a:endParaRPr lang="fr-FR" dirty="0"/>
          </a:p>
        </p:txBody>
      </p:sp>
      <p:sp>
        <p:nvSpPr>
          <p:cNvPr id="2" name="Rectangle 1"/>
          <p:cNvSpPr/>
          <p:nvPr/>
        </p:nvSpPr>
        <p:spPr>
          <a:xfrm>
            <a:off x="136497" y="6475397"/>
            <a:ext cx="6317885" cy="230832"/>
          </a:xfrm>
          <a:prstGeom prst="rect">
            <a:avLst/>
          </a:prstGeom>
          <a:noFill/>
        </p:spPr>
        <p:txBody>
          <a:bodyPr wrap="square" rtlCol="0">
            <a:spAutoFit/>
          </a:bodyPr>
          <a:lstStyle/>
          <a:p>
            <a:pPr algn="l"/>
            <a:r>
              <a:rPr lang="en-US" sz="900" b="1" i="1" dirty="0">
                <a:solidFill>
                  <a:schemeClr val="bg1">
                    <a:lumMod val="50000"/>
                  </a:schemeClr>
                </a:solidFill>
                <a:latin typeface="Arial" pitchFamily="34" charset="0"/>
                <a:cs typeface="Arial" pitchFamily="34" charset="0"/>
              </a:rPr>
              <a:t>© 2011 John Wiley &amp; Sons, Inc. WIREs Data Mining </a:t>
            </a:r>
            <a:r>
              <a:rPr lang="en-US" sz="900" b="1" i="1" dirty="0" err="1">
                <a:solidFill>
                  <a:schemeClr val="bg1">
                    <a:lumMod val="50000"/>
                  </a:schemeClr>
                </a:solidFill>
                <a:latin typeface="Arial" pitchFamily="34" charset="0"/>
                <a:cs typeface="Arial" pitchFamily="34" charset="0"/>
              </a:rPr>
              <a:t>Knowl</a:t>
            </a:r>
            <a:r>
              <a:rPr lang="en-US" sz="900" b="1" i="1" dirty="0">
                <a:solidFill>
                  <a:schemeClr val="bg1">
                    <a:lumMod val="50000"/>
                  </a:schemeClr>
                </a:solidFill>
                <a:latin typeface="Arial" pitchFamily="34" charset="0"/>
                <a:cs typeface="Arial" pitchFamily="34" charset="0"/>
              </a:rPr>
              <a:t> </a:t>
            </a:r>
            <a:r>
              <a:rPr lang="en-US" sz="900" b="1" i="1" dirty="0" err="1">
                <a:solidFill>
                  <a:schemeClr val="bg1">
                    <a:lumMod val="50000"/>
                  </a:schemeClr>
                </a:solidFill>
                <a:latin typeface="Arial" pitchFamily="34" charset="0"/>
                <a:cs typeface="Arial" pitchFamily="34" charset="0"/>
              </a:rPr>
              <a:t>Discov</a:t>
            </a:r>
            <a:r>
              <a:rPr lang="en-US" sz="900" b="1" i="1" dirty="0">
                <a:solidFill>
                  <a:schemeClr val="bg1">
                    <a:lumMod val="50000"/>
                  </a:schemeClr>
                </a:solidFill>
                <a:latin typeface="Arial" pitchFamily="34" charset="0"/>
                <a:cs typeface="Arial" pitchFamily="34" charset="0"/>
              </a:rPr>
              <a:t> 2011 1 14–23DOI: 10.1002/widm.8 </a:t>
            </a:r>
            <a:endParaRPr lang="fr-FR" sz="900" b="1" i="1" dirty="0">
              <a:solidFill>
                <a:schemeClr val="bg1">
                  <a:lumMod val="50000"/>
                </a:schemeClr>
              </a:solidFill>
              <a:latin typeface="Arial" pitchFamily="34" charset="0"/>
              <a:cs typeface="Arial" pitchFamily="34" charset="0"/>
            </a:endParaRPr>
          </a:p>
        </p:txBody>
      </p:sp>
      <p:pic>
        <p:nvPicPr>
          <p:cNvPr id="3" name="Picture 2"/>
          <p:cNvPicPr>
            <a:picLocks noChangeAspect="1"/>
          </p:cNvPicPr>
          <p:nvPr/>
        </p:nvPicPr>
        <p:blipFill rotWithShape="1">
          <a:blip r:embed="rId4"/>
          <a:srcRect r="46720"/>
          <a:stretch/>
        </p:blipFill>
        <p:spPr>
          <a:xfrm>
            <a:off x="251520" y="2445058"/>
            <a:ext cx="2584677" cy="2600930"/>
          </a:xfrm>
          <a:prstGeom prst="rect">
            <a:avLst/>
          </a:prstGeom>
        </p:spPr>
      </p:pic>
      <p:sp>
        <p:nvSpPr>
          <p:cNvPr id="4" name="TextBox 3"/>
          <p:cNvSpPr txBox="1"/>
          <p:nvPr/>
        </p:nvSpPr>
        <p:spPr>
          <a:xfrm>
            <a:off x="5237025" y="764704"/>
            <a:ext cx="3714339" cy="338554"/>
          </a:xfrm>
          <a:prstGeom prst="rect">
            <a:avLst/>
          </a:prstGeom>
          <a:ln>
            <a:solidFill>
              <a:srgbClr val="FFC000"/>
            </a:solidFill>
          </a:ln>
        </p:spPr>
        <p:txBody>
          <a:bodyPr wrap="square">
            <a:spAutoFit/>
          </a:bodyPr>
          <a:lstStyle>
            <a:defPPr>
              <a:defRPr lang="en-US"/>
            </a:defPPr>
            <a:lvl1pPr>
              <a:defRPr sz="1600" b="1">
                <a:latin typeface="Courier New" panose="02070309020205020404" pitchFamily="49" charset="0"/>
                <a:ea typeface="Calibri" panose="020F0502020204030204" pitchFamily="34" charset="0"/>
              </a:defRPr>
            </a:lvl1pPr>
          </a:lstStyle>
          <a:p>
            <a:pPr algn="l" rtl="0"/>
            <a:r>
              <a:rPr lang="fr-FR" dirty="0"/>
              <a:t>&gt;&gt; </a:t>
            </a:r>
            <a:r>
              <a:rPr lang="fr-FR" dirty="0" err="1"/>
              <a:t>view</a:t>
            </a:r>
            <a:r>
              <a:rPr lang="fr-FR" dirty="0"/>
              <a:t>(</a:t>
            </a:r>
            <a:r>
              <a:rPr lang="fr-FR" dirty="0" err="1"/>
              <a:t>tree</a:t>
            </a:r>
            <a:r>
              <a:rPr lang="fr-FR" dirty="0"/>
              <a:t>,</a:t>
            </a:r>
            <a:r>
              <a:rPr lang="fr-FR" dirty="0">
                <a:solidFill>
                  <a:srgbClr val="9966FF"/>
                </a:solidFill>
              </a:rPr>
              <a:t>'</a:t>
            </a:r>
            <a:r>
              <a:rPr lang="fr-FR" dirty="0" err="1">
                <a:solidFill>
                  <a:srgbClr val="9966FF"/>
                </a:solidFill>
              </a:rPr>
              <a:t>Mode','graph</a:t>
            </a:r>
            <a:r>
              <a:rPr lang="fr-FR" dirty="0">
                <a:solidFill>
                  <a:srgbClr val="9966FF"/>
                </a:solidFill>
              </a:rPr>
              <a:t>'</a:t>
            </a:r>
            <a:r>
              <a:rPr lang="fr-FR" dirty="0"/>
              <a:t>)</a:t>
            </a:r>
          </a:p>
        </p:txBody>
      </p:sp>
      <p:sp>
        <p:nvSpPr>
          <p:cNvPr id="39" name="TextBox 38"/>
          <p:cNvSpPr txBox="1"/>
          <p:nvPr/>
        </p:nvSpPr>
        <p:spPr>
          <a:xfrm>
            <a:off x="136497" y="5445224"/>
            <a:ext cx="8814867" cy="646331"/>
          </a:xfrm>
          <a:prstGeom prst="rect">
            <a:avLst/>
          </a:prstGeom>
          <a:ln>
            <a:solidFill>
              <a:srgbClr val="FFC000"/>
            </a:solidFill>
          </a:ln>
        </p:spPr>
        <p:txBody>
          <a:bodyPr wrap="square">
            <a:spAutoFit/>
          </a:bodyPr>
          <a:lstStyle>
            <a:defPPr>
              <a:defRPr lang="en-US"/>
            </a:defPPr>
            <a:lvl1pPr>
              <a:defRPr sz="1600" b="1">
                <a:latin typeface="Courier New" panose="02070309020205020404" pitchFamily="49" charset="0"/>
                <a:ea typeface="Calibri" panose="020F0502020204030204" pitchFamily="34" charset="0"/>
              </a:defRPr>
            </a:lvl1pPr>
          </a:lstStyle>
          <a:p>
            <a:pPr algn="l"/>
            <a:r>
              <a:rPr lang="fr-FR" sz="1800" dirty="0"/>
              <a:t>&gt;&gt; </a:t>
            </a:r>
            <a:r>
              <a:rPr lang="fr-FR" sz="1800" dirty="0" err="1" smtClean="0"/>
              <a:t>tree</a:t>
            </a:r>
            <a:r>
              <a:rPr lang="fr-FR" sz="1800" dirty="0" smtClean="0"/>
              <a:t> </a:t>
            </a:r>
            <a:r>
              <a:rPr lang="fr-FR" sz="1800" dirty="0"/>
              <a:t>= </a:t>
            </a:r>
            <a:r>
              <a:rPr lang="fr-FR" sz="1800" dirty="0" err="1"/>
              <a:t>fitctree</a:t>
            </a:r>
            <a:r>
              <a:rPr lang="fr-FR" sz="1800" dirty="0"/>
              <a:t>(</a:t>
            </a:r>
            <a:r>
              <a:rPr lang="fr-FR" sz="1800" dirty="0" err="1"/>
              <a:t>Xtrain</a:t>
            </a:r>
            <a:r>
              <a:rPr lang="fr-FR" sz="1800" dirty="0"/>
              <a:t>, Y, </a:t>
            </a:r>
            <a:r>
              <a:rPr lang="fr-FR" sz="1800" dirty="0">
                <a:solidFill>
                  <a:srgbClr val="9966FF"/>
                </a:solidFill>
              </a:rPr>
              <a:t>'</a:t>
            </a:r>
            <a:r>
              <a:rPr lang="fr-FR" sz="1800" dirty="0" err="1">
                <a:solidFill>
                  <a:srgbClr val="9966FF"/>
                </a:solidFill>
              </a:rPr>
              <a:t>MaxNumSplits</a:t>
            </a:r>
            <a:r>
              <a:rPr lang="fr-FR" sz="1800" dirty="0">
                <a:solidFill>
                  <a:srgbClr val="9966FF"/>
                </a:solidFill>
              </a:rPr>
              <a:t>'</a:t>
            </a:r>
            <a:r>
              <a:rPr lang="fr-FR" sz="1800" dirty="0"/>
              <a:t>, 20, </a:t>
            </a:r>
            <a:r>
              <a:rPr lang="en-US" sz="1800" i="1" dirty="0"/>
              <a:t>Name</a:t>
            </a:r>
            <a:r>
              <a:rPr lang="en-US" sz="1800" dirty="0"/>
              <a:t>, </a:t>
            </a:r>
            <a:r>
              <a:rPr lang="en-US" sz="1800" i="1" dirty="0"/>
              <a:t>Value</a:t>
            </a:r>
            <a:r>
              <a:rPr lang="fr-FR" sz="1800" dirty="0"/>
              <a:t>)</a:t>
            </a:r>
          </a:p>
          <a:p>
            <a:pPr algn="l"/>
            <a:r>
              <a:rPr lang="fr-FR" sz="1800" dirty="0"/>
              <a:t>&gt;&gt; </a:t>
            </a:r>
            <a:r>
              <a:rPr lang="fr-FR" sz="1800" dirty="0" err="1" smtClean="0"/>
              <a:t>prunedTree</a:t>
            </a:r>
            <a:r>
              <a:rPr lang="fr-FR" sz="1800" dirty="0" smtClean="0"/>
              <a:t> </a:t>
            </a:r>
            <a:r>
              <a:rPr lang="fr-FR" sz="1800" dirty="0"/>
              <a:t>= </a:t>
            </a:r>
            <a:r>
              <a:rPr lang="fr-FR" sz="1800" dirty="0" smtClean="0"/>
              <a:t>prune(</a:t>
            </a:r>
            <a:r>
              <a:rPr lang="fr-FR" sz="1800" dirty="0" err="1" smtClean="0"/>
              <a:t>tree</a:t>
            </a:r>
            <a:r>
              <a:rPr lang="fr-FR" sz="1800" dirty="0" smtClean="0"/>
              <a:t>, </a:t>
            </a:r>
            <a:r>
              <a:rPr lang="fr-FR" sz="1800" dirty="0" smtClean="0">
                <a:solidFill>
                  <a:srgbClr val="9966FF"/>
                </a:solidFill>
              </a:rPr>
              <a:t>‘</a:t>
            </a:r>
            <a:r>
              <a:rPr lang="fr-FR" sz="1800" dirty="0" err="1" smtClean="0">
                <a:solidFill>
                  <a:srgbClr val="9966FF"/>
                </a:solidFill>
              </a:rPr>
              <a:t>Level</a:t>
            </a:r>
            <a:r>
              <a:rPr lang="fr-FR" sz="1800" dirty="0" smtClean="0">
                <a:solidFill>
                  <a:srgbClr val="9966FF"/>
                </a:solidFill>
              </a:rPr>
              <a:t>’</a:t>
            </a:r>
            <a:r>
              <a:rPr lang="fr-FR" sz="1800" dirty="0" smtClean="0"/>
              <a:t>, 3)</a:t>
            </a:r>
            <a:endParaRPr lang="fr-FR" sz="1800" dirty="0"/>
          </a:p>
        </p:txBody>
      </p:sp>
      <p:sp>
        <p:nvSpPr>
          <p:cNvPr id="110" name="Flowchart: Connector 109"/>
          <p:cNvSpPr/>
          <p:nvPr/>
        </p:nvSpPr>
        <p:spPr>
          <a:xfrm>
            <a:off x="3823167" y="2117661"/>
            <a:ext cx="443079" cy="230917"/>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chemeClr val="tx1"/>
                </a:solidFill>
                <a:latin typeface="Arial" pitchFamily="34" charset="0"/>
                <a:cs typeface="Arial" pitchFamily="34" charset="0"/>
              </a:rPr>
              <a:t>X3</a:t>
            </a:r>
            <a:endParaRPr lang="fr-FR" sz="375" b="1" dirty="0">
              <a:solidFill>
                <a:schemeClr val="tx1"/>
              </a:solidFill>
              <a:latin typeface="Arial" pitchFamily="34" charset="0"/>
              <a:cs typeface="Arial" pitchFamily="34" charset="0"/>
            </a:endParaRPr>
          </a:p>
        </p:txBody>
      </p:sp>
      <p:sp>
        <p:nvSpPr>
          <p:cNvPr id="111" name="Flowchart: Connector 110"/>
          <p:cNvSpPr/>
          <p:nvPr/>
        </p:nvSpPr>
        <p:spPr>
          <a:xfrm>
            <a:off x="3303088" y="3084388"/>
            <a:ext cx="437463" cy="261139"/>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chemeClr val="tx1"/>
                </a:solidFill>
                <a:latin typeface="Arial" pitchFamily="34" charset="0"/>
                <a:cs typeface="Arial" pitchFamily="34" charset="0"/>
              </a:rPr>
              <a:t>X1</a:t>
            </a:r>
            <a:endParaRPr lang="fr-FR" sz="375" b="1" dirty="0">
              <a:solidFill>
                <a:schemeClr val="tx1"/>
              </a:solidFill>
              <a:latin typeface="Arial" pitchFamily="34" charset="0"/>
              <a:cs typeface="Arial" pitchFamily="34" charset="0"/>
            </a:endParaRPr>
          </a:p>
        </p:txBody>
      </p:sp>
      <p:sp>
        <p:nvSpPr>
          <p:cNvPr id="112" name="Flowchart: Connector 111"/>
          <p:cNvSpPr/>
          <p:nvPr/>
        </p:nvSpPr>
        <p:spPr>
          <a:xfrm>
            <a:off x="4383544" y="3050604"/>
            <a:ext cx="442756" cy="27200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chemeClr val="tx1"/>
                </a:solidFill>
                <a:latin typeface="Arial" pitchFamily="34" charset="0"/>
                <a:cs typeface="Arial" pitchFamily="34" charset="0"/>
              </a:rPr>
              <a:t>X2</a:t>
            </a:r>
            <a:endParaRPr lang="fr-FR" sz="375" b="1" dirty="0">
              <a:solidFill>
                <a:schemeClr val="tx1"/>
              </a:solidFill>
              <a:latin typeface="Arial" pitchFamily="34" charset="0"/>
              <a:cs typeface="Arial" pitchFamily="34" charset="0"/>
            </a:endParaRPr>
          </a:p>
        </p:txBody>
      </p:sp>
      <p:sp>
        <p:nvSpPr>
          <p:cNvPr id="113" name="Flowchart: Connector 112"/>
          <p:cNvSpPr/>
          <p:nvPr/>
        </p:nvSpPr>
        <p:spPr>
          <a:xfrm>
            <a:off x="3066027" y="3987021"/>
            <a:ext cx="270030" cy="246085"/>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4" name="Flowchart: Connector 113"/>
          <p:cNvSpPr/>
          <p:nvPr/>
        </p:nvSpPr>
        <p:spPr>
          <a:xfrm>
            <a:off x="4222991" y="3987021"/>
            <a:ext cx="270030" cy="246085"/>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5" name="Flowchart: Connector 114"/>
          <p:cNvSpPr/>
          <p:nvPr/>
        </p:nvSpPr>
        <p:spPr>
          <a:xfrm>
            <a:off x="3644509" y="3987021"/>
            <a:ext cx="270030" cy="246085"/>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6" name="Flowchart: Connector 115"/>
          <p:cNvSpPr/>
          <p:nvPr/>
        </p:nvSpPr>
        <p:spPr>
          <a:xfrm>
            <a:off x="4801472" y="3987021"/>
            <a:ext cx="270030" cy="246085"/>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cxnSp>
        <p:nvCxnSpPr>
          <p:cNvPr id="117" name="Straight Arrow Connector 116"/>
          <p:cNvCxnSpPr>
            <a:stCxn id="110" idx="4"/>
            <a:endCxn id="111" idx="0"/>
          </p:cNvCxnSpPr>
          <p:nvPr/>
        </p:nvCxnSpPr>
        <p:spPr>
          <a:xfrm flipH="1">
            <a:off x="3521820" y="2348578"/>
            <a:ext cx="522887" cy="73581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10" idx="4"/>
            <a:endCxn id="112" idx="0"/>
          </p:cNvCxnSpPr>
          <p:nvPr/>
        </p:nvCxnSpPr>
        <p:spPr>
          <a:xfrm>
            <a:off x="4044707" y="2348578"/>
            <a:ext cx="560215" cy="70202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11" idx="4"/>
            <a:endCxn id="113" idx="0"/>
          </p:cNvCxnSpPr>
          <p:nvPr/>
        </p:nvCxnSpPr>
        <p:spPr>
          <a:xfrm flipH="1">
            <a:off x="3201042" y="3345527"/>
            <a:ext cx="320778" cy="641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11" idx="4"/>
            <a:endCxn id="115" idx="0"/>
          </p:cNvCxnSpPr>
          <p:nvPr/>
        </p:nvCxnSpPr>
        <p:spPr>
          <a:xfrm>
            <a:off x="3521820" y="3345527"/>
            <a:ext cx="257704" cy="641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2" idx="4"/>
            <a:endCxn id="114" idx="0"/>
          </p:cNvCxnSpPr>
          <p:nvPr/>
        </p:nvCxnSpPr>
        <p:spPr>
          <a:xfrm flipH="1">
            <a:off x="4358006" y="3322610"/>
            <a:ext cx="246916" cy="66441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2" idx="4"/>
            <a:endCxn id="116" idx="0"/>
          </p:cNvCxnSpPr>
          <p:nvPr/>
        </p:nvCxnSpPr>
        <p:spPr>
          <a:xfrm>
            <a:off x="4604922" y="3322610"/>
            <a:ext cx="331565" cy="66441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364072" y="2060848"/>
            <a:ext cx="1216040" cy="253916"/>
          </a:xfrm>
          <a:prstGeom prst="rect">
            <a:avLst/>
          </a:prstGeom>
          <a:noFill/>
        </p:spPr>
        <p:txBody>
          <a:bodyPr wrap="square" rtlCol="0">
            <a:spAutoFit/>
          </a:bodyPr>
          <a:lstStyle>
            <a:defPPr>
              <a:defRPr lang="en-US"/>
            </a:defPPr>
            <a:lvl1pPr algn="ctr">
              <a:defRPr sz="1400" b="1">
                <a:effectLst>
                  <a:outerShdw blurRad="38100" dist="38100" dir="2700000" algn="tl">
                    <a:srgbClr val="000000">
                      <a:alpha val="43137"/>
                    </a:srgbClr>
                  </a:outerShdw>
                </a:effectLst>
                <a:latin typeface="Arial" pitchFamily="34" charset="0"/>
                <a:cs typeface="Arial" pitchFamily="34" charset="0"/>
              </a:defRPr>
            </a:lvl1pPr>
          </a:lstStyle>
          <a:p>
            <a:r>
              <a:rPr lang="fr-FR" sz="1050" dirty="0" err="1"/>
              <a:t>Root</a:t>
            </a:r>
            <a:r>
              <a:rPr lang="fr-FR" sz="1050" dirty="0"/>
              <a:t>/Start </a:t>
            </a:r>
            <a:r>
              <a:rPr lang="fr-FR" sz="1050" dirty="0" err="1"/>
              <a:t>node</a:t>
            </a:r>
            <a:endParaRPr lang="fr-FR" sz="1050" dirty="0"/>
          </a:p>
        </p:txBody>
      </p:sp>
      <p:sp>
        <p:nvSpPr>
          <p:cNvPr id="124" name="TextBox 123"/>
          <p:cNvSpPr txBox="1"/>
          <p:nvPr/>
        </p:nvSpPr>
        <p:spPr>
          <a:xfrm>
            <a:off x="4932015" y="2996952"/>
            <a:ext cx="1584201" cy="253916"/>
          </a:xfrm>
          <a:prstGeom prst="rect">
            <a:avLst/>
          </a:prstGeom>
          <a:noFill/>
        </p:spPr>
        <p:txBody>
          <a:bodyPr wrap="square" rtlCol="0">
            <a:spAutoFit/>
          </a:bodyPr>
          <a:lstStyle/>
          <a:p>
            <a:pPr algn="ctr"/>
            <a:r>
              <a:rPr lang="fr-FR" sz="1050" b="1" dirty="0">
                <a:effectLst>
                  <a:outerShdw blurRad="38100" dist="38100" dir="2700000" algn="tl">
                    <a:srgbClr val="000000">
                      <a:alpha val="43137"/>
                    </a:srgbClr>
                  </a:outerShdw>
                </a:effectLst>
                <a:latin typeface="Arial" pitchFamily="34" charset="0"/>
                <a:cs typeface="Arial" pitchFamily="34" charset="0"/>
              </a:rPr>
              <a:t>Split/</a:t>
            </a:r>
            <a:r>
              <a:rPr lang="fr-FR" sz="1050" b="1" dirty="0" err="1">
                <a:effectLst>
                  <a:outerShdw blurRad="38100" dist="38100" dir="2700000" algn="tl">
                    <a:srgbClr val="000000">
                      <a:alpha val="43137"/>
                    </a:srgbClr>
                  </a:outerShdw>
                </a:effectLst>
                <a:latin typeface="Arial" pitchFamily="34" charset="0"/>
                <a:cs typeface="Arial" pitchFamily="34" charset="0"/>
              </a:rPr>
              <a:t>Decision</a:t>
            </a:r>
            <a:r>
              <a:rPr lang="fr-FR" sz="1050" b="1" dirty="0">
                <a:effectLst>
                  <a:outerShdw blurRad="38100" dist="38100" dir="2700000" algn="tl">
                    <a:srgbClr val="000000">
                      <a:alpha val="43137"/>
                    </a:srgbClr>
                  </a:outerShdw>
                </a:effectLst>
                <a:latin typeface="Arial" pitchFamily="34" charset="0"/>
                <a:cs typeface="Arial" pitchFamily="34" charset="0"/>
              </a:rPr>
              <a:t> </a:t>
            </a:r>
            <a:r>
              <a:rPr lang="fr-FR" sz="1050" b="1" dirty="0" err="1">
                <a:effectLst>
                  <a:outerShdw blurRad="38100" dist="38100" dir="2700000" algn="tl">
                    <a:srgbClr val="000000">
                      <a:alpha val="43137"/>
                    </a:srgbClr>
                  </a:outerShdw>
                </a:effectLst>
                <a:latin typeface="Arial" pitchFamily="34" charset="0"/>
                <a:cs typeface="Arial" pitchFamily="34" charset="0"/>
              </a:rPr>
              <a:t>node</a:t>
            </a:r>
            <a:r>
              <a:rPr lang="fr-FR" sz="1050" b="1" dirty="0">
                <a:effectLst>
                  <a:outerShdw blurRad="38100" dist="38100" dir="2700000" algn="tl">
                    <a:srgbClr val="000000">
                      <a:alpha val="43137"/>
                    </a:srgbClr>
                  </a:outerShdw>
                </a:effectLst>
                <a:latin typeface="Arial" pitchFamily="34" charset="0"/>
                <a:cs typeface="Arial" pitchFamily="34" charset="0"/>
              </a:rPr>
              <a:t>(s)</a:t>
            </a:r>
          </a:p>
        </p:txBody>
      </p:sp>
      <mc:AlternateContent xmlns:mc="http://schemas.openxmlformats.org/markup-compatibility/2006" xmlns:a14="http://schemas.microsoft.com/office/drawing/2010/main">
        <mc:Choice Requires="a14">
          <p:sp>
            <p:nvSpPr>
              <p:cNvPr id="125" name="TextBox 124"/>
              <p:cNvSpPr txBox="1"/>
              <p:nvPr/>
            </p:nvSpPr>
            <p:spPr>
              <a:xfrm>
                <a:off x="4190901" y="2390441"/>
                <a:ext cx="574730" cy="25391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fr-FR" sz="1050" b="1" i="1">
                          <a:latin typeface="Cambria Math" panose="02040503050406030204" pitchFamily="18" charset="0"/>
                          <a:ea typeface="Cambria Math" panose="02040503050406030204" pitchFamily="18" charset="0"/>
                          <a:cs typeface="Arial" pitchFamily="34" charset="0"/>
                        </a:rPr>
                        <m:t>≥−</m:t>
                      </m:r>
                      <m:r>
                        <a:rPr lang="fr-FR" sz="1050" b="1" i="1">
                          <a:latin typeface="Cambria Math" panose="02040503050406030204" pitchFamily="18" charset="0"/>
                          <a:ea typeface="Cambria Math" panose="02040503050406030204" pitchFamily="18" charset="0"/>
                          <a:cs typeface="Arial" pitchFamily="34" charset="0"/>
                        </a:rPr>
                        <m:t>𝟗</m:t>
                      </m:r>
                      <m:r>
                        <a:rPr lang="fr-FR" sz="1050" b="1" i="1">
                          <a:latin typeface="Cambria Math" panose="02040503050406030204" pitchFamily="18" charset="0"/>
                          <a:ea typeface="Cambria Math" panose="02040503050406030204" pitchFamily="18" charset="0"/>
                          <a:cs typeface="Arial" pitchFamily="34" charset="0"/>
                        </a:rPr>
                        <m:t>.</m:t>
                      </m:r>
                      <m:r>
                        <a:rPr lang="fr-FR" sz="1050" b="1" i="1">
                          <a:latin typeface="Cambria Math" panose="02040503050406030204" pitchFamily="18" charset="0"/>
                          <a:ea typeface="Cambria Math" panose="02040503050406030204" pitchFamily="18" charset="0"/>
                          <a:cs typeface="Arial" pitchFamily="34" charset="0"/>
                        </a:rPr>
                        <m:t>𝟖</m:t>
                      </m:r>
                    </m:oMath>
                  </m:oMathPara>
                </a14:m>
                <a:endParaRPr lang="fr-FR" sz="1050" b="1" dirty="0">
                  <a:latin typeface="Arial" pitchFamily="34" charset="0"/>
                  <a:cs typeface="Arial" pitchFamily="34" charset="0"/>
                </a:endParaRPr>
              </a:p>
            </p:txBody>
          </p:sp>
        </mc:Choice>
        <mc:Fallback xmlns="">
          <p:sp>
            <p:nvSpPr>
              <p:cNvPr id="125" name="TextBox 124"/>
              <p:cNvSpPr txBox="1">
                <a:spLocks noRot="1" noChangeAspect="1" noMove="1" noResize="1" noEditPoints="1" noAdjustHandles="1" noChangeArrowheads="1" noChangeShapeType="1" noTextEdit="1"/>
              </p:cNvSpPr>
              <p:nvPr/>
            </p:nvSpPr>
            <p:spPr>
              <a:xfrm>
                <a:off x="4190901" y="2390441"/>
                <a:ext cx="574730" cy="253916"/>
              </a:xfrm>
              <a:prstGeom prst="rect">
                <a:avLst/>
              </a:prstGeom>
              <a:blipFill>
                <a:blip r:embed="rId5"/>
                <a:stretch>
                  <a:fillRect r="-105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6" name="TextBox 125"/>
              <p:cNvSpPr txBox="1"/>
              <p:nvPr/>
            </p:nvSpPr>
            <p:spPr>
              <a:xfrm>
                <a:off x="3269694" y="2390441"/>
                <a:ext cx="701488" cy="253916"/>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fr-FR" sz="1050" b="1" i="1">
                          <a:latin typeface="Cambria Math" panose="02040503050406030204" pitchFamily="18" charset="0"/>
                          <a:ea typeface="Cambria Math" panose="02040503050406030204" pitchFamily="18" charset="0"/>
                          <a:cs typeface="Arial" pitchFamily="34" charset="0"/>
                        </a:rPr>
                        <m:t>−</m:t>
                      </m:r>
                      <m:r>
                        <a:rPr lang="fr-FR" sz="1050" b="1" i="1">
                          <a:latin typeface="Cambria Math" panose="02040503050406030204" pitchFamily="18" charset="0"/>
                          <a:ea typeface="Cambria Math" panose="02040503050406030204" pitchFamily="18" charset="0"/>
                          <a:cs typeface="Arial" pitchFamily="34" charset="0"/>
                        </a:rPr>
                        <m:t>𝟗</m:t>
                      </m:r>
                      <m:r>
                        <a:rPr lang="fr-FR" sz="1050" b="1" i="1">
                          <a:latin typeface="Cambria Math" panose="02040503050406030204" pitchFamily="18" charset="0"/>
                          <a:ea typeface="Cambria Math" panose="02040503050406030204" pitchFamily="18" charset="0"/>
                          <a:cs typeface="Arial" pitchFamily="34" charset="0"/>
                        </a:rPr>
                        <m:t>.</m:t>
                      </m:r>
                      <m:r>
                        <a:rPr lang="fr-FR" sz="1050" b="1" i="1">
                          <a:latin typeface="Cambria Math" panose="02040503050406030204" pitchFamily="18" charset="0"/>
                          <a:ea typeface="Cambria Math" panose="02040503050406030204" pitchFamily="18" charset="0"/>
                          <a:cs typeface="Arial" pitchFamily="34" charset="0"/>
                        </a:rPr>
                        <m:t>𝟖</m:t>
                      </m:r>
                      <m:r>
                        <a:rPr lang="fr-FR" sz="1050" b="1" i="1">
                          <a:latin typeface="Cambria Math" panose="02040503050406030204" pitchFamily="18" charset="0"/>
                          <a:ea typeface="Cambria Math" panose="02040503050406030204" pitchFamily="18" charset="0"/>
                          <a:cs typeface="Arial" pitchFamily="34" charset="0"/>
                        </a:rPr>
                        <m:t> ≤</m:t>
                      </m:r>
                    </m:oMath>
                  </m:oMathPara>
                </a14:m>
                <a:endParaRPr lang="fr-FR" sz="1050" b="1" dirty="0">
                  <a:latin typeface="Arial" pitchFamily="34" charset="0"/>
                  <a:cs typeface="Arial" pitchFamily="34" charset="0"/>
                </a:endParaRPr>
              </a:p>
            </p:txBody>
          </p:sp>
        </mc:Choice>
        <mc:Fallback xmlns="">
          <p:sp>
            <p:nvSpPr>
              <p:cNvPr id="126" name="TextBox 125"/>
              <p:cNvSpPr txBox="1">
                <a:spLocks noRot="1" noChangeAspect="1" noMove="1" noResize="1" noEditPoints="1" noAdjustHandles="1" noChangeArrowheads="1" noChangeShapeType="1" noTextEdit="1"/>
              </p:cNvSpPr>
              <p:nvPr/>
            </p:nvSpPr>
            <p:spPr>
              <a:xfrm>
                <a:off x="3269694" y="2390441"/>
                <a:ext cx="701488" cy="253916"/>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4645342" y="3472574"/>
                <a:ext cx="574730" cy="253916"/>
              </a:xfrm>
              <a:prstGeom prst="rect">
                <a:avLst/>
              </a:prstGeom>
              <a:noFill/>
            </p:spPr>
            <p:txBody>
              <a:bodyPr wrap="square" rtlCol="0">
                <a:spAutoFit/>
              </a:bodyPr>
              <a:lstStyle>
                <a:defPPr>
                  <a:defRPr lang="en-US"/>
                </a:defPPr>
                <a:lvl1pPr>
                  <a:defRPr sz="1400" b="1" i="1">
                    <a:effectLst/>
                    <a:latin typeface="Cambria Math" panose="02040503050406030204" pitchFamily="18" charset="0"/>
                    <a:ea typeface="Cambria Math" panose="02040503050406030204" pitchFamily="18" charset="0"/>
                    <a:cs typeface="Arial" pitchFamily="34" charset="0"/>
                  </a:defRPr>
                </a:lvl1pPr>
              </a:lstStyle>
              <a:p>
                <a14:m>
                  <m:oMath xmlns:m="http://schemas.openxmlformats.org/officeDocument/2006/math">
                    <m:r>
                      <a:rPr lang="fr-FR" sz="1050">
                        <a:latin typeface="Cambria Math" panose="02040503050406030204" pitchFamily="18" charset="0"/>
                      </a:rPr>
                      <m:t>≥</m:t>
                    </m:r>
                  </m:oMath>
                </a14:m>
                <a:r>
                  <a:rPr lang="fr-FR" sz="1050" dirty="0"/>
                  <a:t>0.7</a:t>
                </a:r>
              </a:p>
            </p:txBody>
          </p:sp>
        </mc:Choice>
        <mc:Fallback xmlns="">
          <p:sp>
            <p:nvSpPr>
              <p:cNvPr id="127" name="TextBox 126"/>
              <p:cNvSpPr txBox="1">
                <a:spLocks noRot="1" noChangeAspect="1" noMove="1" noResize="1" noEditPoints="1" noAdjustHandles="1" noChangeArrowheads="1" noChangeShapeType="1" noTextEdit="1"/>
              </p:cNvSpPr>
              <p:nvPr/>
            </p:nvSpPr>
            <p:spPr>
              <a:xfrm>
                <a:off x="4645342" y="3472574"/>
                <a:ext cx="574730" cy="253916"/>
              </a:xfrm>
              <a:prstGeom prst="rect">
                <a:avLst/>
              </a:prstGeom>
              <a:blipFill>
                <a:blip r:embed="rId7"/>
                <a:stretch>
                  <a:fillRect b="-1463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3931660" y="3472574"/>
                <a:ext cx="605776" cy="253916"/>
              </a:xfrm>
              <a:prstGeom prst="rect">
                <a:avLst/>
              </a:prstGeom>
              <a:noFill/>
            </p:spPr>
            <p:txBody>
              <a:bodyPr wrap="square" rtlCol="0">
                <a:spAutoFit/>
              </a:bodyPr>
              <a:lstStyle>
                <a:defPPr>
                  <a:defRPr lang="en-US"/>
                </a:defPPr>
                <a:lvl1pPr>
                  <a:defRPr sz="1400" b="1" i="1">
                    <a:effectLst/>
                    <a:latin typeface="Cambria Math" panose="02040503050406030204" pitchFamily="18" charset="0"/>
                    <a:ea typeface="Cambria Math" panose="02040503050406030204" pitchFamily="18" charset="0"/>
                    <a:cs typeface="Arial" pitchFamily="34" charset="0"/>
                  </a:defRPr>
                </a:lvl1pPr>
              </a:lstStyle>
              <a:p>
                <a:r>
                  <a:rPr lang="fr-FR" sz="1050" dirty="0"/>
                  <a:t>0.7</a:t>
                </a:r>
                <a14:m>
                  <m:oMath xmlns:m="http://schemas.openxmlformats.org/officeDocument/2006/math">
                    <m:r>
                      <a:rPr lang="fr-FR" sz="1050">
                        <a:latin typeface="Cambria Math" panose="02040503050406030204" pitchFamily="18" charset="0"/>
                      </a:rPr>
                      <m:t> ≤</m:t>
                    </m:r>
                  </m:oMath>
                </a14:m>
                <a:endParaRPr lang="fr-FR" sz="1050" dirty="0"/>
              </a:p>
            </p:txBody>
          </p:sp>
        </mc:Choice>
        <mc:Fallback xmlns="">
          <p:sp>
            <p:nvSpPr>
              <p:cNvPr id="128" name="TextBox 127"/>
              <p:cNvSpPr txBox="1">
                <a:spLocks noRot="1" noChangeAspect="1" noMove="1" noResize="1" noEditPoints="1" noAdjustHandles="1" noChangeArrowheads="1" noChangeShapeType="1" noTextEdit="1"/>
              </p:cNvSpPr>
              <p:nvPr/>
            </p:nvSpPr>
            <p:spPr>
              <a:xfrm>
                <a:off x="3931660" y="3472574"/>
                <a:ext cx="605776" cy="253916"/>
              </a:xfrm>
              <a:prstGeom prst="rect">
                <a:avLst/>
              </a:prstGeom>
              <a:blipFill>
                <a:blip r:embed="rId8"/>
                <a:stretch>
                  <a:fillRect b="-1463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3398968" y="3327618"/>
                <a:ext cx="686094" cy="253916"/>
              </a:xfrm>
              <a:prstGeom prst="rect">
                <a:avLst/>
              </a:prstGeom>
              <a:noFill/>
            </p:spPr>
            <p:txBody>
              <a:bodyPr wrap="square" rtlCol="0">
                <a:spAutoFit/>
              </a:bodyPr>
              <a:lstStyle>
                <a:defPPr>
                  <a:defRPr lang="en-US"/>
                </a:defPPr>
                <a:lvl1pPr>
                  <a:defRPr sz="1400" b="1" i="1">
                    <a:effectLst/>
                    <a:latin typeface="Cambria Math" panose="02040503050406030204" pitchFamily="18" charset="0"/>
                    <a:ea typeface="Cambria Math" panose="02040503050406030204" pitchFamily="18" charset="0"/>
                    <a:cs typeface="Arial" pitchFamily="34" charset="0"/>
                  </a:defRPr>
                </a:lvl1pPr>
              </a:lstStyle>
              <a:p>
                <a14:m>
                  <m:oMath xmlns:m="http://schemas.openxmlformats.org/officeDocument/2006/math">
                    <m:r>
                      <a:rPr lang="fr-FR" sz="1050">
                        <a:latin typeface="Cambria Math" panose="02040503050406030204" pitchFamily="18" charset="0"/>
                      </a:rPr>
                      <m:t>≥</m:t>
                    </m:r>
                  </m:oMath>
                </a14:m>
                <a:r>
                  <a:rPr lang="fr-FR" sz="1050" dirty="0"/>
                  <a:t>-1.8</a:t>
                </a:r>
              </a:p>
            </p:txBody>
          </p:sp>
        </mc:Choice>
        <mc:Fallback xmlns="">
          <p:sp>
            <p:nvSpPr>
              <p:cNvPr id="129" name="TextBox 128"/>
              <p:cNvSpPr txBox="1">
                <a:spLocks noRot="1" noChangeAspect="1" noMove="1" noResize="1" noEditPoints="1" noAdjustHandles="1" noChangeArrowheads="1" noChangeShapeType="1" noTextEdit="1"/>
              </p:cNvSpPr>
              <p:nvPr/>
            </p:nvSpPr>
            <p:spPr>
              <a:xfrm>
                <a:off x="3398968" y="3327618"/>
                <a:ext cx="686094" cy="253916"/>
              </a:xfrm>
              <a:prstGeom prst="rect">
                <a:avLst/>
              </a:prstGeom>
              <a:blipFill>
                <a:blip r:embed="rId9"/>
                <a:stretch>
                  <a:fillRect b="-1190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0" name="TextBox 129"/>
              <p:cNvSpPr txBox="1"/>
              <p:nvPr/>
            </p:nvSpPr>
            <p:spPr>
              <a:xfrm>
                <a:off x="2685858" y="3319100"/>
                <a:ext cx="707620" cy="253916"/>
              </a:xfrm>
              <a:prstGeom prst="rect">
                <a:avLst/>
              </a:prstGeom>
              <a:noFill/>
            </p:spPr>
            <p:txBody>
              <a:bodyPr wrap="square" rtlCol="0">
                <a:spAutoFit/>
              </a:bodyPr>
              <a:lstStyle>
                <a:defPPr>
                  <a:defRPr lang="en-US"/>
                </a:defPPr>
                <a:lvl1pPr>
                  <a:defRPr sz="1400" b="1" i="1">
                    <a:effectLst/>
                    <a:latin typeface="Cambria Math" panose="02040503050406030204" pitchFamily="18" charset="0"/>
                    <a:ea typeface="Cambria Math" panose="02040503050406030204" pitchFamily="18" charset="0"/>
                    <a:cs typeface="Arial" pitchFamily="34" charset="0"/>
                  </a:defRPr>
                </a:lvl1pPr>
              </a:lstStyle>
              <a:p>
                <a:r>
                  <a:rPr lang="fr-FR" sz="1050" dirty="0"/>
                  <a:t>-1.8</a:t>
                </a:r>
                <a14:m>
                  <m:oMath xmlns:m="http://schemas.openxmlformats.org/officeDocument/2006/math">
                    <m:r>
                      <a:rPr lang="fr-FR" sz="1050">
                        <a:latin typeface="Cambria Math" panose="02040503050406030204" pitchFamily="18" charset="0"/>
                      </a:rPr>
                      <m:t> ≤</m:t>
                    </m:r>
                  </m:oMath>
                </a14:m>
                <a:endParaRPr lang="fr-FR" sz="1050" dirty="0"/>
              </a:p>
            </p:txBody>
          </p:sp>
        </mc:Choice>
        <mc:Fallback xmlns="">
          <p:sp>
            <p:nvSpPr>
              <p:cNvPr id="130" name="TextBox 129"/>
              <p:cNvSpPr txBox="1">
                <a:spLocks noRot="1" noChangeAspect="1" noMove="1" noResize="1" noEditPoints="1" noAdjustHandles="1" noChangeArrowheads="1" noChangeShapeType="1" noTextEdit="1"/>
              </p:cNvSpPr>
              <p:nvPr/>
            </p:nvSpPr>
            <p:spPr>
              <a:xfrm>
                <a:off x="2685858" y="3319100"/>
                <a:ext cx="707620" cy="253916"/>
              </a:xfrm>
              <a:prstGeom prst="rect">
                <a:avLst/>
              </a:prstGeom>
              <a:blipFill>
                <a:blip r:embed="rId10"/>
                <a:stretch>
                  <a:fillRect b="-11905"/>
                </a:stretch>
              </a:blipFill>
            </p:spPr>
            <p:txBody>
              <a:bodyPr/>
              <a:lstStyle/>
              <a:p>
                <a:r>
                  <a:rPr lang="he-IL">
                    <a:noFill/>
                  </a:rPr>
                  <a:t> </a:t>
                </a:r>
              </a:p>
            </p:txBody>
          </p:sp>
        </mc:Fallback>
      </mc:AlternateContent>
      <p:sp>
        <p:nvSpPr>
          <p:cNvPr id="131" name="TextBox 130"/>
          <p:cNvSpPr txBox="1"/>
          <p:nvPr/>
        </p:nvSpPr>
        <p:spPr>
          <a:xfrm>
            <a:off x="3110173" y="4221447"/>
            <a:ext cx="185267" cy="276999"/>
          </a:xfrm>
          <a:prstGeom prst="rect">
            <a:avLst/>
          </a:prstGeom>
          <a:noFill/>
        </p:spPr>
        <p:txBody>
          <a:bodyPr wrap="square" rtlCol="0">
            <a:spAutoFit/>
          </a:bodyPr>
          <a:lstStyle/>
          <a:p>
            <a:pPr algn="ctr"/>
            <a:r>
              <a:rPr lang="fr-FR" sz="1200" b="1" dirty="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rPr>
              <a:t>1</a:t>
            </a:r>
          </a:p>
        </p:txBody>
      </p:sp>
      <p:sp>
        <p:nvSpPr>
          <p:cNvPr id="132" name="TextBox 131"/>
          <p:cNvSpPr txBox="1"/>
          <p:nvPr/>
        </p:nvSpPr>
        <p:spPr>
          <a:xfrm>
            <a:off x="4264190" y="4223908"/>
            <a:ext cx="185267" cy="276999"/>
          </a:xfrm>
          <a:prstGeom prst="rect">
            <a:avLst/>
          </a:prstGeom>
          <a:noFill/>
        </p:spPr>
        <p:txBody>
          <a:bodyPr wrap="square" rtlCol="0">
            <a:spAutoFit/>
          </a:bodyPr>
          <a:lstStyle/>
          <a:p>
            <a:pPr algn="ctr"/>
            <a:r>
              <a:rPr lang="fr-FR" sz="1200" b="1" dirty="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rPr>
              <a:t>1</a:t>
            </a:r>
          </a:p>
        </p:txBody>
      </p:sp>
      <p:sp>
        <p:nvSpPr>
          <p:cNvPr id="133" name="TextBox 132"/>
          <p:cNvSpPr txBox="1"/>
          <p:nvPr/>
        </p:nvSpPr>
        <p:spPr>
          <a:xfrm>
            <a:off x="3679513" y="4213104"/>
            <a:ext cx="185267" cy="276999"/>
          </a:xfrm>
          <a:prstGeom prst="rect">
            <a:avLst/>
          </a:prstGeom>
          <a:noFill/>
        </p:spPr>
        <p:txBody>
          <a:bodyPr wrap="square" rtlCol="0">
            <a:spAutoFit/>
          </a:bodyPr>
          <a:lstStyle/>
          <a:p>
            <a:pPr algn="ctr"/>
            <a:r>
              <a:rPr lang="fr-FR" sz="1200" b="1" dirty="0">
                <a:solidFill>
                  <a:schemeClr val="accent3">
                    <a:lumMod val="40000"/>
                    <a:lumOff val="60000"/>
                  </a:schemeClr>
                </a:solidFill>
                <a:effectLst>
                  <a:outerShdw blurRad="38100" dist="38100" dir="2700000" algn="tl">
                    <a:srgbClr val="000000">
                      <a:alpha val="43137"/>
                    </a:srgbClr>
                  </a:outerShdw>
                </a:effectLst>
                <a:latin typeface="Arial" pitchFamily="34" charset="0"/>
                <a:cs typeface="Arial" pitchFamily="34" charset="0"/>
              </a:rPr>
              <a:t>2</a:t>
            </a:r>
          </a:p>
        </p:txBody>
      </p:sp>
      <p:sp>
        <p:nvSpPr>
          <p:cNvPr id="134" name="TextBox 133"/>
          <p:cNvSpPr txBox="1"/>
          <p:nvPr/>
        </p:nvSpPr>
        <p:spPr>
          <a:xfrm>
            <a:off x="4826299" y="4223373"/>
            <a:ext cx="185267" cy="276999"/>
          </a:xfrm>
          <a:prstGeom prst="rect">
            <a:avLst/>
          </a:prstGeom>
          <a:noFill/>
        </p:spPr>
        <p:txBody>
          <a:bodyPr wrap="square" rtlCol="0">
            <a:spAutoFit/>
          </a:bodyPr>
          <a:lstStyle/>
          <a:p>
            <a:pPr algn="ctr"/>
            <a:r>
              <a:rPr lang="fr-FR" sz="1200" b="1" dirty="0">
                <a:solidFill>
                  <a:srgbClr val="00B0F0"/>
                </a:solidFill>
                <a:effectLst>
                  <a:outerShdw blurRad="38100" dist="38100" dir="2700000" algn="tl">
                    <a:srgbClr val="000000">
                      <a:alpha val="43137"/>
                    </a:srgbClr>
                  </a:outerShdw>
                </a:effectLst>
                <a:latin typeface="Arial" pitchFamily="34" charset="0"/>
                <a:cs typeface="Arial" pitchFamily="34" charset="0"/>
              </a:rPr>
              <a:t>3</a:t>
            </a:r>
          </a:p>
        </p:txBody>
      </p:sp>
      <p:sp>
        <p:nvSpPr>
          <p:cNvPr id="135" name="TextBox 134"/>
          <p:cNvSpPr txBox="1"/>
          <p:nvPr/>
        </p:nvSpPr>
        <p:spPr>
          <a:xfrm>
            <a:off x="5123361" y="4006356"/>
            <a:ext cx="1438446" cy="253916"/>
          </a:xfrm>
          <a:prstGeom prst="rect">
            <a:avLst/>
          </a:prstGeom>
          <a:noFill/>
        </p:spPr>
        <p:txBody>
          <a:bodyPr wrap="square" rtlCol="0">
            <a:spAutoFit/>
          </a:bodyPr>
          <a:lstStyle/>
          <a:p>
            <a:pPr algn="ctr"/>
            <a:r>
              <a:rPr lang="fr-FR" sz="1050" b="1" dirty="0" err="1">
                <a:effectLst>
                  <a:outerShdw blurRad="38100" dist="38100" dir="2700000" algn="tl">
                    <a:srgbClr val="000000">
                      <a:alpha val="43137"/>
                    </a:srgbClr>
                  </a:outerShdw>
                </a:effectLst>
                <a:latin typeface="Arial" pitchFamily="34" charset="0"/>
                <a:cs typeface="Arial" pitchFamily="34" charset="0"/>
              </a:rPr>
              <a:t>Leaf</a:t>
            </a:r>
            <a:r>
              <a:rPr lang="fr-FR" sz="1050" b="1" dirty="0">
                <a:effectLst>
                  <a:outerShdw blurRad="38100" dist="38100" dir="2700000" algn="tl">
                    <a:srgbClr val="000000">
                      <a:alpha val="43137"/>
                    </a:srgbClr>
                  </a:outerShdw>
                </a:effectLst>
                <a:latin typeface="Arial" pitchFamily="34" charset="0"/>
                <a:cs typeface="Arial" pitchFamily="34" charset="0"/>
              </a:rPr>
              <a:t>/</a:t>
            </a:r>
            <a:r>
              <a:rPr lang="fr-FR" sz="1050" b="1" dirty="0" err="1">
                <a:effectLst>
                  <a:outerShdw blurRad="38100" dist="38100" dir="2700000" algn="tl">
                    <a:srgbClr val="000000">
                      <a:alpha val="43137"/>
                    </a:srgbClr>
                  </a:outerShdw>
                </a:effectLst>
                <a:latin typeface="Arial" pitchFamily="34" charset="0"/>
                <a:cs typeface="Arial" pitchFamily="34" charset="0"/>
              </a:rPr>
              <a:t>Edge</a:t>
            </a:r>
            <a:r>
              <a:rPr lang="fr-FR" sz="1050" b="1" dirty="0">
                <a:effectLst>
                  <a:outerShdw blurRad="38100" dist="38100" dir="2700000" algn="tl">
                    <a:srgbClr val="000000">
                      <a:alpha val="43137"/>
                    </a:srgbClr>
                  </a:outerShdw>
                </a:effectLst>
                <a:latin typeface="Arial" pitchFamily="34" charset="0"/>
                <a:cs typeface="Arial" pitchFamily="34" charset="0"/>
              </a:rPr>
              <a:t> </a:t>
            </a:r>
            <a:r>
              <a:rPr lang="fr-FR" sz="1050" b="1" dirty="0" err="1">
                <a:effectLst>
                  <a:outerShdw blurRad="38100" dist="38100" dir="2700000" algn="tl">
                    <a:srgbClr val="000000">
                      <a:alpha val="43137"/>
                    </a:srgbClr>
                  </a:outerShdw>
                </a:effectLst>
                <a:latin typeface="Arial" pitchFamily="34" charset="0"/>
                <a:cs typeface="Arial" pitchFamily="34" charset="0"/>
              </a:rPr>
              <a:t>node</a:t>
            </a:r>
            <a:r>
              <a:rPr lang="fr-FR" sz="1050" b="1" dirty="0">
                <a:effectLst>
                  <a:outerShdw blurRad="38100" dist="38100" dir="2700000" algn="tl">
                    <a:srgbClr val="000000">
                      <a:alpha val="43137"/>
                    </a:srgbClr>
                  </a:outerShdw>
                </a:effectLst>
                <a:latin typeface="Arial" pitchFamily="34" charset="0"/>
                <a:cs typeface="Arial" pitchFamily="34" charset="0"/>
              </a:rPr>
              <a:t>(s)</a:t>
            </a:r>
          </a:p>
        </p:txBody>
      </p:sp>
      <p:sp>
        <p:nvSpPr>
          <p:cNvPr id="136" name="Curved Left Arrow 135"/>
          <p:cNvSpPr/>
          <p:nvPr/>
        </p:nvSpPr>
        <p:spPr>
          <a:xfrm rot="19099082">
            <a:off x="3896043" y="1527397"/>
            <a:ext cx="210301" cy="513969"/>
          </a:xfrm>
          <a:prstGeom prst="curvedLeftArrow">
            <a:avLst>
              <a:gd name="adj1" fmla="val 25795"/>
              <a:gd name="adj2" fmla="val 74436"/>
              <a:gd name="adj3" fmla="val 25000"/>
            </a:avLst>
          </a:prstGeom>
          <a:solidFill>
            <a:srgbClr val="176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solidFill>
                <a:schemeClr val="tx1"/>
              </a:solidFill>
              <a:latin typeface="Arial" pitchFamily="34" charset="0"/>
              <a:cs typeface="Arial" pitchFamily="34" charset="0"/>
            </a:endParaRPr>
          </a:p>
        </p:txBody>
      </p:sp>
      <p:sp>
        <p:nvSpPr>
          <p:cNvPr id="137" name="TextBox 136"/>
          <p:cNvSpPr txBox="1"/>
          <p:nvPr/>
        </p:nvSpPr>
        <p:spPr>
          <a:xfrm>
            <a:off x="2628769" y="1647052"/>
            <a:ext cx="1333343" cy="276999"/>
          </a:xfrm>
          <a:prstGeom prst="rect">
            <a:avLst/>
          </a:prstGeom>
          <a:noFill/>
        </p:spPr>
        <p:txBody>
          <a:bodyPr wrap="square" rtlCol="0">
            <a:spAutoFit/>
          </a:bodyPr>
          <a:lstStyle/>
          <a:p>
            <a:pPr algn="ctr"/>
            <a:r>
              <a:rPr lang="fr-FR" sz="1200" b="1" dirty="0">
                <a:solidFill>
                  <a:schemeClr val="tx2"/>
                </a:solidFill>
                <a:latin typeface="Arial" pitchFamily="34" charset="0"/>
                <a:cs typeface="Arial" pitchFamily="34" charset="0"/>
              </a:rPr>
              <a:t>X (X</a:t>
            </a:r>
            <a:r>
              <a:rPr lang="fr-FR" sz="1200" b="1" baseline="-25000" dirty="0">
                <a:solidFill>
                  <a:schemeClr val="tx2"/>
                </a:solidFill>
                <a:latin typeface="Arial" pitchFamily="34" charset="0"/>
                <a:cs typeface="Arial" pitchFamily="34" charset="0"/>
              </a:rPr>
              <a:t>1</a:t>
            </a:r>
            <a:r>
              <a:rPr lang="fr-FR" sz="1200" b="1" dirty="0">
                <a:solidFill>
                  <a:schemeClr val="tx2"/>
                </a:solidFill>
                <a:latin typeface="Arial" pitchFamily="34" charset="0"/>
                <a:cs typeface="Arial" pitchFamily="34" charset="0"/>
              </a:rPr>
              <a:t>, X</a:t>
            </a:r>
            <a:r>
              <a:rPr lang="fr-FR" sz="1200" b="1" baseline="-25000" dirty="0">
                <a:solidFill>
                  <a:schemeClr val="tx2"/>
                </a:solidFill>
                <a:latin typeface="Arial" pitchFamily="34" charset="0"/>
                <a:cs typeface="Arial" pitchFamily="34" charset="0"/>
              </a:rPr>
              <a:t>2</a:t>
            </a:r>
            <a:r>
              <a:rPr lang="fr-FR" sz="1200" b="1" dirty="0">
                <a:solidFill>
                  <a:schemeClr val="tx2"/>
                </a:solidFill>
                <a:latin typeface="Arial" pitchFamily="34" charset="0"/>
                <a:cs typeface="Arial" pitchFamily="34" charset="0"/>
              </a:rPr>
              <a:t>, X</a:t>
            </a:r>
            <a:r>
              <a:rPr lang="fr-FR" sz="1200" b="1" baseline="-25000" dirty="0">
                <a:solidFill>
                  <a:schemeClr val="tx2"/>
                </a:solidFill>
                <a:latin typeface="Arial" pitchFamily="34" charset="0"/>
                <a:cs typeface="Arial" pitchFamily="34" charset="0"/>
              </a:rPr>
              <a:t>3</a:t>
            </a:r>
            <a:r>
              <a:rPr lang="fr-FR" sz="1200" b="1" dirty="0">
                <a:solidFill>
                  <a:schemeClr val="tx2"/>
                </a:solidFill>
                <a:latin typeface="Arial" pitchFamily="34" charset="0"/>
                <a:cs typeface="Arial" pitchFamily="34" charset="0"/>
              </a:rPr>
              <a:t>)</a:t>
            </a:r>
          </a:p>
        </p:txBody>
      </p:sp>
      <p:sp>
        <p:nvSpPr>
          <p:cNvPr id="138" name="Freeform 137"/>
          <p:cNvSpPr/>
          <p:nvPr/>
        </p:nvSpPr>
        <p:spPr>
          <a:xfrm>
            <a:off x="3351261" y="2026601"/>
            <a:ext cx="889097" cy="2471845"/>
          </a:xfrm>
          <a:custGeom>
            <a:avLst/>
            <a:gdLst>
              <a:gd name="connsiteX0" fmla="*/ 816501 w 1284032"/>
              <a:gd name="connsiteY0" fmla="*/ 165091 h 3360636"/>
              <a:gd name="connsiteX1" fmla="*/ 6010 w 1284032"/>
              <a:gd name="connsiteY1" fmla="*/ 1526300 h 3360636"/>
              <a:gd name="connsiteX2" fmla="*/ 452820 w 1284032"/>
              <a:gd name="connsiteY2" fmla="*/ 3188846 h 3360636"/>
              <a:gd name="connsiteX3" fmla="*/ 556729 w 1284032"/>
              <a:gd name="connsiteY3" fmla="*/ 3313537 h 3360636"/>
              <a:gd name="connsiteX4" fmla="*/ 712592 w 1284032"/>
              <a:gd name="connsiteY4" fmla="*/ 3240800 h 3360636"/>
              <a:gd name="connsiteX5" fmla="*/ 878847 w 1284032"/>
              <a:gd name="connsiteY5" fmla="*/ 2783600 h 3360636"/>
              <a:gd name="connsiteX6" fmla="*/ 473601 w 1284032"/>
              <a:gd name="connsiteY6" fmla="*/ 1599037 h 3360636"/>
              <a:gd name="connsiteX7" fmla="*/ 1221747 w 1284032"/>
              <a:gd name="connsiteY7" fmla="*/ 487209 h 3360636"/>
              <a:gd name="connsiteX8" fmla="*/ 1190574 w 1284032"/>
              <a:gd name="connsiteY8" fmla="*/ 61182 h 3360636"/>
              <a:gd name="connsiteX9" fmla="*/ 816501 w 1284032"/>
              <a:gd name="connsiteY9" fmla="*/ 165091 h 33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032" h="3360636">
                <a:moveTo>
                  <a:pt x="816501" y="165091"/>
                </a:moveTo>
                <a:cubicBezTo>
                  <a:pt x="619074" y="409277"/>
                  <a:pt x="66623" y="1022341"/>
                  <a:pt x="6010" y="1526300"/>
                </a:cubicBezTo>
                <a:cubicBezTo>
                  <a:pt x="-54603" y="2030259"/>
                  <a:pt x="361034" y="2890973"/>
                  <a:pt x="452820" y="3188846"/>
                </a:cubicBezTo>
                <a:cubicBezTo>
                  <a:pt x="544606" y="3486719"/>
                  <a:pt x="513434" y="3304878"/>
                  <a:pt x="556729" y="3313537"/>
                </a:cubicBezTo>
                <a:cubicBezTo>
                  <a:pt x="600024" y="3322196"/>
                  <a:pt x="658906" y="3329123"/>
                  <a:pt x="712592" y="3240800"/>
                </a:cubicBezTo>
                <a:cubicBezTo>
                  <a:pt x="766278" y="3152477"/>
                  <a:pt x="918679" y="3057227"/>
                  <a:pt x="878847" y="2783600"/>
                </a:cubicBezTo>
                <a:cubicBezTo>
                  <a:pt x="839015" y="2509973"/>
                  <a:pt x="416451" y="1981769"/>
                  <a:pt x="473601" y="1599037"/>
                </a:cubicBezTo>
                <a:cubicBezTo>
                  <a:pt x="530751" y="1216305"/>
                  <a:pt x="1102252" y="743518"/>
                  <a:pt x="1221747" y="487209"/>
                </a:cubicBezTo>
                <a:cubicBezTo>
                  <a:pt x="1341242" y="230900"/>
                  <a:pt x="1265042" y="118332"/>
                  <a:pt x="1190574" y="61182"/>
                </a:cubicBezTo>
                <a:cubicBezTo>
                  <a:pt x="1116106" y="4032"/>
                  <a:pt x="1013928" y="-79095"/>
                  <a:pt x="816501" y="165091"/>
                </a:cubicBezTo>
                <a:close/>
              </a:path>
            </a:pathLst>
          </a:custGeom>
          <a:noFill/>
          <a:ln>
            <a:solidFill>
              <a:srgbClr val="0D7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39" name="TextBox 138"/>
          <p:cNvSpPr txBox="1"/>
          <p:nvPr/>
        </p:nvSpPr>
        <p:spPr>
          <a:xfrm>
            <a:off x="2971120" y="4511177"/>
            <a:ext cx="2092136" cy="253916"/>
          </a:xfrm>
          <a:prstGeom prst="rect">
            <a:avLst/>
          </a:prstGeom>
          <a:noFill/>
        </p:spPr>
        <p:txBody>
          <a:bodyPr wrap="square" rtlCol="0">
            <a:spAutoFit/>
          </a:bodyPr>
          <a:lstStyle/>
          <a:p>
            <a:pPr algn="ctr"/>
            <a:r>
              <a:rPr lang="fr-FR" sz="1050" b="1" dirty="0">
                <a:solidFill>
                  <a:srgbClr val="0D78C9"/>
                </a:solidFill>
                <a:effectLst>
                  <a:outerShdw blurRad="38100" dist="38100" dir="2700000" algn="tl">
                    <a:srgbClr val="000000">
                      <a:alpha val="43137"/>
                    </a:srgbClr>
                  </a:outerShdw>
                </a:effectLst>
                <a:latin typeface="Arial" pitchFamily="34" charset="0"/>
                <a:cs typeface="Arial" pitchFamily="34" charset="0"/>
              </a:rPr>
              <a:t>Branch or Classification rule</a:t>
            </a:r>
          </a:p>
        </p:txBody>
      </p:sp>
    </p:spTree>
    <p:extLst>
      <p:ext uri="{BB962C8B-B14F-4D97-AF65-F5344CB8AC3E}">
        <p14:creationId xmlns:p14="http://schemas.microsoft.com/office/powerpoint/2010/main" val="3202254463"/>
      </p:ext>
    </p:extLst>
  </p:cSld>
  <p:clrMapOvr>
    <a:masterClrMapping/>
  </p:clrMapOvr>
  <mc:AlternateContent xmlns:mc="http://schemas.openxmlformats.org/markup-compatibility/2006" xmlns:p14="http://schemas.microsoft.com/office/powerpoint/2010/main">
    <mc:Choice Requires="p14">
      <p:transition p14:dur="100" advTm="15000"/>
    </mc:Choice>
    <mc:Fallback xmlns="">
      <p:transition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1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wipe(up)">
                                      <p:cBhvr>
                                        <p:cTn id="13" dur="10"/>
                                        <p:tgtEl>
                                          <p:spTgt spid="117"/>
                                        </p:tgtEl>
                                      </p:cBhvr>
                                    </p:animEffect>
                                  </p:childTnLst>
                                </p:cTn>
                              </p:par>
                              <p:par>
                                <p:cTn id="14" presetID="22" presetClass="entr" presetSubtype="1" fill="hold"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
                                        <p:tgtEl>
                                          <p:spTgt spid="11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wipe(up)">
                                      <p:cBhvr>
                                        <p:cTn id="19" dur="10"/>
                                        <p:tgtEl>
                                          <p:spTgt spid="126"/>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wipe(up)">
                                      <p:cBhvr>
                                        <p:cTn id="22" dur="10"/>
                                        <p:tgtEl>
                                          <p:spTgt spid="12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wipe(up)">
                                      <p:cBhvr>
                                        <p:cTn id="25" dur="10"/>
                                        <p:tgtEl>
                                          <p:spTgt spid="111"/>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wipe(up)">
                                      <p:cBhvr>
                                        <p:cTn id="28" dur="10"/>
                                        <p:tgtEl>
                                          <p:spTgt spid="1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fade">
                                      <p:cBhvr>
                                        <p:cTn id="31" dur="10"/>
                                        <p:tgtEl>
                                          <p:spTgt spid="12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9"/>
                                          </p:stCondLst>
                                        </p:cTn>
                                        <p:tgtEl>
                                          <p:spTgt spid="1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9"/>
                                          </p:stCondLst>
                                        </p:cTn>
                                        <p:tgtEl>
                                          <p:spTgt spid="11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9"/>
                                          </p:stCondLst>
                                        </p:cTn>
                                        <p:tgtEl>
                                          <p:spTgt spid="1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9"/>
                                          </p:stCondLst>
                                        </p:cTn>
                                        <p:tgtEl>
                                          <p:spTgt spid="11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9"/>
                                          </p:stCondLst>
                                        </p:cTn>
                                        <p:tgtEl>
                                          <p:spTgt spid="11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9"/>
                                          </p:stCondLst>
                                        </p:cTn>
                                        <p:tgtEl>
                                          <p:spTgt spid="12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9"/>
                                          </p:stCondLst>
                                        </p:cTn>
                                        <p:tgtEl>
                                          <p:spTgt spid="12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9"/>
                                          </p:stCondLst>
                                        </p:cTn>
                                        <p:tgtEl>
                                          <p:spTgt spid="12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9"/>
                                          </p:stCondLst>
                                        </p:cTn>
                                        <p:tgtEl>
                                          <p:spTgt spid="12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9"/>
                                          </p:stCondLst>
                                        </p:cTn>
                                        <p:tgtEl>
                                          <p:spTgt spid="12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9"/>
                                          </p:stCondLst>
                                        </p:cTn>
                                        <p:tgtEl>
                                          <p:spTgt spid="12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9"/>
                                          </p:stCondLst>
                                        </p:cTn>
                                        <p:tgtEl>
                                          <p:spTgt spid="13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9"/>
                                          </p:stCondLst>
                                        </p:cTn>
                                        <p:tgtEl>
                                          <p:spTgt spid="13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9"/>
                                          </p:stCondLst>
                                        </p:cTn>
                                        <p:tgtEl>
                                          <p:spTgt spid="13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9"/>
                                          </p:stCondLst>
                                        </p:cTn>
                                        <p:tgtEl>
                                          <p:spTgt spid="132"/>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9"/>
                                          </p:stCondLst>
                                        </p:cTn>
                                        <p:tgtEl>
                                          <p:spTgt spid="13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9"/>
                                          </p:stCondLst>
                                        </p:cTn>
                                        <p:tgtEl>
                                          <p:spTgt spid="13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 presetClass="entr" presetSubtype="32" fill="hold"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circle(out)">
                                      <p:cBhvr>
                                        <p:cTn id="72" dur="1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137"/>
                                        </p:tgtEl>
                                        <p:attrNameLst>
                                          <p:attrName>style.visibility</p:attrName>
                                        </p:attrNameLst>
                                      </p:cBhvr>
                                      <p:to>
                                        <p:strVal val="visible"/>
                                      </p:to>
                                    </p:set>
                                    <p:animEffect transition="in" filter="fade">
                                      <p:cBhvr>
                                        <p:cTn id="77" dur="10"/>
                                        <p:tgtEl>
                                          <p:spTgt spid="137"/>
                                        </p:tgtEl>
                                      </p:cBhvr>
                                    </p:animEffect>
                                    <p:anim calcmode="lin" valueType="num">
                                      <p:cBhvr>
                                        <p:cTn id="78" dur="10" fill="hold"/>
                                        <p:tgtEl>
                                          <p:spTgt spid="137"/>
                                        </p:tgtEl>
                                        <p:attrNameLst>
                                          <p:attrName>ppt_x</p:attrName>
                                        </p:attrNameLst>
                                      </p:cBhvr>
                                      <p:tavLst>
                                        <p:tav tm="0">
                                          <p:val>
                                            <p:strVal val="#ppt_x"/>
                                          </p:val>
                                        </p:tav>
                                        <p:tav tm="100000">
                                          <p:val>
                                            <p:strVal val="#ppt_x"/>
                                          </p:val>
                                        </p:tav>
                                      </p:tavLst>
                                    </p:anim>
                                    <p:anim calcmode="lin" valueType="num">
                                      <p:cBhvr>
                                        <p:cTn id="79" dur="1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136"/>
                                        </p:tgtEl>
                                        <p:attrNameLst>
                                          <p:attrName>style.visibility</p:attrName>
                                        </p:attrNameLst>
                                      </p:cBhvr>
                                      <p:to>
                                        <p:strVal val="visible"/>
                                      </p:to>
                                    </p:set>
                                    <p:animEffect transition="in" filter="wipe(up)">
                                      <p:cBhvr>
                                        <p:cTn id="84" dur="10"/>
                                        <p:tgtEl>
                                          <p:spTgt spid="136"/>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32" fill="hold" grpId="0" nodeType="clickEffect">
                                  <p:stCondLst>
                                    <p:cond delay="0"/>
                                  </p:stCondLst>
                                  <p:childTnLst>
                                    <p:set>
                                      <p:cBhvr>
                                        <p:cTn id="88" dur="1" fill="hold">
                                          <p:stCondLst>
                                            <p:cond delay="0"/>
                                          </p:stCondLst>
                                        </p:cTn>
                                        <p:tgtEl>
                                          <p:spTgt spid="138"/>
                                        </p:tgtEl>
                                        <p:attrNameLst>
                                          <p:attrName>style.visibility</p:attrName>
                                        </p:attrNameLst>
                                      </p:cBhvr>
                                      <p:to>
                                        <p:strVal val="visible"/>
                                      </p:to>
                                    </p:set>
                                    <p:animEffect transition="in" filter="circle(out)">
                                      <p:cBhvr>
                                        <p:cTn id="89" dur="10"/>
                                        <p:tgtEl>
                                          <p:spTgt spid="13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9"/>
                                          </p:stCondLst>
                                        </p:cTn>
                                        <p:tgtEl>
                                          <p:spTgt spid="13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9"/>
                                          </p:stCondLst>
                                        </p:cTn>
                                        <p:tgtEl>
                                          <p:spTgt spid="3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9"/>
                                          </p:stCondLst>
                                        </p:cTn>
                                        <p:tgtEl>
                                          <p:spTgt spid="4"/>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9"/>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animBg="1"/>
      <p:bldP spid="110" grpId="0" animBg="1"/>
      <p:bldP spid="111" grpId="0" animBg="1"/>
      <p:bldP spid="112" grpId="0" animBg="1"/>
      <p:bldP spid="113" grpId="0" animBg="1"/>
      <p:bldP spid="114" grpId="0" animBg="1"/>
      <p:bldP spid="115" grpId="0" animBg="1"/>
      <p:bldP spid="116" grpId="0" animBg="1"/>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animBg="1"/>
      <p:bldP spid="137" grpId="0"/>
      <p:bldP spid="138" grpId="0" animBg="1"/>
      <p:bldP spid="1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a:spLocks noGrp="1"/>
          </p:cNvSpPr>
          <p:nvPr>
            <p:ph type="title"/>
          </p:nvPr>
        </p:nvSpPr>
        <p:spPr/>
        <p:txBody>
          <a:bodyPr/>
          <a:lstStyle/>
          <a:p>
            <a:r>
              <a:rPr lang="en-US" dirty="0">
                <a:latin typeface="Garamond-Bold"/>
              </a:rPr>
              <a:t>Characteristics </a:t>
            </a:r>
            <a:r>
              <a:rPr lang="en-US" dirty="0" smtClean="0">
                <a:latin typeface="Garamond-Bold"/>
              </a:rPr>
              <a:t>of </a:t>
            </a:r>
            <a:r>
              <a:rPr lang="fr-FR" dirty="0" smtClean="0"/>
              <a:t>D</a:t>
            </a:r>
            <a:r>
              <a:rPr lang="en-US" dirty="0" err="1" smtClean="0"/>
              <a:t>ecision</a:t>
            </a:r>
            <a:r>
              <a:rPr lang="fr-FR" dirty="0" smtClean="0"/>
              <a:t> </a:t>
            </a:r>
            <a:r>
              <a:rPr lang="fr-FR" dirty="0" err="1" smtClean="0"/>
              <a:t>Trees</a:t>
            </a:r>
            <a:endParaRPr lang="fr-FR" dirty="0"/>
          </a:p>
        </p:txBody>
      </p:sp>
      <p:pic>
        <p:nvPicPr>
          <p:cNvPr id="5" name="Picture 4"/>
          <p:cNvPicPr>
            <a:picLocks noChangeAspect="1"/>
          </p:cNvPicPr>
          <p:nvPr/>
        </p:nvPicPr>
        <p:blipFill>
          <a:blip r:embed="rId3"/>
          <a:stretch>
            <a:fillRect/>
          </a:stretch>
        </p:blipFill>
        <p:spPr>
          <a:xfrm>
            <a:off x="3995936" y="2060848"/>
            <a:ext cx="4859167" cy="2707010"/>
          </a:xfrm>
          <a:prstGeom prst="rect">
            <a:avLst/>
          </a:prstGeom>
        </p:spPr>
      </p:pic>
      <p:sp>
        <p:nvSpPr>
          <p:cNvPr id="6" name="Rectangle 5"/>
          <p:cNvSpPr/>
          <p:nvPr/>
        </p:nvSpPr>
        <p:spPr>
          <a:xfrm>
            <a:off x="323528" y="1700808"/>
            <a:ext cx="3528392" cy="3785652"/>
          </a:xfrm>
          <a:prstGeom prst="rect">
            <a:avLst/>
          </a:prstGeom>
        </p:spPr>
        <p:txBody>
          <a:bodyPr wrap="square">
            <a:spAutoFit/>
          </a:bodyPr>
          <a:lstStyle/>
          <a:p>
            <a:pPr algn="l" rtl="0">
              <a:lnSpc>
                <a:spcPct val="150000"/>
              </a:lnSpc>
            </a:pPr>
            <a:r>
              <a:rPr lang="en-US" sz="2000" b="1" dirty="0" smtClean="0">
                <a:latin typeface="Arial" pitchFamily="34" charset="0"/>
                <a:cs typeface="Arial" pitchFamily="34" charset="0"/>
              </a:rPr>
              <a:t>Predictors</a:t>
            </a:r>
            <a:r>
              <a:rPr lang="en-US" sz="2000" b="1" dirty="0">
                <a:latin typeface="Arial" pitchFamily="34" charset="0"/>
                <a:cs typeface="Arial" pitchFamily="34" charset="0"/>
              </a:rPr>
              <a:t> </a:t>
            </a:r>
            <a:r>
              <a:rPr lang="en-US" sz="2000" b="1" dirty="0" smtClean="0">
                <a:latin typeface="Arial" pitchFamily="34" charset="0"/>
                <a:cs typeface="Arial" pitchFamily="34" charset="0"/>
              </a:rPr>
              <a:t>- </a:t>
            </a:r>
            <a:r>
              <a:rPr lang="en-US" sz="2000" dirty="0" smtClean="0">
                <a:latin typeface="Arial" pitchFamily="34" charset="0"/>
                <a:cs typeface="Arial" pitchFamily="34" charset="0"/>
              </a:rPr>
              <a:t>Can </a:t>
            </a:r>
            <a:r>
              <a:rPr lang="en-US" sz="2000" dirty="0">
                <a:latin typeface="Arial" pitchFamily="34" charset="0"/>
                <a:cs typeface="Arial" pitchFamily="34" charset="0"/>
              </a:rPr>
              <a:t>be both categorical and numeric</a:t>
            </a:r>
            <a:r>
              <a:rPr lang="en-US" sz="2000" dirty="0" smtClean="0">
                <a:latin typeface="Arial" pitchFamily="34" charset="0"/>
                <a:cs typeface="Arial" pitchFamily="34" charset="0"/>
              </a:rPr>
              <a:t>.</a:t>
            </a:r>
          </a:p>
          <a:p>
            <a:pPr algn="l" rtl="0">
              <a:lnSpc>
                <a:spcPct val="150000"/>
              </a:lnSpc>
            </a:pPr>
            <a:endParaRPr lang="en-US" sz="2000" dirty="0" smtClean="0">
              <a:latin typeface="Arial" pitchFamily="34" charset="0"/>
              <a:cs typeface="Arial" pitchFamily="34" charset="0"/>
            </a:endParaRPr>
          </a:p>
          <a:p>
            <a:pPr algn="l" rtl="0">
              <a:lnSpc>
                <a:spcPct val="150000"/>
              </a:lnSpc>
            </a:pPr>
            <a:r>
              <a:rPr lang="en-US" sz="2000" b="1" dirty="0" smtClean="0">
                <a:latin typeface="Arial" pitchFamily="34" charset="0"/>
                <a:cs typeface="Arial" pitchFamily="34" charset="0"/>
              </a:rPr>
              <a:t>Time</a:t>
            </a:r>
            <a:r>
              <a:rPr lang="en-US" sz="2000" dirty="0" smtClean="0">
                <a:latin typeface="Arial" pitchFamily="34" charset="0"/>
                <a:cs typeface="Arial" pitchFamily="34" charset="0"/>
              </a:rPr>
              <a:t> - Fitting time increases with the size of the data. </a:t>
            </a:r>
          </a:p>
          <a:p>
            <a:pPr algn="l" rtl="0">
              <a:lnSpc>
                <a:spcPct val="150000"/>
              </a:lnSpc>
            </a:pPr>
            <a:r>
              <a:rPr lang="en-US" sz="2000" dirty="0" smtClean="0">
                <a:latin typeface="Arial" pitchFamily="34" charset="0"/>
                <a:cs typeface="Arial" pitchFamily="34" charset="0"/>
              </a:rPr>
              <a:t>Quick to predict.</a:t>
            </a:r>
          </a:p>
          <a:p>
            <a:pPr algn="l" rtl="0">
              <a:lnSpc>
                <a:spcPct val="150000"/>
              </a:lnSpc>
            </a:pPr>
            <a:endParaRPr lang="en-US" sz="2000" dirty="0" smtClean="0">
              <a:latin typeface="Arial" pitchFamily="34" charset="0"/>
              <a:cs typeface="Arial" pitchFamily="34" charset="0"/>
            </a:endParaRPr>
          </a:p>
          <a:p>
            <a:pPr algn="l" rtl="0">
              <a:lnSpc>
                <a:spcPct val="150000"/>
              </a:lnSpc>
            </a:pPr>
            <a:r>
              <a:rPr lang="en-US" sz="2000" b="1" dirty="0" smtClean="0">
                <a:latin typeface="Arial" pitchFamily="34" charset="0"/>
                <a:cs typeface="Arial" pitchFamily="34" charset="0"/>
              </a:rPr>
              <a:t>Memory Overhead </a:t>
            </a:r>
            <a:r>
              <a:rPr lang="en-US" sz="2000" dirty="0" smtClean="0">
                <a:latin typeface="Arial" pitchFamily="34" charset="0"/>
                <a:cs typeface="Arial" pitchFamily="34" charset="0"/>
              </a:rPr>
              <a:t>– Small.</a:t>
            </a:r>
          </a:p>
        </p:txBody>
      </p:sp>
    </p:spTree>
    <p:extLst>
      <p:ext uri="{BB962C8B-B14F-4D97-AF65-F5344CB8AC3E}">
        <p14:creationId xmlns:p14="http://schemas.microsoft.com/office/powerpoint/2010/main" val="2945679990"/>
      </p:ext>
    </p:extLst>
  </p:cSld>
  <p:clrMapOvr>
    <a:masterClrMapping/>
  </p:clrMapOvr>
  <mc:AlternateContent xmlns:mc="http://schemas.openxmlformats.org/markup-compatibility/2006" xmlns:p14="http://schemas.microsoft.com/office/powerpoint/2010/main">
    <mc:Choice Requires="p14">
      <p:transition p14:dur="100" advTm="15000"/>
    </mc:Choice>
    <mc:Fallback xmlns="">
      <p:transition advTm="1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32040" y="3717032"/>
            <a:ext cx="4077036" cy="3024336"/>
          </a:xfrm>
          <a:prstGeom prst="rect">
            <a:avLst/>
          </a:prstGeom>
        </p:spPr>
      </p:pic>
      <p:sp>
        <p:nvSpPr>
          <p:cNvPr id="17" name="Title 2"/>
          <p:cNvSpPr>
            <a:spLocks noGrp="1"/>
          </p:cNvSpPr>
          <p:nvPr>
            <p:ph type="title"/>
          </p:nvPr>
        </p:nvSpPr>
        <p:spPr/>
        <p:txBody>
          <a:bodyPr/>
          <a:lstStyle/>
          <a:p>
            <a:r>
              <a:rPr lang="en-US" dirty="0" smtClean="0">
                <a:latin typeface="Garamond-Bold"/>
              </a:rPr>
              <a:t>Characteristics of </a:t>
            </a:r>
            <a:r>
              <a:rPr lang="fr-FR" dirty="0" smtClean="0"/>
              <a:t>D</a:t>
            </a:r>
            <a:r>
              <a:rPr lang="en-US" dirty="0" err="1" smtClean="0"/>
              <a:t>ecision</a:t>
            </a:r>
            <a:r>
              <a:rPr lang="fr-FR" dirty="0" smtClean="0"/>
              <a:t> </a:t>
            </a:r>
            <a:r>
              <a:rPr lang="fr-FR" dirty="0" err="1" smtClean="0"/>
              <a:t>Trees</a:t>
            </a:r>
            <a:endParaRPr lang="fr-FR" dirty="0"/>
          </a:p>
        </p:txBody>
      </p:sp>
      <p:sp>
        <p:nvSpPr>
          <p:cNvPr id="6" name="Rectangle 5"/>
          <p:cNvSpPr/>
          <p:nvPr/>
        </p:nvSpPr>
        <p:spPr>
          <a:xfrm>
            <a:off x="325359" y="1484784"/>
            <a:ext cx="8640960" cy="2585323"/>
          </a:xfrm>
          <a:prstGeom prst="rect">
            <a:avLst/>
          </a:prstGeom>
        </p:spPr>
        <p:txBody>
          <a:bodyPr wrap="square">
            <a:spAutoFit/>
          </a:bodyPr>
          <a:lstStyle/>
          <a:p>
            <a:pPr algn="l" rtl="0">
              <a:lnSpc>
                <a:spcPct val="150000"/>
              </a:lnSpc>
            </a:pPr>
            <a:r>
              <a:rPr lang="en-US" b="1" dirty="0" smtClean="0"/>
              <a:t>Common Properties to Modify</a:t>
            </a:r>
          </a:p>
          <a:p>
            <a:pPr algn="l" rtl="0">
              <a:lnSpc>
                <a:spcPct val="150000"/>
              </a:lnSpc>
            </a:pPr>
            <a:r>
              <a:rPr lang="en-US" u="sng" dirty="0" err="1" smtClean="0"/>
              <a:t>SplitCriterion</a:t>
            </a:r>
            <a:r>
              <a:rPr lang="en-US" dirty="0" smtClean="0"/>
              <a:t>: Formula used to determine optimal splits at each level.</a:t>
            </a:r>
          </a:p>
          <a:p>
            <a:pPr algn="l" rtl="0">
              <a:lnSpc>
                <a:spcPct val="150000"/>
              </a:lnSpc>
            </a:pPr>
            <a:r>
              <a:rPr lang="en-US" dirty="0" smtClean="0"/>
              <a:t>(Default: Gini’s diversity index.)</a:t>
            </a:r>
          </a:p>
          <a:p>
            <a:pPr algn="l" rtl="0">
              <a:lnSpc>
                <a:spcPct val="150000"/>
              </a:lnSpc>
            </a:pPr>
            <a:r>
              <a:rPr lang="en-US" u="sng" dirty="0" err="1" smtClean="0"/>
              <a:t>MinLeafSize</a:t>
            </a:r>
            <a:r>
              <a:rPr lang="en-US" dirty="0" smtClean="0"/>
              <a:t>: Minimum number of observations in each leaf node. (Default: 1.)</a:t>
            </a:r>
          </a:p>
          <a:p>
            <a:pPr algn="l" rtl="0">
              <a:lnSpc>
                <a:spcPct val="150000"/>
              </a:lnSpc>
            </a:pPr>
            <a:r>
              <a:rPr lang="en-US" u="sng" dirty="0" err="1" smtClean="0"/>
              <a:t>MaxNumSplits</a:t>
            </a:r>
            <a:r>
              <a:rPr lang="en-US" dirty="0" smtClean="0"/>
              <a:t>: Maximum number of splits allowed in the decision tree.</a:t>
            </a:r>
          </a:p>
          <a:p>
            <a:pPr algn="l" rtl="0">
              <a:lnSpc>
                <a:spcPct val="150000"/>
              </a:lnSpc>
            </a:pPr>
            <a:r>
              <a:rPr lang="en-US" dirty="0" smtClean="0"/>
              <a:t>(Default: one fewer than the number of observations.)</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121949058"/>
      </p:ext>
    </p:extLst>
  </p:cSld>
  <p:clrMapOvr>
    <a:masterClrMapping/>
  </p:clrMapOvr>
  <mc:AlternateContent xmlns:mc="http://schemas.openxmlformats.org/markup-compatibility/2006" xmlns:p14="http://schemas.microsoft.com/office/powerpoint/2010/main">
    <mc:Choice Requires="p14">
      <p:transition p14:dur="100" advTm="15000"/>
    </mc:Choice>
    <mc:Fallback xmlns="">
      <p:transition advTm="1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smtClean="0"/>
              <a:t>K-</a:t>
            </a:r>
            <a:r>
              <a:rPr lang="fr-FR" dirty="0" err="1" smtClean="0"/>
              <a:t>Nearest</a:t>
            </a:r>
            <a:r>
              <a:rPr lang="fr-FR" dirty="0" smtClean="0"/>
              <a:t> </a:t>
            </a:r>
            <a:r>
              <a:rPr lang="fr-FR" dirty="0" err="1" smtClean="0"/>
              <a:t>Neighbor</a:t>
            </a:r>
            <a:endParaRPr lang="fr-FR" dirty="0"/>
          </a:p>
        </p:txBody>
      </p:sp>
      <p:sp>
        <p:nvSpPr>
          <p:cNvPr id="5" name="TextBox 4"/>
          <p:cNvSpPr txBox="1"/>
          <p:nvPr/>
        </p:nvSpPr>
        <p:spPr>
          <a:xfrm>
            <a:off x="355258" y="5319839"/>
            <a:ext cx="8281083" cy="1015663"/>
          </a:xfrm>
          <a:prstGeom prst="rect">
            <a:avLst/>
          </a:prstGeom>
          <a:ln>
            <a:solidFill>
              <a:srgbClr val="FFC000"/>
            </a:solidFill>
          </a:ln>
        </p:spPr>
        <p:txBody>
          <a:bodyPr wrap="square">
            <a:spAutoFit/>
          </a:bodyPr>
          <a:lstStyle>
            <a:defPPr>
              <a:defRPr lang="en-US"/>
            </a:defPPr>
            <a:lvl1pPr>
              <a:defRPr sz="1600" b="1">
                <a:latin typeface="Courier New" panose="02070309020205020404" pitchFamily="49" charset="0"/>
                <a:ea typeface="Calibri" panose="020F0502020204030204" pitchFamily="34" charset="0"/>
              </a:defRPr>
            </a:lvl1pPr>
          </a:lstStyle>
          <a:p>
            <a:pPr algn="l" rtl="0"/>
            <a:r>
              <a:rPr lang="fr-FR" sz="2000" dirty="0"/>
              <a:t>&gt;&gt; </a:t>
            </a:r>
            <a:r>
              <a:rPr lang="fr-FR" sz="2000" dirty="0" err="1"/>
              <a:t>knn</a:t>
            </a:r>
            <a:r>
              <a:rPr lang="fr-FR" sz="2000" dirty="0"/>
              <a:t> = </a:t>
            </a:r>
            <a:r>
              <a:rPr lang="fr-FR" sz="2000" dirty="0" err="1"/>
              <a:t>fitcknn</a:t>
            </a:r>
            <a:r>
              <a:rPr lang="fr-FR" sz="2000" dirty="0"/>
              <a:t> (</a:t>
            </a:r>
            <a:r>
              <a:rPr lang="fr-FR" sz="2000" dirty="0" err="1"/>
              <a:t>Xtrain</a:t>
            </a:r>
            <a:r>
              <a:rPr lang="fr-FR" sz="2000" dirty="0"/>
              <a:t>, Y</a:t>
            </a:r>
            <a:r>
              <a:rPr lang="fr-FR" sz="2000" dirty="0" smtClean="0"/>
              <a:t>,</a:t>
            </a:r>
            <a:r>
              <a:rPr lang="he-IL" sz="2000" dirty="0" smtClean="0"/>
              <a:t> </a:t>
            </a:r>
            <a:r>
              <a:rPr lang="fr-FR" sz="2000" dirty="0" smtClean="0">
                <a:solidFill>
                  <a:srgbClr val="9966FF"/>
                </a:solidFill>
              </a:rPr>
              <a:t>'NumNeighbors'</a:t>
            </a:r>
            <a:r>
              <a:rPr lang="fr-FR" sz="2000" dirty="0" smtClean="0"/>
              <a:t>,</a:t>
            </a:r>
            <a:r>
              <a:rPr lang="fr-FR" sz="2000" dirty="0"/>
              <a:t>10</a:t>
            </a:r>
            <a:r>
              <a:rPr lang="fr-FR" sz="2000" dirty="0" smtClean="0"/>
              <a:t>,</a:t>
            </a:r>
            <a:r>
              <a:rPr lang="he-IL" sz="2000" dirty="0" smtClean="0"/>
              <a:t> 	</a:t>
            </a:r>
            <a:r>
              <a:rPr lang="en-US" sz="2000" dirty="0" smtClean="0"/>
              <a:t>			</a:t>
            </a:r>
            <a:r>
              <a:rPr lang="fr-FR" sz="2000" dirty="0" smtClean="0">
                <a:solidFill>
                  <a:srgbClr val="9966FF"/>
                </a:solidFill>
              </a:rPr>
              <a:t>'Distance</a:t>
            </a:r>
            <a:r>
              <a:rPr lang="fr-FR" sz="2000" dirty="0">
                <a:solidFill>
                  <a:srgbClr val="9966FF"/>
                </a:solidFill>
              </a:rPr>
              <a:t>'</a:t>
            </a:r>
            <a:r>
              <a:rPr lang="fr-FR" sz="2000" dirty="0"/>
              <a:t>,</a:t>
            </a:r>
            <a:r>
              <a:rPr lang="fr-FR" sz="2000" dirty="0">
                <a:solidFill>
                  <a:srgbClr val="9966FF"/>
                </a:solidFill>
              </a:rPr>
              <a:t>'Hamming'</a:t>
            </a:r>
            <a:r>
              <a:rPr lang="fr-FR" sz="2000" dirty="0"/>
              <a:t>, </a:t>
            </a:r>
            <a:r>
              <a:rPr lang="en-US" sz="2000" i="1" dirty="0"/>
              <a:t>Name</a:t>
            </a:r>
            <a:r>
              <a:rPr lang="en-US" sz="2000" dirty="0"/>
              <a:t>, </a:t>
            </a:r>
            <a:r>
              <a:rPr lang="en-US" sz="2000" i="1" dirty="0"/>
              <a:t>Value</a:t>
            </a:r>
            <a:r>
              <a:rPr lang="fr-FR" sz="2000" dirty="0"/>
              <a:t>)</a:t>
            </a:r>
          </a:p>
          <a:p>
            <a:pPr algn="l" rtl="0"/>
            <a:r>
              <a:rPr lang="fr-FR" sz="2000" dirty="0"/>
              <a:t>&gt;&gt; </a:t>
            </a:r>
            <a:r>
              <a:rPr lang="fr-FR" sz="2000" dirty="0" err="1"/>
              <a:t>activity</a:t>
            </a:r>
            <a:r>
              <a:rPr lang="fr-FR" sz="2000" dirty="0"/>
              <a:t> = </a:t>
            </a:r>
            <a:r>
              <a:rPr lang="fr-FR" sz="2000" dirty="0" err="1"/>
              <a:t>predict</a:t>
            </a:r>
            <a:r>
              <a:rPr lang="fr-FR" sz="2000" dirty="0"/>
              <a:t>(</a:t>
            </a:r>
            <a:r>
              <a:rPr lang="fr-FR" sz="2000" dirty="0" err="1"/>
              <a:t>knn</a:t>
            </a:r>
            <a:r>
              <a:rPr lang="fr-FR" sz="2000" dirty="0"/>
              <a:t> ,X)</a:t>
            </a:r>
          </a:p>
        </p:txBody>
      </p:sp>
      <p:sp>
        <p:nvSpPr>
          <p:cNvPr id="62" name="Flowchart: Connector 61"/>
          <p:cNvSpPr/>
          <p:nvPr/>
        </p:nvSpPr>
        <p:spPr>
          <a:xfrm flipH="1">
            <a:off x="7413302" y="2698516"/>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63" name="Flowchart: Connector 62"/>
          <p:cNvSpPr/>
          <p:nvPr/>
        </p:nvSpPr>
        <p:spPr>
          <a:xfrm flipH="1">
            <a:off x="6372200" y="2532456"/>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64" name="Flowchart: Connector 63"/>
          <p:cNvSpPr/>
          <p:nvPr/>
        </p:nvSpPr>
        <p:spPr>
          <a:xfrm flipH="1">
            <a:off x="7197278" y="3672322"/>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65" name="Flowchart: Connector 64"/>
          <p:cNvSpPr/>
          <p:nvPr/>
        </p:nvSpPr>
        <p:spPr>
          <a:xfrm flipH="1">
            <a:off x="7521314" y="3718111"/>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66" name="Flowchart: Connector 65"/>
          <p:cNvSpPr/>
          <p:nvPr/>
        </p:nvSpPr>
        <p:spPr>
          <a:xfrm flipH="1">
            <a:off x="6873242" y="3791788"/>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67" name="Flowchart: Connector 66"/>
          <p:cNvSpPr/>
          <p:nvPr/>
        </p:nvSpPr>
        <p:spPr>
          <a:xfrm flipH="1">
            <a:off x="7062273" y="2794641"/>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68" name="Flowchart: Connector 67"/>
          <p:cNvSpPr/>
          <p:nvPr/>
        </p:nvSpPr>
        <p:spPr>
          <a:xfrm flipH="1">
            <a:off x="7791344" y="3888346"/>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69" name="Flowchart: Connector 68"/>
          <p:cNvSpPr/>
          <p:nvPr/>
        </p:nvSpPr>
        <p:spPr>
          <a:xfrm flipH="1">
            <a:off x="7661944" y="2743225"/>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0" name="Flowchart: Connector 69"/>
          <p:cNvSpPr/>
          <p:nvPr/>
        </p:nvSpPr>
        <p:spPr>
          <a:xfrm flipH="1">
            <a:off x="7197278" y="2821223"/>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1" name="Flowchart: Connector 70"/>
          <p:cNvSpPr/>
          <p:nvPr/>
        </p:nvSpPr>
        <p:spPr>
          <a:xfrm flipH="1">
            <a:off x="7153404" y="2278921"/>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2" name="Flowchart: Connector 71"/>
          <p:cNvSpPr/>
          <p:nvPr/>
        </p:nvSpPr>
        <p:spPr>
          <a:xfrm flipH="1">
            <a:off x="7924350" y="3500970"/>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3" name="Flowchart: Connector 72"/>
          <p:cNvSpPr/>
          <p:nvPr/>
        </p:nvSpPr>
        <p:spPr>
          <a:xfrm flipH="1">
            <a:off x="7014898" y="3231007"/>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4" name="Flowchart: Connector 73"/>
          <p:cNvSpPr/>
          <p:nvPr/>
        </p:nvSpPr>
        <p:spPr>
          <a:xfrm flipH="1">
            <a:off x="7699704" y="3627613"/>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5" name="Flowchart: Connector 74"/>
          <p:cNvSpPr/>
          <p:nvPr/>
        </p:nvSpPr>
        <p:spPr>
          <a:xfrm flipH="1">
            <a:off x="7163551" y="3129412"/>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6" name="Flowchart: Connector 75"/>
          <p:cNvSpPr/>
          <p:nvPr/>
        </p:nvSpPr>
        <p:spPr>
          <a:xfrm flipH="1">
            <a:off x="6903369" y="3372727"/>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7" name="Flowchart: Connector 76"/>
          <p:cNvSpPr/>
          <p:nvPr/>
        </p:nvSpPr>
        <p:spPr>
          <a:xfrm flipH="1">
            <a:off x="6674611" y="3444367"/>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8" name="Flowchart: Connector 77"/>
          <p:cNvSpPr/>
          <p:nvPr/>
        </p:nvSpPr>
        <p:spPr>
          <a:xfrm flipH="1">
            <a:off x="6543646" y="2839351"/>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9" name="Flowchart: Connector 78"/>
          <p:cNvSpPr/>
          <p:nvPr/>
        </p:nvSpPr>
        <p:spPr>
          <a:xfrm flipH="1">
            <a:off x="6603212" y="2331102"/>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0" name="Flowchart: Connector 79"/>
          <p:cNvSpPr/>
          <p:nvPr/>
        </p:nvSpPr>
        <p:spPr>
          <a:xfrm flipH="1">
            <a:off x="6505082" y="2433712"/>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1" name="Flowchart: Connector 80"/>
          <p:cNvSpPr/>
          <p:nvPr/>
        </p:nvSpPr>
        <p:spPr>
          <a:xfrm flipH="1">
            <a:off x="6984195" y="2449750"/>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2" name="Flowchart: Connector 81"/>
          <p:cNvSpPr/>
          <p:nvPr/>
        </p:nvSpPr>
        <p:spPr>
          <a:xfrm flipH="1">
            <a:off x="6839515" y="2731793"/>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3" name="Flowchart: Connector 82"/>
          <p:cNvSpPr/>
          <p:nvPr/>
        </p:nvSpPr>
        <p:spPr>
          <a:xfrm flipH="1">
            <a:off x="6849921" y="2976568"/>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4" name="Flowchart: Connector 83"/>
          <p:cNvSpPr/>
          <p:nvPr/>
        </p:nvSpPr>
        <p:spPr>
          <a:xfrm flipH="1">
            <a:off x="6572535" y="2613769"/>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5" name="Flowchart: Connector 84"/>
          <p:cNvSpPr/>
          <p:nvPr/>
        </p:nvSpPr>
        <p:spPr>
          <a:xfrm flipH="1">
            <a:off x="6970823" y="2839351"/>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6" name="Flowchart: Connector 85"/>
          <p:cNvSpPr/>
          <p:nvPr/>
        </p:nvSpPr>
        <p:spPr>
          <a:xfrm flipH="1">
            <a:off x="6903810" y="3135620"/>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7" name="Flowchart: Connector 86"/>
          <p:cNvSpPr/>
          <p:nvPr/>
        </p:nvSpPr>
        <p:spPr>
          <a:xfrm flipH="1">
            <a:off x="6481327" y="3322225"/>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8" name="Flowchart: Connector 87"/>
          <p:cNvSpPr/>
          <p:nvPr/>
        </p:nvSpPr>
        <p:spPr>
          <a:xfrm flipH="1">
            <a:off x="6674611" y="2966912"/>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9" name="Flowchart: Connector 88"/>
          <p:cNvSpPr/>
          <p:nvPr/>
        </p:nvSpPr>
        <p:spPr>
          <a:xfrm flipH="1">
            <a:off x="6823633" y="2331101"/>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0" name="Flowchart: Connector 89"/>
          <p:cNvSpPr/>
          <p:nvPr/>
        </p:nvSpPr>
        <p:spPr>
          <a:xfrm flipH="1">
            <a:off x="7526599" y="3570127"/>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4" name="Flowchart: Connector 93"/>
          <p:cNvSpPr/>
          <p:nvPr/>
        </p:nvSpPr>
        <p:spPr>
          <a:xfrm flipH="1">
            <a:off x="7048625" y="2989267"/>
            <a:ext cx="67454" cy="44710"/>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2" name="TextBox 1"/>
          <p:cNvSpPr txBox="1"/>
          <p:nvPr/>
        </p:nvSpPr>
        <p:spPr>
          <a:xfrm>
            <a:off x="7155196" y="2904787"/>
            <a:ext cx="182153" cy="253916"/>
          </a:xfrm>
          <a:prstGeom prst="rect">
            <a:avLst/>
          </a:prstGeom>
          <a:noFill/>
        </p:spPr>
        <p:txBody>
          <a:bodyPr wrap="square" rtlCol="0">
            <a:spAutoFit/>
          </a:bodyPr>
          <a:lstStyle/>
          <a:p>
            <a:pPr algn="ctr"/>
            <a:r>
              <a:rPr lang="fr-FR" sz="1050" dirty="0">
                <a:latin typeface="Arial" pitchFamily="34" charset="0"/>
                <a:cs typeface="Arial" pitchFamily="34" charset="0"/>
              </a:rPr>
              <a:t>?</a:t>
            </a:r>
          </a:p>
        </p:txBody>
      </p:sp>
      <p:sp>
        <p:nvSpPr>
          <p:cNvPr id="4" name="Oval 3"/>
          <p:cNvSpPr/>
          <p:nvPr/>
        </p:nvSpPr>
        <p:spPr>
          <a:xfrm>
            <a:off x="6829842" y="2761815"/>
            <a:ext cx="505675" cy="53058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5" name="Oval 94"/>
          <p:cNvSpPr/>
          <p:nvPr/>
        </p:nvSpPr>
        <p:spPr>
          <a:xfrm>
            <a:off x="6687273" y="2628618"/>
            <a:ext cx="809768" cy="795366"/>
          </a:xfrm>
          <a:prstGeom prst="ellipse">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cxnSp>
        <p:nvCxnSpPr>
          <p:cNvPr id="96" name="Straight Arrow Connector 95"/>
          <p:cNvCxnSpPr>
            <a:stCxn id="94" idx="1"/>
            <a:endCxn id="70" idx="4"/>
          </p:cNvCxnSpPr>
          <p:nvPr/>
        </p:nvCxnSpPr>
        <p:spPr>
          <a:xfrm flipV="1">
            <a:off x="7106200" y="2865932"/>
            <a:ext cx="124805" cy="129882"/>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94" idx="4"/>
            <a:endCxn id="75" idx="0"/>
          </p:cNvCxnSpPr>
          <p:nvPr/>
        </p:nvCxnSpPr>
        <p:spPr>
          <a:xfrm>
            <a:off x="7082353" y="3033976"/>
            <a:ext cx="114926" cy="95435"/>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94" idx="4"/>
            <a:endCxn id="73" idx="0"/>
          </p:cNvCxnSpPr>
          <p:nvPr/>
        </p:nvCxnSpPr>
        <p:spPr>
          <a:xfrm flipH="1">
            <a:off x="7048626" y="3033977"/>
            <a:ext cx="33727" cy="19703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4" idx="4"/>
            <a:endCxn id="86" idx="4"/>
          </p:cNvCxnSpPr>
          <p:nvPr/>
        </p:nvCxnSpPr>
        <p:spPr>
          <a:xfrm flipH="1">
            <a:off x="6937537" y="3033977"/>
            <a:ext cx="144815" cy="146353"/>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4" idx="6"/>
            <a:endCxn id="83" idx="3"/>
          </p:cNvCxnSpPr>
          <p:nvPr/>
        </p:nvCxnSpPr>
        <p:spPr>
          <a:xfrm flipH="1">
            <a:off x="6907498" y="3011623"/>
            <a:ext cx="141128" cy="3107"/>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4" idx="0"/>
            <a:endCxn id="85" idx="3"/>
          </p:cNvCxnSpPr>
          <p:nvPr/>
        </p:nvCxnSpPr>
        <p:spPr>
          <a:xfrm flipH="1" flipV="1">
            <a:off x="7028398" y="2877512"/>
            <a:ext cx="53954" cy="111755"/>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94" idx="1"/>
            <a:endCxn id="67" idx="3"/>
          </p:cNvCxnSpPr>
          <p:nvPr/>
        </p:nvCxnSpPr>
        <p:spPr>
          <a:xfrm flipV="1">
            <a:off x="7106201" y="2832803"/>
            <a:ext cx="13648" cy="163012"/>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Flowchart: Connector 119"/>
          <p:cNvSpPr/>
          <p:nvPr/>
        </p:nvSpPr>
        <p:spPr>
          <a:xfrm flipH="1">
            <a:off x="7163551" y="3359018"/>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1" name="Flowchart: Connector 120"/>
          <p:cNvSpPr/>
          <p:nvPr/>
        </p:nvSpPr>
        <p:spPr>
          <a:xfrm flipH="1">
            <a:off x="7369820" y="3232685"/>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2" name="Flowchart: Connector 121"/>
          <p:cNvSpPr/>
          <p:nvPr/>
        </p:nvSpPr>
        <p:spPr>
          <a:xfrm flipH="1">
            <a:off x="7375105" y="3084702"/>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4" name="Flowchart: Connector 123"/>
          <p:cNvSpPr/>
          <p:nvPr/>
        </p:nvSpPr>
        <p:spPr>
          <a:xfrm flipH="1">
            <a:off x="7048853" y="2987365"/>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5" name="Flowchart: Connector 124"/>
          <p:cNvSpPr/>
          <p:nvPr/>
        </p:nvSpPr>
        <p:spPr>
          <a:xfrm flipH="1">
            <a:off x="7046952" y="2989267"/>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1" name="Rectangle 90"/>
          <p:cNvSpPr/>
          <p:nvPr/>
        </p:nvSpPr>
        <p:spPr>
          <a:xfrm>
            <a:off x="426769" y="1745657"/>
            <a:ext cx="5153344" cy="3170099"/>
          </a:xfrm>
          <a:prstGeom prst="rect">
            <a:avLst/>
          </a:prstGeom>
        </p:spPr>
        <p:txBody>
          <a:bodyPr wrap="square">
            <a:spAutoFit/>
          </a:bodyPr>
          <a:lstStyle/>
          <a:p>
            <a:pPr marL="342900" indent="-342900" algn="l" rtl="0">
              <a:lnSpc>
                <a:spcPct val="200000"/>
              </a:lnSpc>
              <a:buAutoNum type="arabicPeriod"/>
            </a:pPr>
            <a:r>
              <a:rPr lang="en-US" sz="2000" dirty="0" smtClean="0"/>
              <a:t>Determine </a:t>
            </a:r>
            <a:r>
              <a:rPr lang="en-US" sz="2000" b="1" i="1" dirty="0"/>
              <a:t>k</a:t>
            </a:r>
            <a:r>
              <a:rPr lang="en-US" sz="2000" i="1" dirty="0"/>
              <a:t> </a:t>
            </a:r>
            <a:r>
              <a:rPr lang="en-US" sz="2000" dirty="0"/>
              <a:t>points that are nearest to the unlabeled </a:t>
            </a:r>
            <a:r>
              <a:rPr lang="en-US" sz="2000" dirty="0" smtClean="0"/>
              <a:t>point.</a:t>
            </a:r>
          </a:p>
          <a:p>
            <a:pPr marL="342900" indent="-342900" algn="l" rtl="0">
              <a:lnSpc>
                <a:spcPct val="200000"/>
              </a:lnSpc>
              <a:buAutoNum type="arabicPeriod"/>
            </a:pPr>
            <a:r>
              <a:rPr lang="en-US" sz="2000" dirty="0" smtClean="0"/>
              <a:t>Find the </a:t>
            </a:r>
            <a:r>
              <a:rPr lang="en-US" sz="2000" dirty="0"/>
              <a:t>class of those </a:t>
            </a:r>
            <a:r>
              <a:rPr lang="en-US" sz="2000" dirty="0" smtClean="0"/>
              <a:t>points.</a:t>
            </a:r>
          </a:p>
          <a:p>
            <a:pPr marL="342900" indent="-342900" algn="l" rtl="0">
              <a:lnSpc>
                <a:spcPct val="200000"/>
              </a:lnSpc>
              <a:buAutoNum type="arabicPeriod"/>
            </a:pPr>
            <a:r>
              <a:rPr lang="en-US" sz="2000" dirty="0" smtClean="0"/>
              <a:t>Assign </a:t>
            </a:r>
            <a:r>
              <a:rPr lang="en-US" sz="2000" dirty="0"/>
              <a:t>the class that has the smallest </a:t>
            </a:r>
            <a:r>
              <a:rPr lang="en-US" sz="2000" dirty="0" smtClean="0"/>
              <a:t>expected misclassification </a:t>
            </a:r>
            <a:r>
              <a:rPr lang="en-US" sz="2000" dirty="0"/>
              <a:t>cost.</a:t>
            </a:r>
          </a:p>
        </p:txBody>
      </p:sp>
    </p:spTree>
    <p:extLst>
      <p:ext uri="{BB962C8B-B14F-4D97-AF65-F5344CB8AC3E}">
        <p14:creationId xmlns:p14="http://schemas.microsoft.com/office/powerpoint/2010/main" val="855481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anim calcmode="lin" valueType="num">
                                      <p:cBhvr>
                                        <p:cTn id="13" dur="1000" fill="hold"/>
                                        <p:tgtEl>
                                          <p:spTgt spid="94"/>
                                        </p:tgtEl>
                                        <p:attrNameLst>
                                          <p:attrName>ppt_x</p:attrName>
                                        </p:attrNameLst>
                                      </p:cBhvr>
                                      <p:tavLst>
                                        <p:tav tm="0">
                                          <p:val>
                                            <p:strVal val="#ppt_x"/>
                                          </p:val>
                                        </p:tav>
                                        <p:tav tm="100000">
                                          <p:val>
                                            <p:strVal val="#ppt_x"/>
                                          </p:val>
                                        </p:tav>
                                      </p:tavLst>
                                    </p:anim>
                                    <p:anim calcmode="lin" valueType="num">
                                      <p:cBhvr>
                                        <p:cTn id="14"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1000"/>
                                        <p:tgtEl>
                                          <p:spTgt spid="4"/>
                                        </p:tgtEl>
                                      </p:cBhvr>
                                    </p:animEffect>
                                  </p:childTnLst>
                                </p:cTn>
                              </p:par>
                            </p:childTnLst>
                          </p:cTn>
                        </p:par>
                        <p:par>
                          <p:cTn id="20" fill="hold">
                            <p:stCondLst>
                              <p:cond delay="1000"/>
                            </p:stCondLst>
                            <p:childTnLst>
                              <p:par>
                                <p:cTn id="21" presetID="6" presetClass="entr" presetSubtype="16"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circle(in)">
                                      <p:cBhvr>
                                        <p:cTn id="23" dur="1000"/>
                                        <p:tgtEl>
                                          <p:spTgt spid="98"/>
                                        </p:tgtEl>
                                      </p:cBhvr>
                                    </p:animEffect>
                                  </p:childTnLst>
                                </p:cTn>
                              </p:par>
                              <p:par>
                                <p:cTn id="24" presetID="6" presetClass="entr" presetSubtype="16" fill="hold" nodeType="with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circle(in)">
                                      <p:cBhvr>
                                        <p:cTn id="26" dur="1000"/>
                                        <p:tgtEl>
                                          <p:spTgt spid="101"/>
                                        </p:tgtEl>
                                      </p:cBhvr>
                                    </p:animEffect>
                                  </p:childTnLst>
                                </p:cTn>
                              </p:par>
                              <p:par>
                                <p:cTn id="27" presetID="6" presetClass="entr" presetSubtype="16" fill="hold" nodeType="with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circle(in)">
                                      <p:cBhvr>
                                        <p:cTn id="29" dur="1000"/>
                                        <p:tgtEl>
                                          <p:spTgt spid="104"/>
                                        </p:tgtEl>
                                      </p:cBhvr>
                                    </p:animEffect>
                                  </p:childTnLst>
                                </p:cTn>
                              </p:par>
                              <p:par>
                                <p:cTn id="30" presetID="6" presetClass="entr" presetSubtype="16" fill="hold" nodeType="with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circle(in)">
                                      <p:cBhvr>
                                        <p:cTn id="32" dur="1000"/>
                                        <p:tgtEl>
                                          <p:spTgt spid="96"/>
                                        </p:tgtEl>
                                      </p:cBhvr>
                                    </p:animEffect>
                                  </p:childTnLst>
                                </p:cTn>
                              </p:par>
                              <p:par>
                                <p:cTn id="33" presetID="6" presetClass="entr" presetSubtype="16" fill="hold" nodeType="withEffect">
                                  <p:stCondLst>
                                    <p:cond delay="0"/>
                                  </p:stCondLst>
                                  <p:childTnLst>
                                    <p:set>
                                      <p:cBhvr>
                                        <p:cTn id="34" dur="1" fill="hold">
                                          <p:stCondLst>
                                            <p:cond delay="0"/>
                                          </p:stCondLst>
                                        </p:cTn>
                                        <p:tgtEl>
                                          <p:spTgt spid="113"/>
                                        </p:tgtEl>
                                        <p:attrNameLst>
                                          <p:attrName>style.visibility</p:attrName>
                                        </p:attrNameLst>
                                      </p:cBhvr>
                                      <p:to>
                                        <p:strVal val="visible"/>
                                      </p:to>
                                    </p:set>
                                    <p:animEffect transition="in" filter="circle(in)">
                                      <p:cBhvr>
                                        <p:cTn id="35" dur="1000"/>
                                        <p:tgtEl>
                                          <p:spTgt spid="113"/>
                                        </p:tgtEl>
                                      </p:cBhvr>
                                    </p:animEffect>
                                  </p:childTnLst>
                                </p:cTn>
                              </p:par>
                              <p:par>
                                <p:cTn id="36" presetID="6" presetClass="entr" presetSubtype="16" fill="hold"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circle(in)">
                                      <p:cBhvr>
                                        <p:cTn id="38" dur="1000"/>
                                        <p:tgtEl>
                                          <p:spTgt spid="110"/>
                                        </p:tgtEl>
                                      </p:cBhvr>
                                    </p:animEffect>
                                  </p:childTnLst>
                                </p:cTn>
                              </p:par>
                              <p:par>
                                <p:cTn id="39" presetID="6" presetClass="entr" presetSubtype="16" fill="hold" nodeType="withEffect">
                                  <p:stCondLst>
                                    <p:cond delay="0"/>
                                  </p:stCondLst>
                                  <p:childTnLst>
                                    <p:set>
                                      <p:cBhvr>
                                        <p:cTn id="40" dur="1" fill="hold">
                                          <p:stCondLst>
                                            <p:cond delay="0"/>
                                          </p:stCondLst>
                                        </p:cTn>
                                        <p:tgtEl>
                                          <p:spTgt spid="107"/>
                                        </p:tgtEl>
                                        <p:attrNameLst>
                                          <p:attrName>style.visibility</p:attrName>
                                        </p:attrNameLst>
                                      </p:cBhvr>
                                      <p:to>
                                        <p:strVal val="visible"/>
                                      </p:to>
                                    </p:set>
                                    <p:animEffect transition="in" filter="circle(in)">
                                      <p:cBhvr>
                                        <p:cTn id="41" dur="1000"/>
                                        <p:tgtEl>
                                          <p:spTgt spid="10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94"/>
                                        </p:tgtEl>
                                      </p:cBhvr>
                                    </p:animEffect>
                                    <p:set>
                                      <p:cBhvr>
                                        <p:cTn id="46" dur="1" fill="hold">
                                          <p:stCondLst>
                                            <p:cond delay="499"/>
                                          </p:stCondLst>
                                        </p:cTn>
                                        <p:tgtEl>
                                          <p:spTgt spid="94"/>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95"/>
                                        </p:tgtEl>
                                        <p:attrNameLst>
                                          <p:attrName>style.visibility</p:attrName>
                                        </p:attrNameLst>
                                      </p:cBhvr>
                                      <p:to>
                                        <p:strVal val="visible"/>
                                      </p:to>
                                    </p:set>
                                    <p:animEffect transition="in" filter="wheel(1)">
                                      <p:cBhvr>
                                        <p:cTn id="55" dur="1000"/>
                                        <p:tgtEl>
                                          <p:spTgt spid="95"/>
                                        </p:tgtEl>
                                      </p:cBhvr>
                                    </p:animEffect>
                                  </p:childTnLst>
                                </p:cTn>
                              </p:par>
                            </p:childTnLst>
                          </p:cTn>
                        </p:par>
                        <p:par>
                          <p:cTn id="56" fill="hold">
                            <p:stCondLst>
                              <p:cond delay="1000"/>
                            </p:stCondLst>
                            <p:childTnLst>
                              <p:par>
                                <p:cTn id="57" presetID="10" presetClass="exit" presetSubtype="0" fill="hold" grpId="1" nodeType="afterEffect">
                                  <p:stCondLst>
                                    <p:cond delay="0"/>
                                  </p:stCondLst>
                                  <p:childTnLst>
                                    <p:animEffect transition="out" filter="fade">
                                      <p:cBhvr>
                                        <p:cTn id="58" dur="500"/>
                                        <p:tgtEl>
                                          <p:spTgt spid="124"/>
                                        </p:tgtEl>
                                      </p:cBhvr>
                                    </p:animEffect>
                                    <p:set>
                                      <p:cBhvr>
                                        <p:cTn id="59" dur="1" fill="hold">
                                          <p:stCondLst>
                                            <p:cond delay="499"/>
                                          </p:stCondLst>
                                        </p:cTn>
                                        <p:tgtEl>
                                          <p:spTgt spid="124"/>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fade">
                                      <p:cBhvr>
                                        <p:cTn id="62" dur="500"/>
                                        <p:tgtEl>
                                          <p:spTgt spid="125"/>
                                        </p:tgtEl>
                                      </p:cBhvr>
                                    </p:animEffect>
                                  </p:childTnLst>
                                </p:cTn>
                              </p:par>
                            </p:childTnLst>
                          </p:cTn>
                        </p:par>
                        <p:par>
                          <p:cTn id="63" fill="hold">
                            <p:stCondLst>
                              <p:cond delay="1500"/>
                            </p:stCondLst>
                            <p:childTnLst>
                              <p:par>
                                <p:cTn id="64" presetID="27" presetClass="emph" presetSubtype="0" fill="remove" grpId="1" nodeType="afterEffect">
                                  <p:stCondLst>
                                    <p:cond delay="0"/>
                                  </p:stCondLst>
                                  <p:childTnLst>
                                    <p:animClr clrSpc="rgb" dir="cw">
                                      <p:cBhvr override="childStyle">
                                        <p:cTn id="65" dur="500" autoRev="1" fill="remove"/>
                                        <p:tgtEl>
                                          <p:spTgt spid="125"/>
                                        </p:tgtEl>
                                        <p:attrNameLst>
                                          <p:attrName>style.color</p:attrName>
                                        </p:attrNameLst>
                                      </p:cBhvr>
                                      <p:to>
                                        <a:schemeClr val="bg1"/>
                                      </p:to>
                                    </p:animClr>
                                    <p:animClr clrSpc="rgb" dir="cw">
                                      <p:cBhvr>
                                        <p:cTn id="66" dur="500" autoRev="1" fill="remove"/>
                                        <p:tgtEl>
                                          <p:spTgt spid="125"/>
                                        </p:tgtEl>
                                        <p:attrNameLst>
                                          <p:attrName>fillcolor</p:attrName>
                                        </p:attrNameLst>
                                      </p:cBhvr>
                                      <p:to>
                                        <a:schemeClr val="bg1"/>
                                      </p:to>
                                    </p:animClr>
                                    <p:set>
                                      <p:cBhvr>
                                        <p:cTn id="67" dur="500" autoRev="1" fill="remove"/>
                                        <p:tgtEl>
                                          <p:spTgt spid="125"/>
                                        </p:tgtEl>
                                        <p:attrNameLst>
                                          <p:attrName>fill.type</p:attrName>
                                        </p:attrNameLst>
                                      </p:cBhvr>
                                      <p:to>
                                        <p:strVal val="solid"/>
                                      </p:to>
                                    </p:set>
                                    <p:set>
                                      <p:cBhvr>
                                        <p:cTn id="68" dur="500" autoRev="1" fill="remove"/>
                                        <p:tgtEl>
                                          <p:spTgt spid="125"/>
                                        </p:tgtEl>
                                        <p:attrNameLst>
                                          <p:attrName>fill.on</p:attrName>
                                        </p:attrNameLst>
                                      </p:cBhvr>
                                      <p:to>
                                        <p:strVal val="true"/>
                                      </p:to>
                                    </p:set>
                                  </p:childTnLst>
                                </p:cTn>
                              </p:par>
                            </p:childTnLst>
                          </p:cTn>
                        </p:par>
                        <p:par>
                          <p:cTn id="69" fill="hold">
                            <p:stCondLst>
                              <p:cond delay="2500"/>
                            </p:stCondLst>
                            <p:childTnLst>
                              <p:par>
                                <p:cTn id="70" presetID="26" presetClass="emph" presetSubtype="0" fill="hold" grpId="2" nodeType="afterEffect">
                                  <p:stCondLst>
                                    <p:cond delay="0"/>
                                  </p:stCondLst>
                                  <p:childTnLst>
                                    <p:animEffect transition="out" filter="fade">
                                      <p:cBhvr>
                                        <p:cTn id="71" dur="500" tmFilter="0, 0; .2, .5; .8, .5; 1, 0"/>
                                        <p:tgtEl>
                                          <p:spTgt spid="125"/>
                                        </p:tgtEl>
                                      </p:cBhvr>
                                    </p:animEffect>
                                    <p:animScale>
                                      <p:cBhvr>
                                        <p:cTn id="72" dur="250" autoRev="1" fill="hold"/>
                                        <p:tgtEl>
                                          <p:spTgt spid="125"/>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1000"/>
                                        <p:tgtEl>
                                          <p:spTgt spid="5"/>
                                        </p:tgtEl>
                                      </p:cBhvr>
                                    </p:animEffect>
                                    <p:anim calcmode="lin" valueType="num">
                                      <p:cBhvr>
                                        <p:cTn id="78" dur="1000" fill="hold"/>
                                        <p:tgtEl>
                                          <p:spTgt spid="5"/>
                                        </p:tgtEl>
                                        <p:attrNameLst>
                                          <p:attrName>ppt_x</p:attrName>
                                        </p:attrNameLst>
                                      </p:cBhvr>
                                      <p:tavLst>
                                        <p:tav tm="0">
                                          <p:val>
                                            <p:strVal val="#ppt_x"/>
                                          </p:val>
                                        </p:tav>
                                        <p:tav tm="100000">
                                          <p:val>
                                            <p:strVal val="#ppt_x"/>
                                          </p:val>
                                        </p:tav>
                                      </p:tavLst>
                                    </p:anim>
                                    <p:anim calcmode="lin" valueType="num">
                                      <p:cBhvr>
                                        <p:cTn id="7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4" grpId="0" animBg="1"/>
      <p:bldP spid="94" grpId="1" animBg="1"/>
      <p:bldP spid="2" grpId="0"/>
      <p:bldP spid="4" grpId="0" animBg="1"/>
      <p:bldP spid="95" grpId="0" animBg="1"/>
      <p:bldP spid="124" grpId="0" animBg="1"/>
      <p:bldP spid="124" grpId="1" animBg="1"/>
      <p:bldP spid="125" grpId="0" animBg="1"/>
      <p:bldP spid="125" grpId="1" animBg="1"/>
      <p:bldP spid="125"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a:spLocks noGrp="1"/>
          </p:cNvSpPr>
          <p:nvPr>
            <p:ph type="title"/>
          </p:nvPr>
        </p:nvSpPr>
        <p:spPr/>
        <p:txBody>
          <a:bodyPr/>
          <a:lstStyle/>
          <a:p>
            <a:r>
              <a:rPr lang="en-US" dirty="0">
                <a:latin typeface="Garamond-Bold"/>
              </a:rPr>
              <a:t>Characteristics </a:t>
            </a:r>
            <a:r>
              <a:rPr lang="en-US" dirty="0" smtClean="0">
                <a:latin typeface="Garamond-Bold"/>
              </a:rPr>
              <a:t>of </a:t>
            </a:r>
            <a:r>
              <a:rPr lang="fr-FR" dirty="0"/>
              <a:t>K-</a:t>
            </a:r>
            <a:r>
              <a:rPr lang="fr-FR" dirty="0" err="1"/>
              <a:t>Nearest</a:t>
            </a:r>
            <a:r>
              <a:rPr lang="fr-FR" dirty="0"/>
              <a:t> </a:t>
            </a:r>
            <a:r>
              <a:rPr lang="fr-FR" dirty="0" err="1"/>
              <a:t>Neighbor</a:t>
            </a:r>
            <a:endParaRPr lang="fr-FR" dirty="0"/>
          </a:p>
        </p:txBody>
      </p:sp>
      <p:sp>
        <p:nvSpPr>
          <p:cNvPr id="6" name="Rectangle 5"/>
          <p:cNvSpPr/>
          <p:nvPr/>
        </p:nvSpPr>
        <p:spPr>
          <a:xfrm>
            <a:off x="311278" y="1605838"/>
            <a:ext cx="8820472" cy="2400657"/>
          </a:xfrm>
          <a:prstGeom prst="rect">
            <a:avLst/>
          </a:prstGeom>
        </p:spPr>
        <p:txBody>
          <a:bodyPr wrap="square">
            <a:spAutoFit/>
          </a:bodyPr>
          <a:lstStyle/>
          <a:p>
            <a:pPr algn="l" rtl="0">
              <a:lnSpc>
                <a:spcPct val="150000"/>
              </a:lnSpc>
            </a:pPr>
            <a:r>
              <a:rPr lang="en-US" sz="2000" b="1" dirty="0" smtClean="0">
                <a:latin typeface="Arial" pitchFamily="34" charset="0"/>
                <a:cs typeface="Arial" pitchFamily="34" charset="0"/>
              </a:rPr>
              <a:t>Predictors</a:t>
            </a:r>
            <a:r>
              <a:rPr lang="en-US" sz="2000" b="1" dirty="0">
                <a:latin typeface="Arial" pitchFamily="34" charset="0"/>
                <a:cs typeface="Arial" pitchFamily="34" charset="0"/>
              </a:rPr>
              <a:t> </a:t>
            </a:r>
            <a:r>
              <a:rPr lang="en-US" sz="2000" b="1" dirty="0" smtClean="0">
                <a:latin typeface="Arial" pitchFamily="34" charset="0"/>
                <a:cs typeface="Arial" pitchFamily="34" charset="0"/>
              </a:rPr>
              <a:t>- </a:t>
            </a:r>
            <a:r>
              <a:rPr lang="en-US" sz="2000" dirty="0"/>
              <a:t>Predictors can be all categorical or all numeric, but not a </a:t>
            </a:r>
            <a:r>
              <a:rPr lang="en-US" sz="2000" dirty="0" smtClean="0"/>
              <a:t>mix</a:t>
            </a:r>
            <a:r>
              <a:rPr lang="en-US" sz="2000" dirty="0" smtClean="0">
                <a:latin typeface="Arial" pitchFamily="34" charset="0"/>
                <a:cs typeface="Arial" pitchFamily="34" charset="0"/>
              </a:rPr>
              <a:t>.</a:t>
            </a:r>
          </a:p>
          <a:p>
            <a:pPr algn="l" rtl="0">
              <a:lnSpc>
                <a:spcPct val="150000"/>
              </a:lnSpc>
            </a:pPr>
            <a:r>
              <a:rPr lang="en-US" sz="2000" b="1" dirty="0" smtClean="0">
                <a:latin typeface="Arial" pitchFamily="34" charset="0"/>
                <a:cs typeface="Arial" pitchFamily="34" charset="0"/>
              </a:rPr>
              <a:t>Time</a:t>
            </a:r>
            <a:r>
              <a:rPr lang="en-US" sz="2000" dirty="0" smtClean="0">
                <a:latin typeface="Arial" pitchFamily="34" charset="0"/>
                <a:cs typeface="Arial" pitchFamily="34" charset="0"/>
              </a:rPr>
              <a:t> -  </a:t>
            </a:r>
            <a:r>
              <a:rPr lang="en-US" sz="2000" dirty="0" smtClean="0"/>
              <a:t>Quick </a:t>
            </a:r>
            <a:r>
              <a:rPr lang="en-US" sz="2000" dirty="0"/>
              <a:t>to </a:t>
            </a:r>
            <a:r>
              <a:rPr lang="en-US" sz="2000" dirty="0" smtClean="0"/>
              <a:t>fit. </a:t>
            </a:r>
          </a:p>
          <a:p>
            <a:pPr algn="l" rtl="0">
              <a:lnSpc>
                <a:spcPct val="150000"/>
              </a:lnSpc>
            </a:pPr>
            <a:r>
              <a:rPr lang="en-US" sz="2000" dirty="0" smtClean="0"/>
              <a:t>	Prediction time increases </a:t>
            </a:r>
            <a:r>
              <a:rPr lang="en-US" sz="2000" dirty="0"/>
              <a:t>with the square of the size of the data. </a:t>
            </a:r>
            <a:endParaRPr lang="en-US" sz="2000" dirty="0" smtClean="0"/>
          </a:p>
          <a:p>
            <a:pPr algn="l" rtl="0">
              <a:lnSpc>
                <a:spcPct val="150000"/>
              </a:lnSpc>
            </a:pPr>
            <a:r>
              <a:rPr lang="en-US" sz="2000" dirty="0" smtClean="0"/>
              <a:t>	Best </a:t>
            </a:r>
            <a:r>
              <a:rPr lang="en-US" sz="2000" dirty="0"/>
              <a:t>for small data </a:t>
            </a:r>
            <a:r>
              <a:rPr lang="en-US" sz="2000" dirty="0" smtClean="0"/>
              <a:t>sets (hundreds </a:t>
            </a:r>
            <a:r>
              <a:rPr lang="en-US" sz="2000" dirty="0"/>
              <a:t>or thousands of observations).</a:t>
            </a:r>
            <a:endParaRPr lang="en-US" sz="2000" dirty="0" smtClean="0">
              <a:latin typeface="Arial" pitchFamily="34" charset="0"/>
              <a:cs typeface="Arial" pitchFamily="34" charset="0"/>
            </a:endParaRPr>
          </a:p>
          <a:p>
            <a:pPr algn="l" rtl="0">
              <a:lnSpc>
                <a:spcPct val="150000"/>
              </a:lnSpc>
            </a:pPr>
            <a:r>
              <a:rPr lang="en-US" sz="2000" b="1" dirty="0" smtClean="0">
                <a:latin typeface="Arial" pitchFamily="34" charset="0"/>
                <a:cs typeface="Arial" pitchFamily="34" charset="0"/>
              </a:rPr>
              <a:t>Memory Overhead </a:t>
            </a:r>
            <a:r>
              <a:rPr lang="en-US" sz="2000" dirty="0" smtClean="0">
                <a:latin typeface="Arial" pitchFamily="34" charset="0"/>
                <a:cs typeface="Arial" pitchFamily="34" charset="0"/>
              </a:rPr>
              <a:t>– Small.</a:t>
            </a:r>
          </a:p>
        </p:txBody>
      </p:sp>
      <p:pic>
        <p:nvPicPr>
          <p:cNvPr id="2" name="Picture 1"/>
          <p:cNvPicPr>
            <a:picLocks noChangeAspect="1"/>
          </p:cNvPicPr>
          <p:nvPr/>
        </p:nvPicPr>
        <p:blipFill>
          <a:blip r:embed="rId3"/>
          <a:stretch>
            <a:fillRect/>
          </a:stretch>
        </p:blipFill>
        <p:spPr>
          <a:xfrm>
            <a:off x="3672537" y="3717032"/>
            <a:ext cx="4896544" cy="2929898"/>
          </a:xfrm>
          <a:prstGeom prst="rect">
            <a:avLst/>
          </a:prstGeom>
        </p:spPr>
      </p:pic>
    </p:spTree>
    <p:extLst>
      <p:ext uri="{BB962C8B-B14F-4D97-AF65-F5344CB8AC3E}">
        <p14:creationId xmlns:p14="http://schemas.microsoft.com/office/powerpoint/2010/main" val="624702611"/>
      </p:ext>
    </p:extLst>
  </p:cSld>
  <p:clrMapOvr>
    <a:masterClrMapping/>
  </p:clrMapOvr>
  <mc:AlternateContent xmlns:mc="http://schemas.openxmlformats.org/markup-compatibility/2006" xmlns:p14="http://schemas.microsoft.com/office/powerpoint/2010/main">
    <mc:Choice Requires="p14">
      <p:transition p14:dur="100" advTm="15000"/>
    </mc:Choice>
    <mc:Fallback xmlns="">
      <p:transition advTm="1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a:spLocks noGrp="1"/>
          </p:cNvSpPr>
          <p:nvPr>
            <p:ph type="title"/>
          </p:nvPr>
        </p:nvSpPr>
        <p:spPr/>
        <p:txBody>
          <a:bodyPr/>
          <a:lstStyle/>
          <a:p>
            <a:r>
              <a:rPr lang="en-US" dirty="0" smtClean="0">
                <a:latin typeface="Garamond-Bold"/>
              </a:rPr>
              <a:t>Characteristics of </a:t>
            </a:r>
            <a:r>
              <a:rPr lang="fr-FR" dirty="0"/>
              <a:t>K-</a:t>
            </a:r>
            <a:r>
              <a:rPr lang="fr-FR" dirty="0" err="1"/>
              <a:t>Nearest</a:t>
            </a:r>
            <a:r>
              <a:rPr lang="fr-FR" dirty="0"/>
              <a:t> </a:t>
            </a:r>
            <a:r>
              <a:rPr lang="fr-FR" dirty="0" err="1"/>
              <a:t>Neighbor</a:t>
            </a:r>
            <a:endParaRPr lang="fr-FR" dirty="0"/>
          </a:p>
        </p:txBody>
      </p:sp>
      <p:sp>
        <p:nvSpPr>
          <p:cNvPr id="6" name="Rectangle 5"/>
          <p:cNvSpPr/>
          <p:nvPr/>
        </p:nvSpPr>
        <p:spPr>
          <a:xfrm>
            <a:off x="325359" y="1484784"/>
            <a:ext cx="8640960" cy="3323987"/>
          </a:xfrm>
          <a:prstGeom prst="rect">
            <a:avLst/>
          </a:prstGeom>
        </p:spPr>
        <p:txBody>
          <a:bodyPr wrap="square">
            <a:spAutoFit/>
          </a:bodyPr>
          <a:lstStyle/>
          <a:p>
            <a:pPr algn="l" rtl="0">
              <a:lnSpc>
                <a:spcPct val="150000"/>
              </a:lnSpc>
            </a:pPr>
            <a:r>
              <a:rPr lang="en-US" sz="2000" b="1" dirty="0" smtClean="0"/>
              <a:t>Common Properties to Modify</a:t>
            </a:r>
          </a:p>
          <a:p>
            <a:pPr algn="l" rtl="0">
              <a:lnSpc>
                <a:spcPct val="150000"/>
              </a:lnSpc>
            </a:pPr>
            <a:r>
              <a:rPr lang="en-US" sz="2000" u="sng" dirty="0" err="1"/>
              <a:t>NumNeighbors</a:t>
            </a:r>
            <a:r>
              <a:rPr lang="en-US" sz="2000" dirty="0"/>
              <a:t>: </a:t>
            </a:r>
            <a:r>
              <a:rPr lang="en-US" sz="2000" i="1" dirty="0"/>
              <a:t>k</a:t>
            </a:r>
            <a:r>
              <a:rPr lang="en-US" sz="2000" dirty="0"/>
              <a:t>, the number of neighbors used to classify </a:t>
            </a:r>
            <a:r>
              <a:rPr lang="en-US" sz="2000" dirty="0" smtClean="0"/>
              <a:t>new observations</a:t>
            </a:r>
            <a:r>
              <a:rPr lang="en-US" sz="2000" dirty="0"/>
              <a:t>. (Default: </a:t>
            </a:r>
            <a:r>
              <a:rPr lang="en-US" sz="2000" i="1" dirty="0"/>
              <a:t>k </a:t>
            </a:r>
            <a:r>
              <a:rPr lang="en-US" sz="2000" dirty="0"/>
              <a:t>= 1.)</a:t>
            </a:r>
          </a:p>
          <a:p>
            <a:pPr algn="l" rtl="0">
              <a:lnSpc>
                <a:spcPct val="150000"/>
              </a:lnSpc>
            </a:pPr>
            <a:r>
              <a:rPr lang="en-US" sz="2000" u="sng" dirty="0"/>
              <a:t>Distance</a:t>
            </a:r>
            <a:r>
              <a:rPr lang="en-US" sz="2000" dirty="0"/>
              <a:t>: Metric used for calculating distances between observations.</a:t>
            </a:r>
          </a:p>
          <a:p>
            <a:pPr algn="l" rtl="0">
              <a:lnSpc>
                <a:spcPct val="150000"/>
              </a:lnSpc>
            </a:pPr>
            <a:r>
              <a:rPr lang="en-US" sz="2000" dirty="0"/>
              <a:t>(Default: Euclidean for numeric predictors; Hamming for categorical.)</a:t>
            </a:r>
          </a:p>
          <a:p>
            <a:pPr algn="l" rtl="0">
              <a:lnSpc>
                <a:spcPct val="150000"/>
              </a:lnSpc>
            </a:pPr>
            <a:r>
              <a:rPr lang="en-US" sz="2000" u="sng" dirty="0" err="1"/>
              <a:t>DistanceWeight</a:t>
            </a:r>
            <a:r>
              <a:rPr lang="en-US" sz="2000" dirty="0"/>
              <a:t>: Weighting given to the </a:t>
            </a:r>
            <a:r>
              <a:rPr lang="en-US" sz="2000" i="1" dirty="0"/>
              <a:t>k </a:t>
            </a:r>
            <a:r>
              <a:rPr lang="en-US" sz="2000" dirty="0"/>
              <a:t>nearest neighbors when</a:t>
            </a:r>
          </a:p>
          <a:p>
            <a:pPr algn="l" rtl="0">
              <a:lnSpc>
                <a:spcPct val="150000"/>
              </a:lnSpc>
            </a:pPr>
            <a:r>
              <a:rPr lang="en-US" sz="2000" dirty="0"/>
              <a:t>classifying new observations. (Default: equal.)</a:t>
            </a:r>
            <a:endParaRPr lang="en-US" sz="2000" dirty="0" smtClean="0">
              <a:latin typeface="Arial" pitchFamily="34" charset="0"/>
              <a:cs typeface="Arial" pitchFamily="34" charset="0"/>
            </a:endParaRPr>
          </a:p>
        </p:txBody>
      </p:sp>
      <p:pic>
        <p:nvPicPr>
          <p:cNvPr id="2050" name="Picture 2" descr="https://upload.wikimedia.org/wikipedia/commons/thumb/e/e7/KnnClassification.svg/220px-KnnClassifica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4365104"/>
            <a:ext cx="2368334" cy="2142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768820"/>
      </p:ext>
    </p:extLst>
  </p:cSld>
  <p:clrMapOvr>
    <a:masterClrMapping/>
  </p:clrMapOvr>
  <mc:AlternateContent xmlns:mc="http://schemas.openxmlformats.org/markup-compatibility/2006" xmlns:p14="http://schemas.microsoft.com/office/powerpoint/2010/main">
    <mc:Choice Requires="p14">
      <p:transition p14:dur="100" advTm="15000"/>
    </mc:Choice>
    <mc:Fallback xmlns="">
      <p:transition advTm="1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Machine </a:t>
            </a:r>
            <a:r>
              <a:rPr lang="en-GB" dirty="0" smtClean="0"/>
              <a:t>Learning</a:t>
            </a:r>
            <a:endParaRPr lang="he-IL" dirty="0"/>
          </a:p>
        </p:txBody>
      </p:sp>
      <p:sp>
        <p:nvSpPr>
          <p:cNvPr id="3" name="Content Placeholder 2"/>
          <p:cNvSpPr>
            <a:spLocks noGrp="1"/>
          </p:cNvSpPr>
          <p:nvPr>
            <p:ph idx="1"/>
          </p:nvPr>
        </p:nvSpPr>
        <p:spPr>
          <a:xfrm>
            <a:off x="539552" y="1412776"/>
            <a:ext cx="8077200" cy="4114800"/>
          </a:xfrm>
        </p:spPr>
        <p:txBody>
          <a:bodyPr/>
          <a:lstStyle/>
          <a:p>
            <a:pPr marL="0" indent="0">
              <a:lnSpc>
                <a:spcPct val="150000"/>
              </a:lnSpc>
              <a:spcBef>
                <a:spcPts val="0"/>
              </a:spcBef>
              <a:buNone/>
            </a:pPr>
            <a:r>
              <a:rPr lang="en-US" sz="2400" b="1" dirty="0"/>
              <a:t>Machine learning</a:t>
            </a:r>
            <a:r>
              <a:rPr lang="en-US" sz="2400" dirty="0"/>
              <a:t> is a type of artificial intelligence (AI) that provides </a:t>
            </a:r>
            <a:r>
              <a:rPr lang="en-US" sz="2400" b="1" dirty="0"/>
              <a:t>computers</a:t>
            </a:r>
            <a:r>
              <a:rPr lang="en-US" sz="2400" dirty="0"/>
              <a:t> with the ability to </a:t>
            </a:r>
            <a:r>
              <a:rPr lang="en-US" sz="2400" b="1" dirty="0"/>
              <a:t>learn </a:t>
            </a:r>
            <a:r>
              <a:rPr lang="en-US" sz="2400" dirty="0"/>
              <a:t>without being explicitly </a:t>
            </a:r>
            <a:r>
              <a:rPr lang="en-US" sz="2400" dirty="0" smtClean="0"/>
              <a:t>programmed.</a:t>
            </a:r>
            <a:endParaRPr lang="he-IL" sz="2400" dirty="0"/>
          </a:p>
        </p:txBody>
      </p:sp>
      <p:pic>
        <p:nvPicPr>
          <p:cNvPr id="4" name="Picture 2" descr="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140968"/>
            <a:ext cx="5546576" cy="3411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437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a:spLocks noGrp="1"/>
          </p:cNvSpPr>
          <p:nvPr>
            <p:ph type="title"/>
          </p:nvPr>
        </p:nvSpPr>
        <p:spPr>
          <a:xfrm>
            <a:off x="457200" y="731838"/>
            <a:ext cx="8867328" cy="1143000"/>
          </a:xfrm>
        </p:spPr>
        <p:txBody>
          <a:bodyPr/>
          <a:lstStyle/>
          <a:p>
            <a:r>
              <a:rPr lang="fr-FR" dirty="0" smtClean="0"/>
              <a:t>Support </a:t>
            </a:r>
            <a:r>
              <a:rPr lang="fr-FR" dirty="0" err="1" smtClean="0"/>
              <a:t>Vector</a:t>
            </a:r>
            <a:r>
              <a:rPr lang="fr-FR" dirty="0" smtClean="0"/>
              <a:t> Machine</a:t>
            </a:r>
            <a:endParaRPr lang="fr-FR" dirty="0"/>
          </a:p>
        </p:txBody>
      </p:sp>
      <p:sp>
        <p:nvSpPr>
          <p:cNvPr id="2049" name="Rectangle 2048"/>
          <p:cNvSpPr/>
          <p:nvPr/>
        </p:nvSpPr>
        <p:spPr>
          <a:xfrm>
            <a:off x="370220" y="1589219"/>
            <a:ext cx="8090212" cy="1477328"/>
          </a:xfrm>
          <a:prstGeom prst="rect">
            <a:avLst/>
          </a:prstGeom>
        </p:spPr>
        <p:txBody>
          <a:bodyPr wrap="square">
            <a:spAutoFit/>
          </a:bodyPr>
          <a:lstStyle/>
          <a:p>
            <a:pPr algn="l" rtl="0">
              <a:lnSpc>
                <a:spcPct val="150000"/>
              </a:lnSpc>
            </a:pPr>
            <a:r>
              <a:rPr lang="fr-FR" sz="2000" dirty="0" smtClean="0"/>
              <a:t>The Support </a:t>
            </a:r>
            <a:r>
              <a:rPr lang="fr-FR" sz="2000" dirty="0" err="1"/>
              <a:t>Vector</a:t>
            </a:r>
            <a:r>
              <a:rPr lang="fr-FR" sz="2000" dirty="0"/>
              <a:t> </a:t>
            </a:r>
            <a:r>
              <a:rPr lang="fr-FR" sz="2000" dirty="0" smtClean="0"/>
              <a:t>M</a:t>
            </a:r>
            <a:r>
              <a:rPr lang="fr-FR" sz="2000" dirty="0"/>
              <a:t>achine </a:t>
            </a:r>
            <a:r>
              <a:rPr lang="fr-FR" sz="2000" dirty="0" smtClean="0"/>
              <a:t>(SVN) </a:t>
            </a:r>
            <a:r>
              <a:rPr lang="en-US" dirty="0" smtClean="0"/>
              <a:t>algorithm </a:t>
            </a:r>
            <a:r>
              <a:rPr lang="en-US" sz="2000" dirty="0" smtClean="0"/>
              <a:t>classifies </a:t>
            </a:r>
            <a:r>
              <a:rPr lang="en-US" sz="2000" dirty="0"/>
              <a:t>data by finding the </a:t>
            </a:r>
            <a:r>
              <a:rPr lang="en-US" sz="2000" b="1" dirty="0"/>
              <a:t>“best” hyperplane </a:t>
            </a:r>
            <a:r>
              <a:rPr lang="en-US" sz="2000" dirty="0"/>
              <a:t>that separates all data </a:t>
            </a:r>
            <a:r>
              <a:rPr lang="en-US" sz="2000" dirty="0" smtClean="0"/>
              <a:t>points of </a:t>
            </a:r>
            <a:r>
              <a:rPr lang="en-US" sz="2000" dirty="0"/>
              <a:t>one class from those of the other </a:t>
            </a:r>
            <a:r>
              <a:rPr lang="en-US" sz="2000" dirty="0" smtClean="0"/>
              <a:t>class.</a:t>
            </a:r>
          </a:p>
        </p:txBody>
      </p:sp>
      <p:pic>
        <p:nvPicPr>
          <p:cNvPr id="7" name="Picture 6"/>
          <p:cNvPicPr>
            <a:picLocks noChangeAspect="1"/>
          </p:cNvPicPr>
          <p:nvPr/>
        </p:nvPicPr>
        <p:blipFill>
          <a:blip r:embed="rId3"/>
          <a:stretch>
            <a:fillRect/>
          </a:stretch>
        </p:blipFill>
        <p:spPr>
          <a:xfrm>
            <a:off x="4139952" y="2732219"/>
            <a:ext cx="4625004" cy="3644763"/>
          </a:xfrm>
          <a:prstGeom prst="rect">
            <a:avLst/>
          </a:prstGeom>
        </p:spPr>
      </p:pic>
      <p:sp>
        <p:nvSpPr>
          <p:cNvPr id="8" name="Rectangle 7"/>
          <p:cNvSpPr/>
          <p:nvPr/>
        </p:nvSpPr>
        <p:spPr>
          <a:xfrm>
            <a:off x="385103" y="3212976"/>
            <a:ext cx="3466817" cy="1477328"/>
          </a:xfrm>
          <a:prstGeom prst="rect">
            <a:avLst/>
          </a:prstGeom>
        </p:spPr>
        <p:txBody>
          <a:bodyPr wrap="square">
            <a:spAutoFit/>
          </a:bodyPr>
          <a:lstStyle/>
          <a:p>
            <a:pPr algn="l" rtl="0">
              <a:lnSpc>
                <a:spcPct val="150000"/>
              </a:lnSpc>
            </a:pPr>
            <a:r>
              <a:rPr lang="en-US" sz="2000" b="1" dirty="0"/>
              <a:t>Best hyperplane </a:t>
            </a:r>
            <a:r>
              <a:rPr lang="en-US" sz="2000" dirty="0"/>
              <a:t>- the one with the </a:t>
            </a:r>
            <a:r>
              <a:rPr lang="en-US" sz="2000" b="1" dirty="0"/>
              <a:t>largest</a:t>
            </a:r>
            <a:r>
              <a:rPr lang="en-US" sz="2000" dirty="0"/>
              <a:t> </a:t>
            </a:r>
            <a:r>
              <a:rPr lang="en-US" sz="2000" b="1" dirty="0"/>
              <a:t>margin</a:t>
            </a:r>
            <a:r>
              <a:rPr lang="en-US" sz="2000" dirty="0"/>
              <a:t> between the two classes</a:t>
            </a:r>
            <a:r>
              <a:rPr lang="en-US" sz="2000" dirty="0" smtClean="0"/>
              <a:t>.</a:t>
            </a:r>
          </a:p>
        </p:txBody>
      </p:sp>
      <p:sp>
        <p:nvSpPr>
          <p:cNvPr id="10" name="Rectangle 9"/>
          <p:cNvSpPr/>
          <p:nvPr/>
        </p:nvSpPr>
        <p:spPr>
          <a:xfrm>
            <a:off x="385103" y="4924722"/>
            <a:ext cx="4572000" cy="1420325"/>
          </a:xfrm>
          <a:prstGeom prst="rect">
            <a:avLst/>
          </a:prstGeom>
        </p:spPr>
        <p:txBody>
          <a:bodyPr>
            <a:spAutoFit/>
          </a:bodyPr>
          <a:lstStyle/>
          <a:p>
            <a:pPr algn="l" rtl="0">
              <a:lnSpc>
                <a:spcPct val="150000"/>
              </a:lnSpc>
            </a:pPr>
            <a:r>
              <a:rPr lang="en-US" sz="2000" dirty="0"/>
              <a:t>The classification step becomes a function of the </a:t>
            </a:r>
            <a:r>
              <a:rPr lang="en-US" sz="2000" b="1" dirty="0"/>
              <a:t>support vectors </a:t>
            </a:r>
            <a:r>
              <a:rPr lang="en-US" sz="2000" dirty="0" smtClean="0"/>
              <a:t>only -  </a:t>
            </a:r>
            <a:r>
              <a:rPr lang="en-US" sz="2000" b="1" dirty="0" smtClean="0"/>
              <a:t>simple</a:t>
            </a:r>
            <a:r>
              <a:rPr lang="en-US" sz="2000" dirty="0" smtClean="0"/>
              <a:t> and </a:t>
            </a:r>
            <a:r>
              <a:rPr lang="en-US" sz="2000" b="1" dirty="0" smtClean="0"/>
              <a:t>robust</a:t>
            </a:r>
            <a:r>
              <a:rPr lang="en-US" sz="2000" dirty="0" smtClean="0"/>
              <a:t> to outliers.</a:t>
            </a:r>
            <a:endParaRPr lang="en-US" sz="2000" dirty="0"/>
          </a:p>
        </p:txBody>
      </p:sp>
    </p:spTree>
    <p:extLst>
      <p:ext uri="{BB962C8B-B14F-4D97-AF65-F5344CB8AC3E}">
        <p14:creationId xmlns:p14="http://schemas.microsoft.com/office/powerpoint/2010/main" val="2566529246"/>
      </p:ext>
    </p:extLst>
  </p:cSld>
  <p:clrMapOvr>
    <a:masterClrMapping/>
  </p:clrMapOvr>
  <mc:AlternateContent xmlns:mc="http://schemas.openxmlformats.org/markup-compatibility/2006" xmlns:p14="http://schemas.microsoft.com/office/powerpoint/2010/main">
    <mc:Choice Requires="p14">
      <p:transition p14:dur="100" advTm="15000"/>
    </mc:Choice>
    <mc:Fallback xmlns="">
      <p:transition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a:spLocks noGrp="1"/>
          </p:cNvSpPr>
          <p:nvPr>
            <p:ph type="title"/>
          </p:nvPr>
        </p:nvSpPr>
        <p:spPr>
          <a:xfrm>
            <a:off x="457200" y="731838"/>
            <a:ext cx="8867328" cy="1143000"/>
          </a:xfrm>
        </p:spPr>
        <p:txBody>
          <a:bodyPr/>
          <a:lstStyle/>
          <a:p>
            <a:r>
              <a:rPr lang="fr-FR" dirty="0" smtClean="0"/>
              <a:t>Support </a:t>
            </a:r>
            <a:r>
              <a:rPr lang="fr-FR" dirty="0" err="1" smtClean="0"/>
              <a:t>Vector</a:t>
            </a:r>
            <a:r>
              <a:rPr lang="fr-FR" dirty="0" smtClean="0"/>
              <a:t> Machine</a:t>
            </a:r>
            <a:endParaRPr lang="fr-FR" dirty="0"/>
          </a:p>
        </p:txBody>
      </p:sp>
      <p:sp>
        <p:nvSpPr>
          <p:cNvPr id="3" name="Rectangle 2"/>
          <p:cNvSpPr/>
          <p:nvPr/>
        </p:nvSpPr>
        <p:spPr>
          <a:xfrm>
            <a:off x="100998" y="6510536"/>
            <a:ext cx="4390519" cy="230832"/>
          </a:xfrm>
          <a:prstGeom prst="rect">
            <a:avLst/>
          </a:prstGeom>
          <a:noFill/>
        </p:spPr>
        <p:txBody>
          <a:bodyPr wrap="square" rtlCol="0">
            <a:spAutoFit/>
          </a:bodyPr>
          <a:lstStyle/>
          <a:p>
            <a:pPr algn="l"/>
            <a:r>
              <a:rPr lang="fr-FR" sz="900" b="1" i="1" dirty="0">
                <a:solidFill>
                  <a:schemeClr val="bg1">
                    <a:lumMod val="50000"/>
                  </a:schemeClr>
                </a:solidFill>
                <a:latin typeface="Arial" pitchFamily="34" charset="0"/>
                <a:cs typeface="Arial" pitchFamily="34" charset="0"/>
              </a:rPr>
              <a:t>https://en.wikipedia.org/wiki/Support_vector_machine</a:t>
            </a:r>
          </a:p>
        </p:txBody>
      </p:sp>
      <p:sp>
        <p:nvSpPr>
          <p:cNvPr id="9" name="TextBox 8"/>
          <p:cNvSpPr txBox="1"/>
          <p:nvPr/>
        </p:nvSpPr>
        <p:spPr>
          <a:xfrm>
            <a:off x="169278" y="3860660"/>
            <a:ext cx="8795210" cy="584775"/>
          </a:xfrm>
          <a:prstGeom prst="rect">
            <a:avLst/>
          </a:prstGeom>
          <a:ln>
            <a:solidFill>
              <a:srgbClr val="FFC000"/>
            </a:solidFill>
          </a:ln>
        </p:spPr>
        <p:txBody>
          <a:bodyPr wrap="square">
            <a:spAutoFit/>
          </a:bodyPr>
          <a:lstStyle>
            <a:defPPr>
              <a:defRPr lang="en-US"/>
            </a:defPPr>
            <a:lvl1pPr>
              <a:defRPr sz="1600" b="1">
                <a:latin typeface="Courier New" panose="02070309020205020404" pitchFamily="49" charset="0"/>
                <a:ea typeface="Calibri" panose="020F0502020204030204" pitchFamily="34" charset="0"/>
              </a:defRPr>
            </a:lvl1pPr>
          </a:lstStyle>
          <a:p>
            <a:pPr algn="l" rtl="0"/>
            <a:r>
              <a:rPr lang="fr-FR" dirty="0"/>
              <a:t>&gt;&gt; </a:t>
            </a:r>
            <a:r>
              <a:rPr lang="fr-FR" dirty="0" err="1"/>
              <a:t>svm</a:t>
            </a:r>
            <a:r>
              <a:rPr lang="fr-FR" dirty="0"/>
              <a:t> = </a:t>
            </a:r>
            <a:r>
              <a:rPr lang="fr-FR" dirty="0" err="1"/>
              <a:t>fitcsvm</a:t>
            </a:r>
            <a:r>
              <a:rPr lang="fr-FR" dirty="0"/>
              <a:t>(</a:t>
            </a:r>
            <a:r>
              <a:rPr lang="fr-FR" dirty="0" err="1"/>
              <a:t>Xtrain</a:t>
            </a:r>
            <a:r>
              <a:rPr lang="fr-FR" dirty="0"/>
              <a:t>, Y, </a:t>
            </a:r>
            <a:r>
              <a:rPr lang="fr-FR" dirty="0">
                <a:solidFill>
                  <a:srgbClr val="9966FF"/>
                </a:solidFill>
              </a:rPr>
              <a:t>'</a:t>
            </a:r>
            <a:r>
              <a:rPr lang="fr-FR" dirty="0" err="1">
                <a:solidFill>
                  <a:srgbClr val="9966FF"/>
                </a:solidFill>
              </a:rPr>
              <a:t>ClassNames</a:t>
            </a:r>
            <a:r>
              <a:rPr lang="fr-FR" dirty="0">
                <a:solidFill>
                  <a:srgbClr val="0066FF"/>
                </a:solidFill>
              </a:rPr>
              <a:t>'</a:t>
            </a:r>
            <a:r>
              <a:rPr lang="fr-FR" dirty="0"/>
              <a:t>,</a:t>
            </a:r>
            <a:r>
              <a:rPr lang="fr-FR" dirty="0" err="1" smtClean="0"/>
              <a:t>actlabels</a:t>
            </a:r>
            <a:r>
              <a:rPr lang="fr-FR" dirty="0" smtClean="0"/>
              <a:t>,</a:t>
            </a:r>
            <a:r>
              <a:rPr lang="fr-FR" dirty="0">
                <a:solidFill>
                  <a:srgbClr val="9966FF"/>
                </a:solidFill>
              </a:rPr>
              <a:t>'</a:t>
            </a:r>
            <a:r>
              <a:rPr lang="fr-FR" dirty="0" err="1">
                <a:solidFill>
                  <a:srgbClr val="9966FF"/>
                </a:solidFill>
              </a:rPr>
              <a:t>KernelFunction</a:t>
            </a:r>
            <a:r>
              <a:rPr lang="fr-FR" dirty="0" smtClean="0">
                <a:solidFill>
                  <a:srgbClr val="9966FF"/>
                </a:solidFill>
              </a:rPr>
              <a:t>'</a:t>
            </a:r>
            <a:r>
              <a:rPr lang="fr-FR" dirty="0" smtClean="0"/>
              <a:t>, 		   </a:t>
            </a:r>
            <a:r>
              <a:rPr lang="fr-FR" dirty="0" smtClean="0">
                <a:solidFill>
                  <a:srgbClr val="9966FF"/>
                </a:solidFill>
              </a:rPr>
              <a:t>'RBF</a:t>
            </a:r>
            <a:r>
              <a:rPr lang="fr-FR" dirty="0">
                <a:solidFill>
                  <a:srgbClr val="9966FF"/>
                </a:solidFill>
              </a:rPr>
              <a:t>'</a:t>
            </a:r>
            <a:r>
              <a:rPr lang="fr-FR" dirty="0"/>
              <a:t>,</a:t>
            </a:r>
            <a:r>
              <a:rPr lang="fr-FR" dirty="0">
                <a:solidFill>
                  <a:srgbClr val="9966FF"/>
                </a:solidFill>
              </a:rPr>
              <a:t> </a:t>
            </a:r>
            <a:r>
              <a:rPr lang="en-US" i="1" dirty="0"/>
              <a:t>Name</a:t>
            </a:r>
            <a:r>
              <a:rPr lang="en-US" dirty="0"/>
              <a:t>, </a:t>
            </a:r>
            <a:r>
              <a:rPr lang="en-US" i="1" dirty="0"/>
              <a:t>Value</a:t>
            </a:r>
            <a:r>
              <a:rPr lang="fr-FR" dirty="0"/>
              <a:t>)</a:t>
            </a:r>
          </a:p>
        </p:txBody>
      </p:sp>
      <p:sp>
        <p:nvSpPr>
          <p:cNvPr id="4" name="Rectangle 3"/>
          <p:cNvSpPr/>
          <p:nvPr/>
        </p:nvSpPr>
        <p:spPr>
          <a:xfrm>
            <a:off x="159816" y="4866354"/>
            <a:ext cx="8804672" cy="1077218"/>
          </a:xfrm>
          <a:prstGeom prst="rect">
            <a:avLst/>
          </a:prstGeom>
          <a:ln>
            <a:solidFill>
              <a:srgbClr val="FFC000"/>
            </a:solidFill>
          </a:ln>
        </p:spPr>
        <p:txBody>
          <a:bodyPr wrap="square">
            <a:spAutoFit/>
          </a:bodyPr>
          <a:lstStyle/>
          <a:p>
            <a:pPr algn="l" rtl="0"/>
            <a:r>
              <a:rPr lang="fr-FR" sz="1600" b="1" dirty="0">
                <a:latin typeface="Courier New" panose="02070309020205020404" pitchFamily="49" charset="0"/>
                <a:ea typeface="Calibri" panose="020F0502020204030204" pitchFamily="34" charset="0"/>
              </a:rPr>
              <a:t>&gt;&gt; </a:t>
            </a:r>
            <a:r>
              <a:rPr lang="fr-FR" sz="1600" b="1" dirty="0" err="1">
                <a:latin typeface="Courier New" panose="02070309020205020404" pitchFamily="49" charset="0"/>
                <a:ea typeface="Calibri" panose="020F0502020204030204" pitchFamily="34" charset="0"/>
              </a:rPr>
              <a:t>templateSVM</a:t>
            </a:r>
            <a:r>
              <a:rPr lang="fr-FR" sz="1600" b="1" dirty="0">
                <a:latin typeface="Courier New" panose="02070309020205020404" pitchFamily="49" charset="0"/>
                <a:ea typeface="Calibri" panose="020F0502020204030204" pitchFamily="34" charset="0"/>
              </a:rPr>
              <a:t> = </a:t>
            </a:r>
            <a:r>
              <a:rPr lang="fr-FR" sz="1600" b="1" dirty="0" err="1">
                <a:latin typeface="Courier New" panose="02070309020205020404" pitchFamily="49" charset="0"/>
                <a:ea typeface="Calibri" panose="020F0502020204030204" pitchFamily="34" charset="0"/>
              </a:rPr>
              <a:t>templateSVM</a:t>
            </a:r>
            <a:r>
              <a:rPr lang="fr-FR" sz="1600" b="1" dirty="0">
                <a:latin typeface="Courier New" panose="02070309020205020404" pitchFamily="49" charset="0"/>
                <a:ea typeface="Calibri" panose="020F0502020204030204" pitchFamily="34" charset="0"/>
              </a:rPr>
              <a:t>(</a:t>
            </a:r>
            <a:r>
              <a:rPr lang="fr-FR" sz="1600" b="1" dirty="0">
                <a:solidFill>
                  <a:srgbClr val="9966FF"/>
                </a:solidFill>
                <a:latin typeface="Courier New" panose="02070309020205020404" pitchFamily="49" charset="0"/>
                <a:ea typeface="Calibri" panose="020F0502020204030204" pitchFamily="34" charset="0"/>
              </a:rPr>
              <a:t>'</a:t>
            </a:r>
            <a:r>
              <a:rPr lang="fr-FR" sz="1600" b="1" dirty="0" err="1">
                <a:solidFill>
                  <a:srgbClr val="9966FF"/>
                </a:solidFill>
                <a:latin typeface="Courier New" panose="02070309020205020404" pitchFamily="49" charset="0"/>
                <a:ea typeface="Calibri" panose="020F0502020204030204" pitchFamily="34" charset="0"/>
              </a:rPr>
              <a:t>KernelFunction</a:t>
            </a:r>
            <a:r>
              <a:rPr lang="fr-FR" sz="1600" b="1" dirty="0">
                <a:solidFill>
                  <a:srgbClr val="9966FF"/>
                </a:solidFill>
                <a:latin typeface="Courier New" panose="02070309020205020404" pitchFamily="49" charset="0"/>
                <a:ea typeface="Calibri" panose="020F0502020204030204" pitchFamily="34" charset="0"/>
              </a:rPr>
              <a:t>'</a:t>
            </a:r>
            <a:r>
              <a:rPr lang="fr-FR" sz="1600" b="1" dirty="0">
                <a:latin typeface="Courier New" panose="02070309020205020404" pitchFamily="49" charset="0"/>
                <a:ea typeface="Calibri" panose="020F0502020204030204" pitchFamily="34" charset="0"/>
              </a:rPr>
              <a:t>, </a:t>
            </a:r>
            <a:r>
              <a:rPr lang="fr-FR" sz="1600" b="1" dirty="0">
                <a:solidFill>
                  <a:srgbClr val="9966FF"/>
                </a:solidFill>
                <a:latin typeface="Courier New" panose="02070309020205020404" pitchFamily="49" charset="0"/>
                <a:ea typeface="Calibri" panose="020F0502020204030204" pitchFamily="34" charset="0"/>
              </a:rPr>
              <a:t>‘RBF'</a:t>
            </a:r>
            <a:r>
              <a:rPr lang="fr-FR" sz="1600" b="1" dirty="0">
                <a:latin typeface="Courier New" panose="02070309020205020404" pitchFamily="49" charset="0"/>
                <a:ea typeface="Calibri" panose="020F0502020204030204" pitchFamily="34" charset="0"/>
              </a:rPr>
              <a:t>, </a:t>
            </a:r>
            <a:r>
              <a:rPr lang="fr-FR" sz="1600" b="1" dirty="0">
                <a:solidFill>
                  <a:srgbClr val="9966FF"/>
                </a:solidFill>
                <a:latin typeface="Courier New" panose="02070309020205020404" pitchFamily="49" charset="0"/>
                <a:ea typeface="Calibri" panose="020F0502020204030204" pitchFamily="34" charset="0"/>
              </a:rPr>
              <a:t>'</a:t>
            </a:r>
            <a:r>
              <a:rPr lang="fr-FR" sz="1600" b="1" dirty="0" err="1">
                <a:solidFill>
                  <a:srgbClr val="9966FF"/>
                </a:solidFill>
                <a:latin typeface="Courier New" panose="02070309020205020404" pitchFamily="49" charset="0"/>
                <a:ea typeface="Calibri" panose="020F0502020204030204" pitchFamily="34" charset="0"/>
              </a:rPr>
              <a:t>Standardize</a:t>
            </a:r>
            <a:r>
              <a:rPr lang="fr-FR" sz="1600" b="1" dirty="0">
                <a:solidFill>
                  <a:srgbClr val="9966FF"/>
                </a:solidFill>
                <a:latin typeface="Courier New" panose="02070309020205020404" pitchFamily="49" charset="0"/>
                <a:ea typeface="Calibri" panose="020F0502020204030204" pitchFamily="34" charset="0"/>
              </a:rPr>
              <a:t>'</a:t>
            </a:r>
            <a:r>
              <a:rPr lang="fr-FR" sz="1600" b="1" dirty="0">
                <a:latin typeface="Courier New" panose="02070309020205020404" pitchFamily="49" charset="0"/>
                <a:ea typeface="Calibri" panose="020F0502020204030204" pitchFamily="34" charset="0"/>
              </a:rPr>
              <a:t>, </a:t>
            </a:r>
            <a:r>
              <a:rPr lang="fr-FR" sz="1600" b="1" dirty="0" smtClean="0">
                <a:latin typeface="Courier New" panose="02070309020205020404" pitchFamily="49" charset="0"/>
                <a:ea typeface="Calibri" panose="020F0502020204030204" pitchFamily="34" charset="0"/>
              </a:rPr>
              <a:t>				</a:t>
            </a:r>
            <a:r>
              <a:rPr lang="fr-FR" sz="1600" b="1" dirty="0" err="1" smtClean="0">
                <a:latin typeface="Courier New" panose="02070309020205020404" pitchFamily="49" charset="0"/>
                <a:ea typeface="Calibri" panose="020F0502020204030204" pitchFamily="34" charset="0"/>
              </a:rPr>
              <a:t>true</a:t>
            </a:r>
            <a:r>
              <a:rPr lang="fr-FR" sz="1600" b="1" dirty="0">
                <a:latin typeface="Courier New" panose="02070309020205020404" pitchFamily="49" charset="0"/>
                <a:ea typeface="Calibri" panose="020F0502020204030204" pitchFamily="34" charset="0"/>
              </a:rPr>
              <a:t>, </a:t>
            </a:r>
            <a:r>
              <a:rPr lang="fr-FR" sz="1600" b="1" i="1" dirty="0">
                <a:latin typeface="Courier New" panose="02070309020205020404" pitchFamily="49" charset="0"/>
                <a:ea typeface="Calibri" panose="020F0502020204030204" pitchFamily="34" charset="0"/>
              </a:rPr>
              <a:t>Name</a:t>
            </a:r>
            <a:r>
              <a:rPr lang="fr-FR" sz="1600" b="1" dirty="0">
                <a:latin typeface="Courier New" panose="02070309020205020404" pitchFamily="49" charset="0"/>
                <a:ea typeface="Calibri" panose="020F0502020204030204" pitchFamily="34" charset="0"/>
              </a:rPr>
              <a:t>, </a:t>
            </a:r>
            <a:r>
              <a:rPr lang="fr-FR" sz="1600" b="1" i="1" dirty="0">
                <a:latin typeface="Courier New" panose="02070309020205020404" pitchFamily="49" charset="0"/>
                <a:ea typeface="Calibri" panose="020F0502020204030204" pitchFamily="34" charset="0"/>
              </a:rPr>
              <a:t>Value</a:t>
            </a:r>
            <a:r>
              <a:rPr lang="fr-FR" sz="1600" b="1" dirty="0">
                <a:latin typeface="Courier New" panose="02070309020205020404" pitchFamily="49" charset="0"/>
                <a:ea typeface="Calibri" panose="020F0502020204030204" pitchFamily="34" charset="0"/>
              </a:rPr>
              <a:t>);</a:t>
            </a:r>
          </a:p>
          <a:p>
            <a:pPr algn="l" rtl="0"/>
            <a:r>
              <a:rPr lang="fr-FR" sz="1600" b="1" dirty="0">
                <a:latin typeface="Courier New" panose="02070309020205020404" pitchFamily="49" charset="0"/>
                <a:ea typeface="Calibri" panose="020F0502020204030204" pitchFamily="34" charset="0"/>
              </a:rPr>
              <a:t>&gt;&gt; </a:t>
            </a:r>
            <a:r>
              <a:rPr lang="fr-FR" sz="1600" b="1" dirty="0" err="1">
                <a:latin typeface="Courier New" panose="02070309020205020404" pitchFamily="49" charset="0"/>
                <a:ea typeface="Calibri" panose="020F0502020204030204" pitchFamily="34" charset="0"/>
              </a:rPr>
              <a:t>svm</a:t>
            </a:r>
            <a:r>
              <a:rPr lang="fr-FR" sz="1600" b="1" dirty="0">
                <a:latin typeface="Courier New" panose="02070309020205020404" pitchFamily="49" charset="0"/>
                <a:ea typeface="Calibri" panose="020F0502020204030204" pitchFamily="34" charset="0"/>
              </a:rPr>
              <a:t> = </a:t>
            </a:r>
            <a:r>
              <a:rPr lang="fr-FR" sz="1600" b="1" dirty="0" err="1">
                <a:latin typeface="Courier New" panose="02070309020205020404" pitchFamily="49" charset="0"/>
                <a:ea typeface="Calibri" panose="020F0502020204030204" pitchFamily="34" charset="0"/>
              </a:rPr>
              <a:t>fitcecoc</a:t>
            </a:r>
            <a:r>
              <a:rPr lang="fr-FR" sz="1600" b="1" dirty="0">
                <a:latin typeface="Courier New" panose="02070309020205020404" pitchFamily="49" charset="0"/>
                <a:ea typeface="Calibri" panose="020F0502020204030204" pitchFamily="34" charset="0"/>
              </a:rPr>
              <a:t>(</a:t>
            </a:r>
            <a:r>
              <a:rPr lang="fr-FR" sz="1600" b="1" dirty="0" err="1">
                <a:latin typeface="Courier New" panose="02070309020205020404" pitchFamily="49" charset="0"/>
                <a:ea typeface="Calibri" panose="020F0502020204030204" pitchFamily="34" charset="0"/>
              </a:rPr>
              <a:t>Xtrain</a:t>
            </a:r>
            <a:r>
              <a:rPr lang="fr-FR" sz="1600" b="1" dirty="0">
                <a:latin typeface="Courier New" panose="02070309020205020404" pitchFamily="49" charset="0"/>
                <a:ea typeface="Calibri" panose="020F0502020204030204" pitchFamily="34" charset="0"/>
              </a:rPr>
              <a:t>, Y</a:t>
            </a:r>
            <a:r>
              <a:rPr lang="fr-FR" sz="1600" b="1" dirty="0" smtClean="0">
                <a:latin typeface="Courier New" panose="02070309020205020404" pitchFamily="49" charset="0"/>
                <a:ea typeface="Calibri" panose="020F0502020204030204" pitchFamily="34" charset="0"/>
              </a:rPr>
              <a:t>, </a:t>
            </a:r>
            <a:r>
              <a:rPr lang="fr-FR" sz="1600" b="1" dirty="0" smtClean="0">
                <a:solidFill>
                  <a:srgbClr val="9966FF"/>
                </a:solidFill>
                <a:latin typeface="Courier New" panose="02070309020205020404" pitchFamily="49" charset="0"/>
                <a:ea typeface="Calibri" panose="020F0502020204030204" pitchFamily="34" charset="0"/>
              </a:rPr>
              <a:t>'</a:t>
            </a:r>
            <a:r>
              <a:rPr lang="fr-FR" sz="1600" b="1" dirty="0" err="1" smtClean="0">
                <a:solidFill>
                  <a:srgbClr val="9966FF"/>
                </a:solidFill>
                <a:latin typeface="Courier New" panose="02070309020205020404" pitchFamily="49" charset="0"/>
                <a:ea typeface="Calibri" panose="020F0502020204030204" pitchFamily="34" charset="0"/>
              </a:rPr>
              <a:t>Learners</a:t>
            </a:r>
            <a:r>
              <a:rPr lang="fr-FR" sz="1600" b="1" dirty="0" smtClean="0">
                <a:solidFill>
                  <a:srgbClr val="9966FF"/>
                </a:solidFill>
                <a:latin typeface="Courier New" panose="02070309020205020404" pitchFamily="49" charset="0"/>
                <a:ea typeface="Calibri" panose="020F0502020204030204" pitchFamily="34" charset="0"/>
              </a:rPr>
              <a:t>'</a:t>
            </a:r>
            <a:r>
              <a:rPr lang="fr-FR" sz="1600" b="1" dirty="0" smtClean="0">
                <a:latin typeface="Courier New" panose="02070309020205020404" pitchFamily="49" charset="0"/>
                <a:ea typeface="Calibri" panose="020F0502020204030204" pitchFamily="34" charset="0"/>
              </a:rPr>
              <a:t>, </a:t>
            </a:r>
            <a:r>
              <a:rPr lang="fr-FR" sz="1600" b="1" dirty="0" err="1" smtClean="0">
                <a:latin typeface="Courier New" panose="02070309020205020404" pitchFamily="49" charset="0"/>
                <a:ea typeface="Calibri" panose="020F0502020204030204" pitchFamily="34" charset="0"/>
              </a:rPr>
              <a:t>templateSVM</a:t>
            </a:r>
            <a:r>
              <a:rPr lang="fr-FR" sz="1600" b="1" dirty="0" smtClean="0">
                <a:latin typeface="Courier New" panose="02070309020205020404" pitchFamily="49" charset="0"/>
                <a:ea typeface="Calibri" panose="020F0502020204030204" pitchFamily="34" charset="0"/>
              </a:rPr>
              <a:t>, 					</a:t>
            </a:r>
            <a:r>
              <a:rPr lang="fr-FR" sz="1600" b="1" dirty="0" smtClean="0">
                <a:solidFill>
                  <a:srgbClr val="9966FF"/>
                </a:solidFill>
                <a:latin typeface="Courier New" panose="02070309020205020404" pitchFamily="49" charset="0"/>
                <a:ea typeface="Calibri" panose="020F0502020204030204" pitchFamily="34" charset="0"/>
              </a:rPr>
              <a:t>'</a:t>
            </a:r>
            <a:r>
              <a:rPr lang="fr-FR" sz="1600" b="1" dirty="0" err="1" smtClean="0">
                <a:solidFill>
                  <a:srgbClr val="9966FF"/>
                </a:solidFill>
                <a:latin typeface="Courier New" panose="02070309020205020404" pitchFamily="49" charset="0"/>
                <a:ea typeface="Calibri" panose="020F0502020204030204" pitchFamily="34" charset="0"/>
              </a:rPr>
              <a:t>Coding</a:t>
            </a:r>
            <a:r>
              <a:rPr lang="fr-FR" sz="1600" b="1" dirty="0" smtClean="0">
                <a:solidFill>
                  <a:srgbClr val="9966FF"/>
                </a:solidFill>
                <a:latin typeface="Courier New" panose="02070309020205020404" pitchFamily="49" charset="0"/>
                <a:ea typeface="Calibri" panose="020F0502020204030204" pitchFamily="34" charset="0"/>
              </a:rPr>
              <a:t>'</a:t>
            </a:r>
            <a:r>
              <a:rPr lang="fr-FR" sz="1600" b="1" dirty="0" smtClean="0">
                <a:latin typeface="Courier New" panose="02070309020205020404" pitchFamily="49" charset="0"/>
                <a:ea typeface="Calibri" panose="020F0502020204030204" pitchFamily="34" charset="0"/>
              </a:rPr>
              <a:t>,</a:t>
            </a:r>
            <a:r>
              <a:rPr lang="fr-FR" sz="1600" b="1" dirty="0" smtClean="0">
                <a:solidFill>
                  <a:srgbClr val="9966FF"/>
                </a:solidFill>
                <a:latin typeface="Courier New" panose="02070309020205020404" pitchFamily="49" charset="0"/>
                <a:ea typeface="Calibri" panose="020F0502020204030204" pitchFamily="34" charset="0"/>
              </a:rPr>
              <a:t>'</a:t>
            </a:r>
            <a:r>
              <a:rPr lang="fr-FR" sz="1600" b="1" dirty="0" err="1" smtClean="0">
                <a:solidFill>
                  <a:srgbClr val="9966FF"/>
                </a:solidFill>
                <a:latin typeface="Courier New" panose="02070309020205020404" pitchFamily="49" charset="0"/>
                <a:ea typeface="Calibri" panose="020F0502020204030204" pitchFamily="34" charset="0"/>
              </a:rPr>
              <a:t>onevsall</a:t>
            </a:r>
            <a:r>
              <a:rPr lang="fr-FR" sz="1600" b="1" dirty="0">
                <a:solidFill>
                  <a:srgbClr val="9966FF"/>
                </a:solidFill>
                <a:latin typeface="Courier New" panose="02070309020205020404" pitchFamily="49" charset="0"/>
                <a:ea typeface="Calibri" panose="020F0502020204030204" pitchFamily="34" charset="0"/>
              </a:rPr>
              <a:t>'</a:t>
            </a:r>
            <a:r>
              <a:rPr lang="fr-FR" sz="1600" b="1" dirty="0">
                <a:latin typeface="Courier New" panose="02070309020205020404" pitchFamily="49" charset="0"/>
                <a:ea typeface="Calibri" panose="020F0502020204030204" pitchFamily="34" charset="0"/>
              </a:rPr>
              <a:t>)</a:t>
            </a:r>
          </a:p>
        </p:txBody>
      </p:sp>
      <p:sp>
        <p:nvSpPr>
          <p:cNvPr id="5" name="TextBox 4"/>
          <p:cNvSpPr txBox="1"/>
          <p:nvPr/>
        </p:nvSpPr>
        <p:spPr>
          <a:xfrm>
            <a:off x="206194" y="3498535"/>
            <a:ext cx="1391454" cy="338554"/>
          </a:xfrm>
          <a:prstGeom prst="rect">
            <a:avLst/>
          </a:prstGeom>
          <a:noFill/>
        </p:spPr>
        <p:txBody>
          <a:bodyPr wrap="square" rtlCol="0">
            <a:spAutoFit/>
          </a:bodyPr>
          <a:lstStyle/>
          <a:p>
            <a:pPr algn="l"/>
            <a:r>
              <a:rPr lang="fr-FR" sz="1600" u="sng" dirty="0" err="1">
                <a:latin typeface="Arial" pitchFamily="34" charset="0"/>
                <a:cs typeface="Arial" pitchFamily="34" charset="0"/>
              </a:rPr>
              <a:t>Binary</a:t>
            </a:r>
            <a:r>
              <a:rPr lang="fr-FR" sz="1600" u="sng" dirty="0">
                <a:latin typeface="Arial" pitchFamily="34" charset="0"/>
                <a:cs typeface="Arial" pitchFamily="34" charset="0"/>
              </a:rPr>
              <a:t> case</a:t>
            </a:r>
          </a:p>
        </p:txBody>
      </p:sp>
      <p:sp>
        <p:nvSpPr>
          <p:cNvPr id="64" name="TextBox 63"/>
          <p:cNvSpPr txBox="1"/>
          <p:nvPr/>
        </p:nvSpPr>
        <p:spPr>
          <a:xfrm>
            <a:off x="168558" y="4520223"/>
            <a:ext cx="2736304" cy="338554"/>
          </a:xfrm>
          <a:prstGeom prst="rect">
            <a:avLst/>
          </a:prstGeom>
          <a:noFill/>
        </p:spPr>
        <p:txBody>
          <a:bodyPr wrap="square" rtlCol="0">
            <a:spAutoFit/>
          </a:bodyPr>
          <a:lstStyle/>
          <a:p>
            <a:pPr algn="l" rtl="0"/>
            <a:r>
              <a:rPr lang="fr-FR" sz="1600" u="sng" dirty="0" err="1">
                <a:latin typeface="Arial" pitchFamily="34" charset="0"/>
                <a:cs typeface="Arial" pitchFamily="34" charset="0"/>
              </a:rPr>
              <a:t>Multiclass</a:t>
            </a:r>
            <a:r>
              <a:rPr lang="fr-FR" sz="1600" u="sng" dirty="0">
                <a:latin typeface="Arial" pitchFamily="34" charset="0"/>
                <a:cs typeface="Arial" pitchFamily="34" charset="0"/>
              </a:rPr>
              <a:t> case</a:t>
            </a:r>
          </a:p>
        </p:txBody>
      </p:sp>
      <p:sp>
        <p:nvSpPr>
          <p:cNvPr id="66" name="Rectangle 65"/>
          <p:cNvSpPr/>
          <p:nvPr/>
        </p:nvSpPr>
        <p:spPr>
          <a:xfrm>
            <a:off x="159042" y="6042774"/>
            <a:ext cx="8795210" cy="338554"/>
          </a:xfrm>
          <a:prstGeom prst="rect">
            <a:avLst/>
          </a:prstGeom>
          <a:ln>
            <a:solidFill>
              <a:srgbClr val="FFC000"/>
            </a:solidFill>
          </a:ln>
        </p:spPr>
        <p:txBody>
          <a:bodyPr wrap="square">
            <a:spAutoFit/>
          </a:bodyPr>
          <a:lstStyle/>
          <a:p>
            <a:pPr algn="l" rtl="0"/>
            <a:r>
              <a:rPr lang="fr-FR" sz="1600" b="1" dirty="0">
                <a:latin typeface="Courier New" panose="02070309020205020404" pitchFamily="49" charset="0"/>
                <a:ea typeface="Calibri" panose="020F0502020204030204" pitchFamily="34" charset="0"/>
              </a:rPr>
              <a:t>&gt;&gt; [</a:t>
            </a:r>
            <a:r>
              <a:rPr lang="fr-FR" sz="1600" b="1" dirty="0" err="1">
                <a:latin typeface="Courier New" panose="02070309020205020404" pitchFamily="49" charset="0"/>
                <a:ea typeface="Calibri" panose="020F0502020204030204" pitchFamily="34" charset="0"/>
              </a:rPr>
              <a:t>activity,score</a:t>
            </a:r>
            <a:r>
              <a:rPr lang="fr-FR" sz="1600" b="1" dirty="0">
                <a:latin typeface="Courier New" panose="02070309020205020404" pitchFamily="49" charset="0"/>
                <a:ea typeface="Calibri" panose="020F0502020204030204" pitchFamily="34" charset="0"/>
              </a:rPr>
              <a:t>] = </a:t>
            </a:r>
            <a:r>
              <a:rPr lang="fr-FR" sz="1600" b="1" dirty="0" err="1">
                <a:latin typeface="Courier New" panose="02070309020205020404" pitchFamily="49" charset="0"/>
                <a:ea typeface="Calibri" panose="020F0502020204030204" pitchFamily="34" charset="0"/>
              </a:rPr>
              <a:t>predict</a:t>
            </a:r>
            <a:r>
              <a:rPr lang="fr-FR" sz="1600" b="1" dirty="0">
                <a:latin typeface="Courier New" panose="02070309020205020404" pitchFamily="49" charset="0"/>
                <a:ea typeface="Calibri" panose="020F0502020204030204" pitchFamily="34" charset="0"/>
              </a:rPr>
              <a:t>(</a:t>
            </a:r>
            <a:r>
              <a:rPr lang="fr-FR" sz="1600" b="1" dirty="0" err="1">
                <a:latin typeface="Courier New" panose="02070309020205020404" pitchFamily="49" charset="0"/>
                <a:ea typeface="Calibri" panose="020F0502020204030204" pitchFamily="34" charset="0"/>
              </a:rPr>
              <a:t>svm</a:t>
            </a:r>
            <a:r>
              <a:rPr lang="fr-FR" sz="1600" b="1" dirty="0">
                <a:latin typeface="Courier New" panose="02070309020205020404" pitchFamily="49" charset="0"/>
                <a:ea typeface="Calibri" panose="020F0502020204030204" pitchFamily="34" charset="0"/>
              </a:rPr>
              <a:t> ,X)</a:t>
            </a:r>
          </a:p>
        </p:txBody>
      </p:sp>
      <p:sp>
        <p:nvSpPr>
          <p:cNvPr id="67" name="Flowchart: Connector 66"/>
          <p:cNvSpPr/>
          <p:nvPr/>
        </p:nvSpPr>
        <p:spPr>
          <a:xfrm flipH="1">
            <a:off x="2588766" y="1963250"/>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68" name="Flowchart: Connector 67"/>
          <p:cNvSpPr/>
          <p:nvPr/>
        </p:nvSpPr>
        <p:spPr>
          <a:xfrm flipH="1">
            <a:off x="1547664" y="1797191"/>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69" name="Flowchart: Connector 68"/>
          <p:cNvSpPr/>
          <p:nvPr/>
        </p:nvSpPr>
        <p:spPr>
          <a:xfrm flipH="1">
            <a:off x="2372742" y="2937057"/>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0" name="Flowchart: Connector 69"/>
          <p:cNvSpPr/>
          <p:nvPr/>
        </p:nvSpPr>
        <p:spPr>
          <a:xfrm flipH="1">
            <a:off x="2696778" y="2982845"/>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3" name="Flowchart: Connector 72"/>
          <p:cNvSpPr/>
          <p:nvPr/>
        </p:nvSpPr>
        <p:spPr>
          <a:xfrm flipH="1">
            <a:off x="2048706" y="3056522"/>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4" name="Flowchart: Connector 73"/>
          <p:cNvSpPr/>
          <p:nvPr/>
        </p:nvSpPr>
        <p:spPr>
          <a:xfrm flipH="1">
            <a:off x="2769517" y="2686748"/>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5" name="Flowchart: Connector 74"/>
          <p:cNvSpPr/>
          <p:nvPr/>
        </p:nvSpPr>
        <p:spPr>
          <a:xfrm flipH="1">
            <a:off x="2966808" y="3153081"/>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6" name="Flowchart: Connector 75"/>
          <p:cNvSpPr/>
          <p:nvPr/>
        </p:nvSpPr>
        <p:spPr>
          <a:xfrm flipH="1">
            <a:off x="2837408" y="2007960"/>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7" name="Flowchart: Connector 76"/>
          <p:cNvSpPr/>
          <p:nvPr/>
        </p:nvSpPr>
        <p:spPr>
          <a:xfrm flipH="1">
            <a:off x="2372742" y="2085958"/>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8" name="Flowchart: Connector 77"/>
          <p:cNvSpPr/>
          <p:nvPr/>
        </p:nvSpPr>
        <p:spPr>
          <a:xfrm flipH="1">
            <a:off x="2328868" y="1543656"/>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79" name="Flowchart: Connector 78"/>
          <p:cNvSpPr/>
          <p:nvPr/>
        </p:nvSpPr>
        <p:spPr>
          <a:xfrm flipH="1">
            <a:off x="3099814" y="2765705"/>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0" name="Flowchart: Connector 79"/>
          <p:cNvSpPr/>
          <p:nvPr/>
        </p:nvSpPr>
        <p:spPr>
          <a:xfrm flipH="1">
            <a:off x="2156635" y="2586959"/>
            <a:ext cx="67454" cy="44710"/>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1" name="Flowchart: Connector 80"/>
          <p:cNvSpPr/>
          <p:nvPr/>
        </p:nvSpPr>
        <p:spPr>
          <a:xfrm flipH="1">
            <a:off x="2875168" y="2892347"/>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2" name="Flowchart: Connector 81"/>
          <p:cNvSpPr/>
          <p:nvPr/>
        </p:nvSpPr>
        <p:spPr>
          <a:xfrm flipH="1">
            <a:off x="2538499" y="2790153"/>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3" name="Flowchart: Connector 82"/>
          <p:cNvSpPr/>
          <p:nvPr/>
        </p:nvSpPr>
        <p:spPr>
          <a:xfrm flipH="1">
            <a:off x="1992122" y="2790152"/>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4" name="Flowchart: Connector 83"/>
          <p:cNvSpPr/>
          <p:nvPr/>
        </p:nvSpPr>
        <p:spPr>
          <a:xfrm flipH="1">
            <a:off x="1670664" y="2841858"/>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5" name="Flowchart: Connector 84"/>
          <p:cNvSpPr/>
          <p:nvPr/>
        </p:nvSpPr>
        <p:spPr>
          <a:xfrm flipH="1">
            <a:off x="1564404" y="2104086"/>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6" name="Flowchart: Connector 85"/>
          <p:cNvSpPr/>
          <p:nvPr/>
        </p:nvSpPr>
        <p:spPr>
          <a:xfrm flipH="1">
            <a:off x="1778676" y="1595837"/>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7" name="Flowchart: Connector 86"/>
          <p:cNvSpPr/>
          <p:nvPr/>
        </p:nvSpPr>
        <p:spPr>
          <a:xfrm flipH="1">
            <a:off x="1680546" y="1698446"/>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8" name="Flowchart: Connector 87"/>
          <p:cNvSpPr/>
          <p:nvPr/>
        </p:nvSpPr>
        <p:spPr>
          <a:xfrm flipH="1">
            <a:off x="2159659" y="1714484"/>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89" name="Flowchart: Connector 88"/>
          <p:cNvSpPr/>
          <p:nvPr/>
        </p:nvSpPr>
        <p:spPr>
          <a:xfrm flipH="1">
            <a:off x="1981252" y="1816402"/>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0" name="Flowchart: Connector 89"/>
          <p:cNvSpPr/>
          <p:nvPr/>
        </p:nvSpPr>
        <p:spPr>
          <a:xfrm flipH="1">
            <a:off x="1812403" y="2267784"/>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1" name="Flowchart: Connector 90"/>
          <p:cNvSpPr/>
          <p:nvPr/>
        </p:nvSpPr>
        <p:spPr>
          <a:xfrm flipH="1">
            <a:off x="1747999" y="1878504"/>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2" name="Flowchart: Connector 91"/>
          <p:cNvSpPr/>
          <p:nvPr/>
        </p:nvSpPr>
        <p:spPr>
          <a:xfrm flipH="1">
            <a:off x="2099064" y="1870632"/>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3" name="Flowchart: Connector 92"/>
          <p:cNvSpPr/>
          <p:nvPr/>
        </p:nvSpPr>
        <p:spPr>
          <a:xfrm flipH="1">
            <a:off x="1889850" y="2538549"/>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4" name="Flowchart: Connector 93"/>
          <p:cNvSpPr/>
          <p:nvPr/>
        </p:nvSpPr>
        <p:spPr>
          <a:xfrm flipH="1">
            <a:off x="1656791" y="2586959"/>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5" name="Flowchart: Connector 94"/>
          <p:cNvSpPr/>
          <p:nvPr/>
        </p:nvSpPr>
        <p:spPr>
          <a:xfrm flipH="1">
            <a:off x="1564404" y="2336623"/>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6" name="Flowchart: Connector 95"/>
          <p:cNvSpPr/>
          <p:nvPr/>
        </p:nvSpPr>
        <p:spPr>
          <a:xfrm flipH="1">
            <a:off x="1999097" y="1595836"/>
            <a:ext cx="67454" cy="44710"/>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98" name="Flowchart: Connector 97"/>
          <p:cNvSpPr/>
          <p:nvPr/>
        </p:nvSpPr>
        <p:spPr>
          <a:xfrm flipH="1">
            <a:off x="2702063" y="2834862"/>
            <a:ext cx="67454" cy="44710"/>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2" name="Freeform 1"/>
          <p:cNvSpPr/>
          <p:nvPr/>
        </p:nvSpPr>
        <p:spPr>
          <a:xfrm>
            <a:off x="1872817" y="1473728"/>
            <a:ext cx="1309878" cy="1769364"/>
          </a:xfrm>
          <a:custGeom>
            <a:avLst/>
            <a:gdLst>
              <a:gd name="connsiteX0" fmla="*/ 0 w 1746504"/>
              <a:gd name="connsiteY0" fmla="*/ 0 h 2359152"/>
              <a:gd name="connsiteX1" fmla="*/ 457200 w 1746504"/>
              <a:gd name="connsiteY1" fmla="*/ 155448 h 2359152"/>
              <a:gd name="connsiteX2" fmla="*/ 530352 w 1746504"/>
              <a:gd name="connsiteY2" fmla="*/ 338328 h 2359152"/>
              <a:gd name="connsiteX3" fmla="*/ 521208 w 1746504"/>
              <a:gd name="connsiteY3" fmla="*/ 502920 h 2359152"/>
              <a:gd name="connsiteX4" fmla="*/ 448056 w 1746504"/>
              <a:gd name="connsiteY4" fmla="*/ 731520 h 2359152"/>
              <a:gd name="connsiteX5" fmla="*/ 320040 w 1746504"/>
              <a:gd name="connsiteY5" fmla="*/ 1024128 h 2359152"/>
              <a:gd name="connsiteX6" fmla="*/ 210312 w 1746504"/>
              <a:gd name="connsiteY6" fmla="*/ 1472184 h 2359152"/>
              <a:gd name="connsiteX7" fmla="*/ 402336 w 1746504"/>
              <a:gd name="connsiteY7" fmla="*/ 1700784 h 2359152"/>
              <a:gd name="connsiteX8" fmla="*/ 630936 w 1746504"/>
              <a:gd name="connsiteY8" fmla="*/ 1728216 h 2359152"/>
              <a:gd name="connsiteX9" fmla="*/ 960120 w 1746504"/>
              <a:gd name="connsiteY9" fmla="*/ 1600200 h 2359152"/>
              <a:gd name="connsiteX10" fmla="*/ 1097280 w 1746504"/>
              <a:gd name="connsiteY10" fmla="*/ 1536192 h 2359152"/>
              <a:gd name="connsiteX11" fmla="*/ 1261872 w 1746504"/>
              <a:gd name="connsiteY11" fmla="*/ 1517904 h 2359152"/>
              <a:gd name="connsiteX12" fmla="*/ 1453896 w 1746504"/>
              <a:gd name="connsiteY12" fmla="*/ 1645920 h 2359152"/>
              <a:gd name="connsiteX13" fmla="*/ 1563624 w 1746504"/>
              <a:gd name="connsiteY13" fmla="*/ 1856232 h 2359152"/>
              <a:gd name="connsiteX14" fmla="*/ 1645920 w 1746504"/>
              <a:gd name="connsiteY14" fmla="*/ 2066544 h 2359152"/>
              <a:gd name="connsiteX15" fmla="*/ 1746504 w 1746504"/>
              <a:gd name="connsiteY15" fmla="*/ 2359152 h 2359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6504" h="2359152">
                <a:moveTo>
                  <a:pt x="0" y="0"/>
                </a:moveTo>
                <a:cubicBezTo>
                  <a:pt x="184404" y="49530"/>
                  <a:pt x="368808" y="99060"/>
                  <a:pt x="457200" y="155448"/>
                </a:cubicBezTo>
                <a:cubicBezTo>
                  <a:pt x="545592" y="211836"/>
                  <a:pt x="519684" y="280416"/>
                  <a:pt x="530352" y="338328"/>
                </a:cubicBezTo>
                <a:cubicBezTo>
                  <a:pt x="541020" y="396240"/>
                  <a:pt x="534924" y="437388"/>
                  <a:pt x="521208" y="502920"/>
                </a:cubicBezTo>
                <a:cubicBezTo>
                  <a:pt x="507492" y="568452"/>
                  <a:pt x="481584" y="644652"/>
                  <a:pt x="448056" y="731520"/>
                </a:cubicBezTo>
                <a:cubicBezTo>
                  <a:pt x="414528" y="818388"/>
                  <a:pt x="359664" y="900684"/>
                  <a:pt x="320040" y="1024128"/>
                </a:cubicBezTo>
                <a:cubicBezTo>
                  <a:pt x="280416" y="1147572"/>
                  <a:pt x="196596" y="1359408"/>
                  <a:pt x="210312" y="1472184"/>
                </a:cubicBezTo>
                <a:cubicBezTo>
                  <a:pt x="224028" y="1584960"/>
                  <a:pt x="332232" y="1658112"/>
                  <a:pt x="402336" y="1700784"/>
                </a:cubicBezTo>
                <a:cubicBezTo>
                  <a:pt x="472440" y="1743456"/>
                  <a:pt x="537972" y="1744980"/>
                  <a:pt x="630936" y="1728216"/>
                </a:cubicBezTo>
                <a:cubicBezTo>
                  <a:pt x="723900" y="1711452"/>
                  <a:pt x="882396" y="1632204"/>
                  <a:pt x="960120" y="1600200"/>
                </a:cubicBezTo>
                <a:cubicBezTo>
                  <a:pt x="1037844" y="1568196"/>
                  <a:pt x="1046988" y="1549908"/>
                  <a:pt x="1097280" y="1536192"/>
                </a:cubicBezTo>
                <a:cubicBezTo>
                  <a:pt x="1147572" y="1522476"/>
                  <a:pt x="1202436" y="1499616"/>
                  <a:pt x="1261872" y="1517904"/>
                </a:cubicBezTo>
                <a:cubicBezTo>
                  <a:pt x="1321308" y="1536192"/>
                  <a:pt x="1403604" y="1589532"/>
                  <a:pt x="1453896" y="1645920"/>
                </a:cubicBezTo>
                <a:cubicBezTo>
                  <a:pt x="1504188" y="1702308"/>
                  <a:pt x="1531620" y="1786128"/>
                  <a:pt x="1563624" y="1856232"/>
                </a:cubicBezTo>
                <a:cubicBezTo>
                  <a:pt x="1595628" y="1926336"/>
                  <a:pt x="1615440" y="1982724"/>
                  <a:pt x="1645920" y="2066544"/>
                </a:cubicBezTo>
                <a:cubicBezTo>
                  <a:pt x="1676400" y="2150364"/>
                  <a:pt x="1711452" y="2254758"/>
                  <a:pt x="1746504" y="235915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9" name="Flowchart: Connector 98"/>
          <p:cNvSpPr/>
          <p:nvPr/>
        </p:nvSpPr>
        <p:spPr>
          <a:xfrm flipH="1">
            <a:off x="5569405" y="3101232"/>
            <a:ext cx="67454" cy="44710"/>
          </a:xfrm>
          <a:prstGeom prst="flowChartConnector">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00" name="Flowchart: Connector 99"/>
          <p:cNvSpPr/>
          <p:nvPr/>
        </p:nvSpPr>
        <p:spPr>
          <a:xfrm flipH="1">
            <a:off x="4664790" y="1567220"/>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01" name="Flowchart: Connector 100"/>
          <p:cNvSpPr/>
          <p:nvPr/>
        </p:nvSpPr>
        <p:spPr>
          <a:xfrm flipH="1">
            <a:off x="5731423" y="1705633"/>
            <a:ext cx="67454" cy="44710"/>
          </a:xfrm>
          <a:prstGeom prst="flowChartConnector">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02" name="Flowchart: Connector 101"/>
          <p:cNvSpPr/>
          <p:nvPr/>
        </p:nvSpPr>
        <p:spPr>
          <a:xfrm flipH="1">
            <a:off x="5798877" y="2342253"/>
            <a:ext cx="67454" cy="44710"/>
          </a:xfrm>
          <a:prstGeom prst="flowChartConnector">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03" name="Flowchart: Connector 102"/>
          <p:cNvSpPr/>
          <p:nvPr/>
        </p:nvSpPr>
        <p:spPr>
          <a:xfrm flipH="1">
            <a:off x="5447972" y="1723567"/>
            <a:ext cx="67454" cy="44710"/>
          </a:xfrm>
          <a:prstGeom prst="flowChartConnector">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04" name="Flowchart: Connector 103"/>
          <p:cNvSpPr/>
          <p:nvPr/>
        </p:nvSpPr>
        <p:spPr>
          <a:xfrm flipH="1">
            <a:off x="5660114" y="1890826"/>
            <a:ext cx="67454" cy="44710"/>
          </a:xfrm>
          <a:prstGeom prst="flowChartConnector">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05" name="Flowchart: Connector 104"/>
          <p:cNvSpPr/>
          <p:nvPr/>
        </p:nvSpPr>
        <p:spPr>
          <a:xfrm flipH="1">
            <a:off x="5688010" y="2079570"/>
            <a:ext cx="67454" cy="44710"/>
          </a:xfrm>
          <a:prstGeom prst="flowChartConnector">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06" name="Flowchart: Connector 105"/>
          <p:cNvSpPr/>
          <p:nvPr/>
        </p:nvSpPr>
        <p:spPr>
          <a:xfrm flipH="1">
            <a:off x="5414245" y="2073642"/>
            <a:ext cx="67454" cy="44710"/>
          </a:xfrm>
          <a:prstGeom prst="flowChartConnector">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07" name="Flowchart: Connector 106"/>
          <p:cNvSpPr/>
          <p:nvPr/>
        </p:nvSpPr>
        <p:spPr>
          <a:xfrm flipH="1">
            <a:off x="5450399" y="2960490"/>
            <a:ext cx="67454" cy="44710"/>
          </a:xfrm>
          <a:prstGeom prst="flowChartConnector">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08" name="Flowchart: Connector 107"/>
          <p:cNvSpPr/>
          <p:nvPr/>
        </p:nvSpPr>
        <p:spPr>
          <a:xfrm flipH="1">
            <a:off x="4901594" y="3004955"/>
            <a:ext cx="67454" cy="44710"/>
          </a:xfrm>
          <a:prstGeom prst="flowChartConnector">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09" name="Flowchart: Connector 108"/>
          <p:cNvSpPr/>
          <p:nvPr/>
        </p:nvSpPr>
        <p:spPr>
          <a:xfrm flipH="1">
            <a:off x="5320531" y="2937057"/>
            <a:ext cx="67454" cy="44710"/>
          </a:xfrm>
          <a:prstGeom prst="flowChartConnector">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0" name="Flowchart: Connector 109"/>
          <p:cNvSpPr/>
          <p:nvPr/>
        </p:nvSpPr>
        <p:spPr>
          <a:xfrm flipH="1">
            <a:off x="5447972" y="2694761"/>
            <a:ext cx="67454" cy="44710"/>
          </a:xfrm>
          <a:prstGeom prst="flowChartConnector">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1" name="Flowchart: Connector 110"/>
          <p:cNvSpPr/>
          <p:nvPr/>
        </p:nvSpPr>
        <p:spPr>
          <a:xfrm flipH="1">
            <a:off x="5253077" y="2737328"/>
            <a:ext cx="67454" cy="44710"/>
          </a:xfrm>
          <a:prstGeom prst="flowChartConnector">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2" name="Flowchart: Connector 111"/>
          <p:cNvSpPr/>
          <p:nvPr/>
        </p:nvSpPr>
        <p:spPr>
          <a:xfrm flipH="1">
            <a:off x="5081625" y="2847638"/>
            <a:ext cx="67454" cy="44710"/>
          </a:xfrm>
          <a:prstGeom prst="flowChartConnector">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3" name="Flowchart: Connector 112"/>
          <p:cNvSpPr/>
          <p:nvPr/>
        </p:nvSpPr>
        <p:spPr>
          <a:xfrm flipH="1">
            <a:off x="4858837" y="2879572"/>
            <a:ext cx="67454" cy="44710"/>
          </a:xfrm>
          <a:prstGeom prst="flowChartConnector">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4" name="Flowchart: Connector 113"/>
          <p:cNvSpPr/>
          <p:nvPr/>
        </p:nvSpPr>
        <p:spPr>
          <a:xfrm flipH="1">
            <a:off x="5447972" y="2840326"/>
            <a:ext cx="67454" cy="44710"/>
          </a:xfrm>
          <a:prstGeom prst="flowChartConnector">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5" name="Flowchart: Connector 114"/>
          <p:cNvSpPr/>
          <p:nvPr/>
        </p:nvSpPr>
        <p:spPr>
          <a:xfrm flipH="1">
            <a:off x="4710145" y="2989457"/>
            <a:ext cx="67454" cy="44710"/>
          </a:xfrm>
          <a:prstGeom prst="flowChartConnector">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6" name="Flowchart: Connector 115"/>
          <p:cNvSpPr/>
          <p:nvPr/>
        </p:nvSpPr>
        <p:spPr>
          <a:xfrm flipH="1">
            <a:off x="4454626" y="1640546"/>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7" name="Flowchart: Connector 116"/>
          <p:cNvSpPr/>
          <p:nvPr/>
        </p:nvSpPr>
        <p:spPr>
          <a:xfrm flipH="1">
            <a:off x="4901594" y="1962499"/>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8" name="Flowchart: Connector 117"/>
          <p:cNvSpPr/>
          <p:nvPr/>
        </p:nvSpPr>
        <p:spPr>
          <a:xfrm flipH="1">
            <a:off x="4825224" y="1692129"/>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19" name="Flowchart: Connector 118"/>
          <p:cNvSpPr/>
          <p:nvPr/>
        </p:nvSpPr>
        <p:spPr>
          <a:xfrm flipH="1">
            <a:off x="4704462" y="1653737"/>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0" name="Flowchart: Connector 119"/>
          <p:cNvSpPr/>
          <p:nvPr/>
        </p:nvSpPr>
        <p:spPr>
          <a:xfrm flipH="1">
            <a:off x="4556647" y="1818277"/>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1" name="Flowchart: Connector 120"/>
          <p:cNvSpPr/>
          <p:nvPr/>
        </p:nvSpPr>
        <p:spPr>
          <a:xfrm flipH="1">
            <a:off x="4659451" y="2085958"/>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2" name="Flowchart: Connector 121"/>
          <p:cNvSpPr/>
          <p:nvPr/>
        </p:nvSpPr>
        <p:spPr>
          <a:xfrm flipH="1">
            <a:off x="4424063" y="2073641"/>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3" name="Flowchart: Connector 122"/>
          <p:cNvSpPr/>
          <p:nvPr/>
        </p:nvSpPr>
        <p:spPr>
          <a:xfrm flipH="1">
            <a:off x="4738189" y="1921969"/>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4" name="Flowchart: Connector 123"/>
          <p:cNvSpPr/>
          <p:nvPr/>
        </p:nvSpPr>
        <p:spPr>
          <a:xfrm flipH="1">
            <a:off x="5012214" y="2190796"/>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5" name="Flowchart: Connector 124"/>
          <p:cNvSpPr/>
          <p:nvPr/>
        </p:nvSpPr>
        <p:spPr>
          <a:xfrm flipH="1">
            <a:off x="4786777" y="2251692"/>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6" name="Flowchart: Connector 125"/>
          <p:cNvSpPr/>
          <p:nvPr/>
        </p:nvSpPr>
        <p:spPr>
          <a:xfrm flipH="1">
            <a:off x="4620937" y="2296402"/>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
        <p:nvSpPr>
          <p:cNvPr id="127" name="Flowchart: Connector 126"/>
          <p:cNvSpPr/>
          <p:nvPr/>
        </p:nvSpPr>
        <p:spPr>
          <a:xfrm flipH="1">
            <a:off x="4452669" y="2339515"/>
            <a:ext cx="67454" cy="44710"/>
          </a:xfrm>
          <a:prstGeom prst="flowChartConnector">
            <a:avLst/>
          </a:prstGeom>
          <a:solidFill>
            <a:schemeClr val="accent3">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cxnSp>
        <p:nvCxnSpPr>
          <p:cNvPr id="2048" name="Straight Connector 2047"/>
          <p:cNvCxnSpPr/>
          <p:nvPr/>
        </p:nvCxnSpPr>
        <p:spPr>
          <a:xfrm>
            <a:off x="4968990" y="1505218"/>
            <a:ext cx="924394" cy="17932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p:cNvCxnSpPr/>
          <p:nvPr/>
        </p:nvCxnSpPr>
        <p:spPr>
          <a:xfrm flipV="1">
            <a:off x="4327267" y="2357052"/>
            <a:ext cx="1810907" cy="632405"/>
          </a:xfrm>
          <a:prstGeom prst="line">
            <a:avLst/>
          </a:prstGeom>
          <a:ln w="28575">
            <a:solidFill>
              <a:srgbClr val="0D78C9"/>
            </a:solidFill>
          </a:ln>
        </p:spPr>
        <p:style>
          <a:lnRef idx="1">
            <a:schemeClr val="accent1"/>
          </a:lnRef>
          <a:fillRef idx="0">
            <a:schemeClr val="accent1"/>
          </a:fillRef>
          <a:effectRef idx="0">
            <a:schemeClr val="accent1"/>
          </a:effectRef>
          <a:fontRef idx="minor">
            <a:schemeClr val="tx1"/>
          </a:fontRef>
        </p:style>
      </p:cxnSp>
      <p:sp>
        <p:nvSpPr>
          <p:cNvPr id="2056" name="Freeform 2055"/>
          <p:cNvSpPr/>
          <p:nvPr/>
        </p:nvSpPr>
        <p:spPr>
          <a:xfrm>
            <a:off x="1646503" y="2604971"/>
            <a:ext cx="1536192" cy="624405"/>
          </a:xfrm>
          <a:custGeom>
            <a:avLst/>
            <a:gdLst>
              <a:gd name="connsiteX0" fmla="*/ 2048256 w 2048256"/>
              <a:gd name="connsiteY0" fmla="*/ 832540 h 832540"/>
              <a:gd name="connsiteX1" fmla="*/ 1810512 w 2048256"/>
              <a:gd name="connsiteY1" fmla="*/ 219892 h 832540"/>
              <a:gd name="connsiteX2" fmla="*/ 1517904 w 2048256"/>
              <a:gd name="connsiteY2" fmla="*/ 436 h 832540"/>
              <a:gd name="connsiteX3" fmla="*/ 1115568 w 2048256"/>
              <a:gd name="connsiteY3" fmla="*/ 165028 h 832540"/>
              <a:gd name="connsiteX4" fmla="*/ 987552 w 2048256"/>
              <a:gd name="connsiteY4" fmla="*/ 219892 h 832540"/>
              <a:gd name="connsiteX5" fmla="*/ 841248 w 2048256"/>
              <a:gd name="connsiteY5" fmla="*/ 238180 h 832540"/>
              <a:gd name="connsiteX6" fmla="*/ 676656 w 2048256"/>
              <a:gd name="connsiteY6" fmla="*/ 183316 h 832540"/>
              <a:gd name="connsiteX7" fmla="*/ 448056 w 2048256"/>
              <a:gd name="connsiteY7" fmla="*/ 155884 h 832540"/>
              <a:gd name="connsiteX8" fmla="*/ 0 w 2048256"/>
              <a:gd name="connsiteY8" fmla="*/ 229036 h 83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8256" h="832540">
                <a:moveTo>
                  <a:pt x="2048256" y="832540"/>
                </a:moveTo>
                <a:cubicBezTo>
                  <a:pt x="1973580" y="595558"/>
                  <a:pt x="1898904" y="358576"/>
                  <a:pt x="1810512" y="219892"/>
                </a:cubicBezTo>
                <a:cubicBezTo>
                  <a:pt x="1722120" y="81208"/>
                  <a:pt x="1633728" y="9580"/>
                  <a:pt x="1517904" y="436"/>
                </a:cubicBezTo>
                <a:cubicBezTo>
                  <a:pt x="1402080" y="-8708"/>
                  <a:pt x="1203960" y="128452"/>
                  <a:pt x="1115568" y="165028"/>
                </a:cubicBezTo>
                <a:cubicBezTo>
                  <a:pt x="1027176" y="201604"/>
                  <a:pt x="1033272" y="207700"/>
                  <a:pt x="987552" y="219892"/>
                </a:cubicBezTo>
                <a:cubicBezTo>
                  <a:pt x="941832" y="232084"/>
                  <a:pt x="893064" y="244276"/>
                  <a:pt x="841248" y="238180"/>
                </a:cubicBezTo>
                <a:cubicBezTo>
                  <a:pt x="789432" y="232084"/>
                  <a:pt x="742188" y="197032"/>
                  <a:pt x="676656" y="183316"/>
                </a:cubicBezTo>
                <a:cubicBezTo>
                  <a:pt x="611124" y="169600"/>
                  <a:pt x="560832" y="148264"/>
                  <a:pt x="448056" y="155884"/>
                </a:cubicBezTo>
                <a:cubicBezTo>
                  <a:pt x="335280" y="163504"/>
                  <a:pt x="94488" y="206176"/>
                  <a:pt x="0" y="229036"/>
                </a:cubicBezTo>
              </a:path>
            </a:pathLst>
          </a:custGeom>
          <a:noFill/>
          <a:ln>
            <a:solidFill>
              <a:srgbClr val="0D7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cxnSp>
        <p:nvCxnSpPr>
          <p:cNvPr id="139" name="Straight Connector 138"/>
          <p:cNvCxnSpPr/>
          <p:nvPr/>
        </p:nvCxnSpPr>
        <p:spPr>
          <a:xfrm>
            <a:off x="5102999" y="1436123"/>
            <a:ext cx="924394" cy="1793254"/>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4818463" y="1574312"/>
            <a:ext cx="924394" cy="1793254"/>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4381351" y="2443545"/>
            <a:ext cx="1810907" cy="632405"/>
          </a:xfrm>
          <a:prstGeom prst="line">
            <a:avLst/>
          </a:prstGeom>
          <a:ln w="9525">
            <a:solidFill>
              <a:srgbClr val="0D78C9"/>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4301450" y="2262876"/>
            <a:ext cx="1810907" cy="632405"/>
          </a:xfrm>
          <a:prstGeom prst="line">
            <a:avLst/>
          </a:prstGeom>
          <a:ln w="9525">
            <a:solidFill>
              <a:srgbClr val="0D78C9"/>
            </a:solidFill>
            <a:prstDash val="dash"/>
          </a:ln>
        </p:spPr>
        <p:style>
          <a:lnRef idx="1">
            <a:schemeClr val="accent1"/>
          </a:lnRef>
          <a:fillRef idx="0">
            <a:schemeClr val="accent1"/>
          </a:fillRef>
          <a:effectRef idx="0">
            <a:schemeClr val="accent1"/>
          </a:effectRef>
          <a:fontRef idx="minor">
            <a:schemeClr val="tx1"/>
          </a:fontRef>
        </p:style>
      </p:cxnSp>
      <p:cxnSp>
        <p:nvCxnSpPr>
          <p:cNvPr id="2069" name="Straight Arrow Connector 2068"/>
          <p:cNvCxnSpPr>
            <a:endCxn id="106" idx="0"/>
          </p:cNvCxnSpPr>
          <p:nvPr/>
        </p:nvCxnSpPr>
        <p:spPr>
          <a:xfrm flipV="1">
            <a:off x="5156038" y="2073641"/>
            <a:ext cx="291935" cy="136884"/>
          </a:xfrm>
          <a:prstGeom prst="straightConnector1">
            <a:avLst/>
          </a:prstGeom>
          <a:ln w="95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1" name="Straight Arrow Connector 2070"/>
          <p:cNvCxnSpPr>
            <a:endCxn id="111" idx="4"/>
          </p:cNvCxnSpPr>
          <p:nvPr/>
        </p:nvCxnSpPr>
        <p:spPr>
          <a:xfrm>
            <a:off x="5206903" y="2586958"/>
            <a:ext cx="79901" cy="195078"/>
          </a:xfrm>
          <a:prstGeom prst="straightConnector1">
            <a:avLst/>
          </a:prstGeom>
          <a:ln w="9525">
            <a:solidFill>
              <a:srgbClr val="0D78C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72" name="TextBox 2071"/>
          <p:cNvSpPr txBox="1"/>
          <p:nvPr/>
        </p:nvSpPr>
        <p:spPr>
          <a:xfrm rot="20224239">
            <a:off x="5100636" y="1980104"/>
            <a:ext cx="195917" cy="230832"/>
          </a:xfrm>
          <a:prstGeom prst="rect">
            <a:avLst/>
          </a:prstGeom>
          <a:noFill/>
        </p:spPr>
        <p:txBody>
          <a:bodyPr wrap="square" rtlCol="0">
            <a:spAutoFit/>
          </a:bodyPr>
          <a:lstStyle/>
          <a:p>
            <a:pPr algn="ctr"/>
            <a:r>
              <a:rPr lang="fr-FR" sz="900" b="1" dirty="0">
                <a:solidFill>
                  <a:srgbClr val="FF0000"/>
                </a:solidFill>
                <a:effectLst>
                  <a:outerShdw blurRad="38100" dist="38100" dir="2700000" algn="tl">
                    <a:srgbClr val="000000">
                      <a:alpha val="43137"/>
                    </a:srgbClr>
                  </a:outerShdw>
                </a:effectLst>
                <a:latin typeface="Arial" pitchFamily="34" charset="0"/>
                <a:cs typeface="Arial" pitchFamily="34" charset="0"/>
              </a:rPr>
              <a:t>m</a:t>
            </a:r>
          </a:p>
        </p:txBody>
      </p:sp>
      <p:sp>
        <p:nvSpPr>
          <p:cNvPr id="159" name="TextBox 158"/>
          <p:cNvSpPr txBox="1"/>
          <p:nvPr/>
        </p:nvSpPr>
        <p:spPr>
          <a:xfrm rot="4016802">
            <a:off x="5233993" y="2525989"/>
            <a:ext cx="195917" cy="230832"/>
          </a:xfrm>
          <a:prstGeom prst="rect">
            <a:avLst/>
          </a:prstGeom>
          <a:noFill/>
        </p:spPr>
        <p:txBody>
          <a:bodyPr wrap="square" rtlCol="0">
            <a:spAutoFit/>
          </a:bodyPr>
          <a:lstStyle/>
          <a:p>
            <a:pPr algn="ctr"/>
            <a:r>
              <a:rPr lang="fr-FR" sz="900" b="1" dirty="0">
                <a:solidFill>
                  <a:srgbClr val="0D78C9"/>
                </a:solidFill>
                <a:effectLst>
                  <a:outerShdw blurRad="38100" dist="38100" dir="2700000" algn="tl">
                    <a:srgbClr val="000000">
                      <a:alpha val="43137"/>
                    </a:srgbClr>
                  </a:outerShdw>
                </a:effectLst>
                <a:latin typeface="Arial" pitchFamily="34" charset="0"/>
                <a:cs typeface="Arial" pitchFamily="34" charset="0"/>
              </a:rPr>
              <a:t>m</a:t>
            </a:r>
          </a:p>
        </p:txBody>
      </p:sp>
      <mc:AlternateContent xmlns:mc="http://schemas.openxmlformats.org/markup-compatibility/2006" xmlns:a14="http://schemas.microsoft.com/office/drawing/2010/main">
        <mc:Choice Requires="a14">
          <p:sp>
            <p:nvSpPr>
              <p:cNvPr id="2073" name="Curved Up Arrow 2072"/>
              <p:cNvSpPr/>
              <p:nvPr/>
            </p:nvSpPr>
            <p:spPr>
              <a:xfrm rot="21128726">
                <a:off x="3194030" y="3250907"/>
                <a:ext cx="1844946" cy="410827"/>
              </a:xfrm>
              <a:prstGeom prst="curved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1" i="1">
                          <a:ln w="6600">
                            <a:solidFill>
                              <a:schemeClr val="accent2"/>
                            </a:solidFill>
                            <a:prstDash val="solid"/>
                          </a:ln>
                          <a:solidFill>
                            <a:srgbClr val="FFFFFF"/>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itchFamily="34" charset="0"/>
                        </a:rPr>
                        <m:t>∅</m:t>
                      </m:r>
                      <m:d>
                        <m:dPr>
                          <m:ctrlPr>
                            <a:rPr lang="pt-BR" b="1" i="1">
                              <a:ln w="6600">
                                <a:solidFill>
                                  <a:schemeClr val="accent2"/>
                                </a:solidFill>
                                <a:prstDash val="solid"/>
                              </a:ln>
                              <a:solidFill>
                                <a:srgbClr val="FFFFFF"/>
                              </a:solidFill>
                              <a:effectLst>
                                <a:outerShdw blurRad="38100" dist="38100" dir="2700000" algn="tl">
                                  <a:srgbClr val="000000">
                                    <a:alpha val="43137"/>
                                  </a:srgbClr>
                                </a:outerShdw>
                              </a:effectLst>
                              <a:latin typeface="Cambria Math" panose="02040503050406030204" pitchFamily="18" charset="0"/>
                              <a:cs typeface="Arial" pitchFamily="34" charset="0"/>
                            </a:rPr>
                          </m:ctrlPr>
                        </m:dPr>
                        <m:e>
                          <m:r>
                            <a:rPr lang="pt-BR" b="1" i="1">
                              <a:ln w="6600">
                                <a:solidFill>
                                  <a:schemeClr val="accent2"/>
                                </a:solidFill>
                                <a:prstDash val="solid"/>
                              </a:ln>
                              <a:solidFill>
                                <a:srgbClr val="FFFFFF"/>
                              </a:solidFill>
                              <a:effectLst>
                                <a:outerShdw blurRad="38100" dist="38100" dir="2700000" algn="tl">
                                  <a:srgbClr val="000000">
                                    <a:alpha val="43137"/>
                                  </a:srgbClr>
                                </a:outerShdw>
                              </a:effectLst>
                              <a:latin typeface="Cambria Math" panose="02040503050406030204" pitchFamily="18" charset="0"/>
                              <a:cs typeface="Arial" pitchFamily="34" charset="0"/>
                            </a:rPr>
                            <m:t>𝒙</m:t>
                          </m:r>
                        </m:e>
                      </m:d>
                    </m:oMath>
                  </m:oMathPara>
                </a14:m>
                <a:endParaRPr lang="fr-FR" b="1" i="1" dirty="0">
                  <a:ln w="6600">
                    <a:solidFill>
                      <a:schemeClr val="accent2"/>
                    </a:solidFill>
                    <a:prstDash val="solid"/>
                  </a:ln>
                  <a:solidFill>
                    <a:srgbClr val="FFFFFF"/>
                  </a:solidFill>
                  <a:effectLst>
                    <a:outerShdw blurRad="38100" dist="38100" dir="2700000" algn="tl">
                      <a:srgbClr val="000000">
                        <a:alpha val="43137"/>
                      </a:srgbClr>
                    </a:outerShdw>
                  </a:effectLst>
                  <a:latin typeface="Arial" pitchFamily="34" charset="0"/>
                  <a:cs typeface="Arial" pitchFamily="34" charset="0"/>
                </a:endParaRPr>
              </a:p>
            </p:txBody>
          </p:sp>
        </mc:Choice>
        <mc:Fallback xmlns="">
          <p:sp>
            <p:nvSpPr>
              <p:cNvPr id="2073" name="Curved Up Arrow 2072"/>
              <p:cNvSpPr>
                <a:spLocks noRot="1" noChangeAspect="1" noMove="1" noResize="1" noEditPoints="1" noAdjustHandles="1" noChangeArrowheads="1" noChangeShapeType="1" noTextEdit="1"/>
              </p:cNvSpPr>
              <p:nvPr/>
            </p:nvSpPr>
            <p:spPr>
              <a:xfrm rot="21128726">
                <a:off x="3194030" y="3250907"/>
                <a:ext cx="1844946" cy="410827"/>
              </a:xfrm>
              <a:prstGeom prst="curvedUpArrow">
                <a:avLst/>
              </a:prstGeom>
              <a:blipFill>
                <a:blip r:embed="rId3"/>
                <a:stretch>
                  <a:fillRect/>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065533483"/>
      </p:ext>
    </p:extLst>
  </p:cSld>
  <p:clrMapOvr>
    <a:masterClrMapping/>
  </p:clrMapOvr>
  <mc:AlternateContent xmlns:mc="http://schemas.openxmlformats.org/markup-compatibility/2006" xmlns:p14="http://schemas.microsoft.com/office/powerpoint/2010/main">
    <mc:Choice Requires="p14">
      <p:transition p14:dur="100" advTm="15000"/>
    </mc:Choice>
    <mc:Fallback xmlns="">
      <p:transition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fade">
                                      <p:cBhvr>
                                        <p:cTn id="79" dur="500"/>
                                        <p:tgtEl>
                                          <p:spTgt spid="9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500"/>
                                        <p:tgtEl>
                                          <p:spTgt spid="9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fade">
                                      <p:cBhvr>
                                        <p:cTn id="85" dur="500"/>
                                        <p:tgtEl>
                                          <p:spTgt spid="9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500"/>
                                        <p:tgtEl>
                                          <p:spTgt spid="9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8"/>
                                        </p:tgtEl>
                                        <p:attrNameLst>
                                          <p:attrName>style.visibility</p:attrName>
                                        </p:attrNameLst>
                                      </p:cBhvr>
                                      <p:to>
                                        <p:strVal val="visible"/>
                                      </p:to>
                                    </p:set>
                                    <p:animEffect transition="in" filter="fade">
                                      <p:cBhvr>
                                        <p:cTn id="91" dur="500"/>
                                        <p:tgtEl>
                                          <p:spTgt spid="9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wipe(up)">
                                      <p:cBhvr>
                                        <p:cTn id="96" dur="500"/>
                                        <p:tgtEl>
                                          <p:spTgt spid="2"/>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5" fill="hold" grpId="0" nodeType="clickEffect">
                                  <p:stCondLst>
                                    <p:cond delay="0"/>
                                  </p:stCondLst>
                                  <p:childTnLst>
                                    <p:set>
                                      <p:cBhvr>
                                        <p:cTn id="100" dur="1" fill="hold">
                                          <p:stCondLst>
                                            <p:cond delay="0"/>
                                          </p:stCondLst>
                                        </p:cTn>
                                        <p:tgtEl>
                                          <p:spTgt spid="2073"/>
                                        </p:tgtEl>
                                        <p:attrNameLst>
                                          <p:attrName>style.visibility</p:attrName>
                                        </p:attrNameLst>
                                      </p:cBhvr>
                                      <p:to>
                                        <p:strVal val="visible"/>
                                      </p:to>
                                    </p:set>
                                    <p:animEffect transition="in" filter="randombar(vertical)">
                                      <p:cBhvr>
                                        <p:cTn id="101" dur="500"/>
                                        <p:tgtEl>
                                          <p:spTgt spid="2073"/>
                                        </p:tgtEl>
                                      </p:cBhvr>
                                    </p:animEffect>
                                  </p:childTnLst>
                                </p:cTn>
                              </p:par>
                              <p:par>
                                <p:cTn id="102" presetID="42" presetClass="path" presetSubtype="0" accel="50000" decel="50000" fill="hold" grpId="1" nodeType="withEffect">
                                  <p:stCondLst>
                                    <p:cond delay="0"/>
                                  </p:stCondLst>
                                  <p:childTnLst>
                                    <p:animMotion origin="layout" path="M -2.22222E-6 3.7037E-7 L 0.29167 -0.00833 " pathEditMode="relative" rAng="0" ptsTypes="AA">
                                      <p:cBhvr>
                                        <p:cTn id="103" dur="2000" fill="hold"/>
                                        <p:tgtEl>
                                          <p:spTgt spid="96"/>
                                        </p:tgtEl>
                                        <p:attrNameLst>
                                          <p:attrName>ppt_x</p:attrName>
                                          <p:attrName>ppt_y</p:attrName>
                                        </p:attrNameLst>
                                      </p:cBhvr>
                                      <p:rCtr x="14583" y="-417"/>
                                    </p:animMotion>
                                  </p:childTnLst>
                                </p:cTn>
                              </p:par>
                              <p:par>
                                <p:cTn id="104" presetID="42" presetClass="path" presetSubtype="0" accel="50000" decel="50000" fill="hold" grpId="1" nodeType="withEffect">
                                  <p:stCondLst>
                                    <p:cond delay="0"/>
                                  </p:stCondLst>
                                  <p:childTnLst>
                                    <p:animMotion origin="layout" path="M 3.33333E-6 2.22222E-6 L 0.31649 0.05463 " pathEditMode="relative" rAng="0" ptsTypes="AA">
                                      <p:cBhvr>
                                        <p:cTn id="105" dur="2000" fill="hold"/>
                                        <p:tgtEl>
                                          <p:spTgt spid="68"/>
                                        </p:tgtEl>
                                        <p:attrNameLst>
                                          <p:attrName>ppt_x</p:attrName>
                                          <p:attrName>ppt_y</p:attrName>
                                        </p:attrNameLst>
                                      </p:cBhvr>
                                      <p:rCtr x="15816" y="2731"/>
                                    </p:animMotion>
                                  </p:childTnLst>
                                </p:cTn>
                              </p:par>
                              <p:par>
                                <p:cTn id="106" presetID="42" presetClass="path" presetSubtype="0" accel="50000" decel="50000" fill="hold" grpId="1" nodeType="withEffect">
                                  <p:stCondLst>
                                    <p:cond delay="0"/>
                                  </p:stCondLst>
                                  <p:childTnLst>
                                    <p:animMotion origin="layout" path="M 4.16667E-6 4.44444E-6 L 0.30711 -0.04885 " pathEditMode="relative" rAng="0" ptsTypes="AA">
                                      <p:cBhvr>
                                        <p:cTn id="107" dur="2000" fill="hold"/>
                                        <p:tgtEl>
                                          <p:spTgt spid="94"/>
                                        </p:tgtEl>
                                        <p:attrNameLst>
                                          <p:attrName>ppt_x</p:attrName>
                                          <p:attrName>ppt_y</p:attrName>
                                        </p:attrNameLst>
                                      </p:cBhvr>
                                      <p:rCtr x="15347" y="-2454"/>
                                    </p:animMotion>
                                  </p:childTnLst>
                                </p:cTn>
                              </p:par>
                              <p:par>
                                <p:cTn id="108" presetID="42" presetClass="path" presetSubtype="0" accel="50000" decel="50000" fill="hold" grpId="1" nodeType="withEffect">
                                  <p:stCondLst>
                                    <p:cond delay="0"/>
                                  </p:stCondLst>
                                  <p:childTnLst>
                                    <p:animMotion origin="layout" path="M -3.33333E-6 -7.40741E-7 L 0.34202 0.03542 " pathEditMode="relative" rAng="0" ptsTypes="AA">
                                      <p:cBhvr>
                                        <p:cTn id="109" dur="2000" fill="hold"/>
                                        <p:tgtEl>
                                          <p:spTgt spid="78"/>
                                        </p:tgtEl>
                                        <p:attrNameLst>
                                          <p:attrName>ppt_x</p:attrName>
                                          <p:attrName>ppt_y</p:attrName>
                                        </p:attrNameLst>
                                      </p:cBhvr>
                                      <p:rCtr x="17101" y="1759"/>
                                    </p:animMotion>
                                  </p:childTnLst>
                                </p:cTn>
                              </p:par>
                              <p:par>
                                <p:cTn id="110" presetID="42" presetClass="path" presetSubtype="0" accel="50000" decel="50000" fill="hold" grpId="1" nodeType="withEffect">
                                  <p:stCondLst>
                                    <p:cond delay="0"/>
                                  </p:stCondLst>
                                  <p:childTnLst>
                                    <p:animMotion origin="layout" path="M 1.11111E-6 -4.81481E-6 L 0.31319 0.01459 " pathEditMode="relative" rAng="0" ptsTypes="AA">
                                      <p:cBhvr>
                                        <p:cTn id="111" dur="2000" fill="hold"/>
                                        <p:tgtEl>
                                          <p:spTgt spid="76"/>
                                        </p:tgtEl>
                                        <p:attrNameLst>
                                          <p:attrName>ppt_x</p:attrName>
                                          <p:attrName>ppt_y</p:attrName>
                                        </p:attrNameLst>
                                      </p:cBhvr>
                                      <p:rCtr x="15660" y="718"/>
                                    </p:animMotion>
                                  </p:childTnLst>
                                </p:cTn>
                              </p:par>
                              <p:par>
                                <p:cTn id="112" presetID="42" presetClass="path" presetSubtype="0" accel="50000" decel="50000" fill="hold" grpId="1" nodeType="withEffect">
                                  <p:stCondLst>
                                    <p:cond delay="0"/>
                                  </p:stCondLst>
                                  <p:childTnLst>
                                    <p:animMotion origin="layout" path="M -3.33333E-6 4.44444E-6 L 0.40313 -0.047 " pathEditMode="relative" rAng="0" ptsTypes="AA">
                                      <p:cBhvr>
                                        <p:cTn id="113" dur="2000" fill="hold"/>
                                        <p:tgtEl>
                                          <p:spTgt spid="80"/>
                                        </p:tgtEl>
                                        <p:attrNameLst>
                                          <p:attrName>ppt_x</p:attrName>
                                          <p:attrName>ppt_y</p:attrName>
                                        </p:attrNameLst>
                                      </p:cBhvr>
                                      <p:rCtr x="20156" y="-2361"/>
                                    </p:animMotion>
                                  </p:childTnLst>
                                </p:cTn>
                              </p:par>
                            </p:childTnLst>
                          </p:cTn>
                        </p:par>
                        <p:par>
                          <p:cTn id="114" fill="hold">
                            <p:stCondLst>
                              <p:cond delay="2000"/>
                            </p:stCondLst>
                            <p:childTnLst>
                              <p:par>
                                <p:cTn id="115" presetID="10" presetClass="entr" presetSubtype="0" fill="hold" grpId="0" nodeType="afterEffect">
                                  <p:stCondLst>
                                    <p:cond delay="0"/>
                                  </p:stCondLst>
                                  <p:childTnLst>
                                    <p:set>
                                      <p:cBhvr>
                                        <p:cTn id="116" dur="1" fill="hold">
                                          <p:stCondLst>
                                            <p:cond delay="0"/>
                                          </p:stCondLst>
                                        </p:cTn>
                                        <p:tgtEl>
                                          <p:spTgt spid="100"/>
                                        </p:tgtEl>
                                        <p:attrNameLst>
                                          <p:attrName>style.visibility</p:attrName>
                                        </p:attrNameLst>
                                      </p:cBhvr>
                                      <p:to>
                                        <p:strVal val="visible"/>
                                      </p:to>
                                    </p:set>
                                    <p:animEffect transition="in" filter="fade">
                                      <p:cBhvr>
                                        <p:cTn id="117" dur="500"/>
                                        <p:tgtEl>
                                          <p:spTgt spid="10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1"/>
                                        </p:tgtEl>
                                        <p:attrNameLst>
                                          <p:attrName>style.visibility</p:attrName>
                                        </p:attrNameLst>
                                      </p:cBhvr>
                                      <p:to>
                                        <p:strVal val="visible"/>
                                      </p:to>
                                    </p:set>
                                    <p:animEffect transition="in" filter="fade">
                                      <p:cBhvr>
                                        <p:cTn id="120" dur="500"/>
                                        <p:tgtEl>
                                          <p:spTgt spid="10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2"/>
                                        </p:tgtEl>
                                        <p:attrNameLst>
                                          <p:attrName>style.visibility</p:attrName>
                                        </p:attrNameLst>
                                      </p:cBhvr>
                                      <p:to>
                                        <p:strVal val="visible"/>
                                      </p:to>
                                    </p:set>
                                    <p:animEffect transition="in" filter="fade">
                                      <p:cBhvr>
                                        <p:cTn id="123" dur="500"/>
                                        <p:tgtEl>
                                          <p:spTgt spid="10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3"/>
                                        </p:tgtEl>
                                        <p:attrNameLst>
                                          <p:attrName>style.visibility</p:attrName>
                                        </p:attrNameLst>
                                      </p:cBhvr>
                                      <p:to>
                                        <p:strVal val="visible"/>
                                      </p:to>
                                    </p:set>
                                    <p:animEffect transition="in" filter="fade">
                                      <p:cBhvr>
                                        <p:cTn id="126" dur="500"/>
                                        <p:tgtEl>
                                          <p:spTgt spid="10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04"/>
                                        </p:tgtEl>
                                        <p:attrNameLst>
                                          <p:attrName>style.visibility</p:attrName>
                                        </p:attrNameLst>
                                      </p:cBhvr>
                                      <p:to>
                                        <p:strVal val="visible"/>
                                      </p:to>
                                    </p:set>
                                    <p:animEffect transition="in" filter="fade">
                                      <p:cBhvr>
                                        <p:cTn id="129" dur="500"/>
                                        <p:tgtEl>
                                          <p:spTgt spid="10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05"/>
                                        </p:tgtEl>
                                        <p:attrNameLst>
                                          <p:attrName>style.visibility</p:attrName>
                                        </p:attrNameLst>
                                      </p:cBhvr>
                                      <p:to>
                                        <p:strVal val="visible"/>
                                      </p:to>
                                    </p:set>
                                    <p:animEffect transition="in" filter="fade">
                                      <p:cBhvr>
                                        <p:cTn id="132" dur="500"/>
                                        <p:tgtEl>
                                          <p:spTgt spid="105"/>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06"/>
                                        </p:tgtEl>
                                        <p:attrNameLst>
                                          <p:attrName>style.visibility</p:attrName>
                                        </p:attrNameLst>
                                      </p:cBhvr>
                                      <p:to>
                                        <p:strVal val="visible"/>
                                      </p:to>
                                    </p:set>
                                    <p:animEffect transition="in" filter="fade">
                                      <p:cBhvr>
                                        <p:cTn id="135" dur="500"/>
                                        <p:tgtEl>
                                          <p:spTgt spid="10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16"/>
                                        </p:tgtEl>
                                        <p:attrNameLst>
                                          <p:attrName>style.visibility</p:attrName>
                                        </p:attrNameLst>
                                      </p:cBhvr>
                                      <p:to>
                                        <p:strVal val="visible"/>
                                      </p:to>
                                    </p:set>
                                    <p:animEffect transition="in" filter="fade">
                                      <p:cBhvr>
                                        <p:cTn id="138" dur="500"/>
                                        <p:tgtEl>
                                          <p:spTgt spid="11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17"/>
                                        </p:tgtEl>
                                        <p:attrNameLst>
                                          <p:attrName>style.visibility</p:attrName>
                                        </p:attrNameLst>
                                      </p:cBhvr>
                                      <p:to>
                                        <p:strVal val="visible"/>
                                      </p:to>
                                    </p:set>
                                    <p:animEffect transition="in" filter="fade">
                                      <p:cBhvr>
                                        <p:cTn id="141" dur="500"/>
                                        <p:tgtEl>
                                          <p:spTgt spid="11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18"/>
                                        </p:tgtEl>
                                        <p:attrNameLst>
                                          <p:attrName>style.visibility</p:attrName>
                                        </p:attrNameLst>
                                      </p:cBhvr>
                                      <p:to>
                                        <p:strVal val="visible"/>
                                      </p:to>
                                    </p:set>
                                    <p:animEffect transition="in" filter="fade">
                                      <p:cBhvr>
                                        <p:cTn id="144" dur="500"/>
                                        <p:tgtEl>
                                          <p:spTgt spid="118"/>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19"/>
                                        </p:tgtEl>
                                        <p:attrNameLst>
                                          <p:attrName>style.visibility</p:attrName>
                                        </p:attrNameLst>
                                      </p:cBhvr>
                                      <p:to>
                                        <p:strVal val="visible"/>
                                      </p:to>
                                    </p:set>
                                    <p:animEffect transition="in" filter="fade">
                                      <p:cBhvr>
                                        <p:cTn id="147" dur="500"/>
                                        <p:tgtEl>
                                          <p:spTgt spid="119"/>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20"/>
                                        </p:tgtEl>
                                        <p:attrNameLst>
                                          <p:attrName>style.visibility</p:attrName>
                                        </p:attrNameLst>
                                      </p:cBhvr>
                                      <p:to>
                                        <p:strVal val="visible"/>
                                      </p:to>
                                    </p:set>
                                    <p:animEffect transition="in" filter="fade">
                                      <p:cBhvr>
                                        <p:cTn id="150" dur="500"/>
                                        <p:tgtEl>
                                          <p:spTgt spid="120"/>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21"/>
                                        </p:tgtEl>
                                        <p:attrNameLst>
                                          <p:attrName>style.visibility</p:attrName>
                                        </p:attrNameLst>
                                      </p:cBhvr>
                                      <p:to>
                                        <p:strVal val="visible"/>
                                      </p:to>
                                    </p:set>
                                    <p:animEffect transition="in" filter="fade">
                                      <p:cBhvr>
                                        <p:cTn id="153" dur="500"/>
                                        <p:tgtEl>
                                          <p:spTgt spid="121"/>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22"/>
                                        </p:tgtEl>
                                        <p:attrNameLst>
                                          <p:attrName>style.visibility</p:attrName>
                                        </p:attrNameLst>
                                      </p:cBhvr>
                                      <p:to>
                                        <p:strVal val="visible"/>
                                      </p:to>
                                    </p:set>
                                    <p:animEffect transition="in" filter="fade">
                                      <p:cBhvr>
                                        <p:cTn id="156" dur="500"/>
                                        <p:tgtEl>
                                          <p:spTgt spid="122"/>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23"/>
                                        </p:tgtEl>
                                        <p:attrNameLst>
                                          <p:attrName>style.visibility</p:attrName>
                                        </p:attrNameLst>
                                      </p:cBhvr>
                                      <p:to>
                                        <p:strVal val="visible"/>
                                      </p:to>
                                    </p:set>
                                    <p:animEffect transition="in" filter="fade">
                                      <p:cBhvr>
                                        <p:cTn id="159" dur="500"/>
                                        <p:tgtEl>
                                          <p:spTgt spid="123"/>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24"/>
                                        </p:tgtEl>
                                        <p:attrNameLst>
                                          <p:attrName>style.visibility</p:attrName>
                                        </p:attrNameLst>
                                      </p:cBhvr>
                                      <p:to>
                                        <p:strVal val="visible"/>
                                      </p:to>
                                    </p:set>
                                    <p:animEffect transition="in" filter="fade">
                                      <p:cBhvr>
                                        <p:cTn id="162" dur="500"/>
                                        <p:tgtEl>
                                          <p:spTgt spid="124"/>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25"/>
                                        </p:tgtEl>
                                        <p:attrNameLst>
                                          <p:attrName>style.visibility</p:attrName>
                                        </p:attrNameLst>
                                      </p:cBhvr>
                                      <p:to>
                                        <p:strVal val="visible"/>
                                      </p:to>
                                    </p:set>
                                    <p:animEffect transition="in" filter="fade">
                                      <p:cBhvr>
                                        <p:cTn id="165" dur="500"/>
                                        <p:tgtEl>
                                          <p:spTgt spid="125"/>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26"/>
                                        </p:tgtEl>
                                        <p:attrNameLst>
                                          <p:attrName>style.visibility</p:attrName>
                                        </p:attrNameLst>
                                      </p:cBhvr>
                                      <p:to>
                                        <p:strVal val="visible"/>
                                      </p:to>
                                    </p:set>
                                    <p:animEffect transition="in" filter="fade">
                                      <p:cBhvr>
                                        <p:cTn id="168" dur="500"/>
                                        <p:tgtEl>
                                          <p:spTgt spid="126"/>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27"/>
                                        </p:tgtEl>
                                        <p:attrNameLst>
                                          <p:attrName>style.visibility</p:attrName>
                                        </p:attrNameLst>
                                      </p:cBhvr>
                                      <p:to>
                                        <p:strVal val="visible"/>
                                      </p:to>
                                    </p:set>
                                    <p:animEffect transition="in" filter="fade">
                                      <p:cBhvr>
                                        <p:cTn id="171" dur="500"/>
                                        <p:tgtEl>
                                          <p:spTgt spid="127"/>
                                        </p:tgtEl>
                                      </p:cBhvr>
                                    </p:animEffect>
                                  </p:childTnLst>
                                </p:cTn>
                              </p:par>
                              <p:par>
                                <p:cTn id="172" presetID="10" presetClass="exit" presetSubtype="0" fill="hold" grpId="2" nodeType="withEffect">
                                  <p:stCondLst>
                                    <p:cond delay="0"/>
                                  </p:stCondLst>
                                  <p:childTnLst>
                                    <p:animEffect transition="out" filter="fade">
                                      <p:cBhvr>
                                        <p:cTn id="173" dur="500"/>
                                        <p:tgtEl>
                                          <p:spTgt spid="68"/>
                                        </p:tgtEl>
                                      </p:cBhvr>
                                    </p:animEffect>
                                    <p:set>
                                      <p:cBhvr>
                                        <p:cTn id="174" dur="1" fill="hold">
                                          <p:stCondLst>
                                            <p:cond delay="499"/>
                                          </p:stCondLst>
                                        </p:cTn>
                                        <p:tgtEl>
                                          <p:spTgt spid="68"/>
                                        </p:tgtEl>
                                        <p:attrNameLst>
                                          <p:attrName>style.visibility</p:attrName>
                                        </p:attrNameLst>
                                      </p:cBhvr>
                                      <p:to>
                                        <p:strVal val="hidden"/>
                                      </p:to>
                                    </p:set>
                                  </p:childTnLst>
                                </p:cTn>
                              </p:par>
                              <p:par>
                                <p:cTn id="175" presetID="10" presetClass="exit" presetSubtype="0" fill="hold" grpId="2" nodeType="withEffect">
                                  <p:stCondLst>
                                    <p:cond delay="0"/>
                                  </p:stCondLst>
                                  <p:childTnLst>
                                    <p:animEffect transition="out" filter="fade">
                                      <p:cBhvr>
                                        <p:cTn id="176" dur="500"/>
                                        <p:tgtEl>
                                          <p:spTgt spid="76"/>
                                        </p:tgtEl>
                                      </p:cBhvr>
                                    </p:animEffect>
                                    <p:set>
                                      <p:cBhvr>
                                        <p:cTn id="177" dur="1" fill="hold">
                                          <p:stCondLst>
                                            <p:cond delay="499"/>
                                          </p:stCondLst>
                                        </p:cTn>
                                        <p:tgtEl>
                                          <p:spTgt spid="76"/>
                                        </p:tgtEl>
                                        <p:attrNameLst>
                                          <p:attrName>style.visibility</p:attrName>
                                        </p:attrNameLst>
                                      </p:cBhvr>
                                      <p:to>
                                        <p:strVal val="hidden"/>
                                      </p:to>
                                    </p:set>
                                  </p:childTnLst>
                                </p:cTn>
                              </p:par>
                              <p:par>
                                <p:cTn id="178" presetID="10" presetClass="exit" presetSubtype="0" fill="hold" grpId="2" nodeType="withEffect">
                                  <p:stCondLst>
                                    <p:cond delay="0"/>
                                  </p:stCondLst>
                                  <p:childTnLst>
                                    <p:animEffect transition="out" filter="fade">
                                      <p:cBhvr>
                                        <p:cTn id="179" dur="500"/>
                                        <p:tgtEl>
                                          <p:spTgt spid="78"/>
                                        </p:tgtEl>
                                      </p:cBhvr>
                                    </p:animEffect>
                                    <p:set>
                                      <p:cBhvr>
                                        <p:cTn id="180" dur="1" fill="hold">
                                          <p:stCondLst>
                                            <p:cond delay="499"/>
                                          </p:stCondLst>
                                        </p:cTn>
                                        <p:tgtEl>
                                          <p:spTgt spid="78"/>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80"/>
                                        </p:tgtEl>
                                      </p:cBhvr>
                                    </p:animEffect>
                                    <p:set>
                                      <p:cBhvr>
                                        <p:cTn id="183" dur="1" fill="hold">
                                          <p:stCondLst>
                                            <p:cond delay="499"/>
                                          </p:stCondLst>
                                        </p:cTn>
                                        <p:tgtEl>
                                          <p:spTgt spid="80"/>
                                        </p:tgtEl>
                                        <p:attrNameLst>
                                          <p:attrName>style.visibility</p:attrName>
                                        </p:attrNameLst>
                                      </p:cBhvr>
                                      <p:to>
                                        <p:strVal val="hidden"/>
                                      </p:to>
                                    </p:set>
                                  </p:childTnLst>
                                </p:cTn>
                              </p:par>
                              <p:par>
                                <p:cTn id="184" presetID="10" presetClass="exit" presetSubtype="0" fill="hold" grpId="2" nodeType="withEffect">
                                  <p:stCondLst>
                                    <p:cond delay="0"/>
                                  </p:stCondLst>
                                  <p:childTnLst>
                                    <p:animEffect transition="out" filter="fade">
                                      <p:cBhvr>
                                        <p:cTn id="185" dur="500"/>
                                        <p:tgtEl>
                                          <p:spTgt spid="94"/>
                                        </p:tgtEl>
                                      </p:cBhvr>
                                    </p:animEffect>
                                    <p:set>
                                      <p:cBhvr>
                                        <p:cTn id="186" dur="1" fill="hold">
                                          <p:stCondLst>
                                            <p:cond delay="499"/>
                                          </p:stCondLst>
                                        </p:cTn>
                                        <p:tgtEl>
                                          <p:spTgt spid="94"/>
                                        </p:tgtEl>
                                        <p:attrNameLst>
                                          <p:attrName>style.visibility</p:attrName>
                                        </p:attrNameLst>
                                      </p:cBhvr>
                                      <p:to>
                                        <p:strVal val="hidden"/>
                                      </p:to>
                                    </p:set>
                                  </p:childTnLst>
                                </p:cTn>
                              </p:par>
                              <p:par>
                                <p:cTn id="187" presetID="10" presetClass="exit" presetSubtype="0" fill="hold" grpId="2" nodeType="withEffect">
                                  <p:stCondLst>
                                    <p:cond delay="0"/>
                                  </p:stCondLst>
                                  <p:childTnLst>
                                    <p:animEffect transition="out" filter="fade">
                                      <p:cBhvr>
                                        <p:cTn id="188" dur="500"/>
                                        <p:tgtEl>
                                          <p:spTgt spid="96"/>
                                        </p:tgtEl>
                                      </p:cBhvr>
                                    </p:animEffect>
                                    <p:set>
                                      <p:cBhvr>
                                        <p:cTn id="189" dur="1" fill="hold">
                                          <p:stCondLst>
                                            <p:cond delay="499"/>
                                          </p:stCondLst>
                                        </p:cTn>
                                        <p:tgtEl>
                                          <p:spTgt spid="96"/>
                                        </p:tgtEl>
                                        <p:attrNameLst>
                                          <p:attrName>style.visibility</p:attrName>
                                        </p:attrNameLst>
                                      </p:cBhvr>
                                      <p:to>
                                        <p:strVal val="hidden"/>
                                      </p:to>
                                    </p:set>
                                  </p:childTnLst>
                                </p:cTn>
                              </p:par>
                            </p:childTnLst>
                          </p:cTn>
                        </p:par>
                        <p:par>
                          <p:cTn id="190" fill="hold">
                            <p:stCondLst>
                              <p:cond delay="2500"/>
                            </p:stCondLst>
                            <p:childTnLst>
                              <p:par>
                                <p:cTn id="191" presetID="22" presetClass="entr" presetSubtype="1" fill="hold" nodeType="afterEffect">
                                  <p:stCondLst>
                                    <p:cond delay="0"/>
                                  </p:stCondLst>
                                  <p:childTnLst>
                                    <p:set>
                                      <p:cBhvr>
                                        <p:cTn id="192" dur="1" fill="hold">
                                          <p:stCondLst>
                                            <p:cond delay="0"/>
                                          </p:stCondLst>
                                        </p:cTn>
                                        <p:tgtEl>
                                          <p:spTgt spid="2048"/>
                                        </p:tgtEl>
                                        <p:attrNameLst>
                                          <p:attrName>style.visibility</p:attrName>
                                        </p:attrNameLst>
                                      </p:cBhvr>
                                      <p:to>
                                        <p:strVal val="visible"/>
                                      </p:to>
                                    </p:set>
                                    <p:animEffect transition="in" filter="wipe(up)">
                                      <p:cBhvr>
                                        <p:cTn id="193" dur="500"/>
                                        <p:tgtEl>
                                          <p:spTgt spid="2048"/>
                                        </p:tgtEl>
                                      </p:cBhvr>
                                    </p:animEffect>
                                  </p:childTnLst>
                                </p:cTn>
                              </p:par>
                            </p:childTnLst>
                          </p:cTn>
                        </p:par>
                      </p:childTnLst>
                    </p:cTn>
                  </p:par>
                  <p:par>
                    <p:cTn id="194" fill="hold">
                      <p:stCondLst>
                        <p:cond delay="indefinite"/>
                      </p:stCondLst>
                      <p:childTnLst>
                        <p:par>
                          <p:cTn id="195" fill="hold">
                            <p:stCondLst>
                              <p:cond delay="0"/>
                            </p:stCondLst>
                            <p:childTnLst>
                              <p:par>
                                <p:cTn id="196" presetID="16" presetClass="entr" presetSubtype="37" fill="hold" grpId="0" nodeType="clickEffect">
                                  <p:stCondLst>
                                    <p:cond delay="0"/>
                                  </p:stCondLst>
                                  <p:childTnLst>
                                    <p:set>
                                      <p:cBhvr>
                                        <p:cTn id="197" dur="1" fill="hold">
                                          <p:stCondLst>
                                            <p:cond delay="0"/>
                                          </p:stCondLst>
                                        </p:cTn>
                                        <p:tgtEl>
                                          <p:spTgt spid="2072"/>
                                        </p:tgtEl>
                                        <p:attrNameLst>
                                          <p:attrName>style.visibility</p:attrName>
                                        </p:attrNameLst>
                                      </p:cBhvr>
                                      <p:to>
                                        <p:strVal val="visible"/>
                                      </p:to>
                                    </p:set>
                                    <p:animEffect transition="in" filter="barn(outVertical)">
                                      <p:cBhvr>
                                        <p:cTn id="198" dur="500"/>
                                        <p:tgtEl>
                                          <p:spTgt spid="2072"/>
                                        </p:tgtEl>
                                      </p:cBhvr>
                                    </p:animEffect>
                                  </p:childTnLst>
                                </p:cTn>
                              </p:par>
                              <p:par>
                                <p:cTn id="199" presetID="16" presetClass="entr" presetSubtype="37" fill="hold" nodeType="withEffect">
                                  <p:stCondLst>
                                    <p:cond delay="0"/>
                                  </p:stCondLst>
                                  <p:childTnLst>
                                    <p:set>
                                      <p:cBhvr>
                                        <p:cTn id="200" dur="1" fill="hold">
                                          <p:stCondLst>
                                            <p:cond delay="0"/>
                                          </p:stCondLst>
                                        </p:cTn>
                                        <p:tgtEl>
                                          <p:spTgt spid="2069"/>
                                        </p:tgtEl>
                                        <p:attrNameLst>
                                          <p:attrName>style.visibility</p:attrName>
                                        </p:attrNameLst>
                                      </p:cBhvr>
                                      <p:to>
                                        <p:strVal val="visible"/>
                                      </p:to>
                                    </p:set>
                                    <p:animEffect transition="in" filter="barn(outVertical)">
                                      <p:cBhvr>
                                        <p:cTn id="201" dur="500"/>
                                        <p:tgtEl>
                                          <p:spTgt spid="2069"/>
                                        </p:tgtEl>
                                      </p:cBhvr>
                                    </p:animEffect>
                                  </p:childTnLst>
                                </p:cTn>
                              </p:par>
                              <p:par>
                                <p:cTn id="202" presetID="16" presetClass="entr" presetSubtype="37" fill="hold" nodeType="withEffect">
                                  <p:stCondLst>
                                    <p:cond delay="0"/>
                                  </p:stCondLst>
                                  <p:childTnLst>
                                    <p:set>
                                      <p:cBhvr>
                                        <p:cTn id="203" dur="1" fill="hold">
                                          <p:stCondLst>
                                            <p:cond delay="0"/>
                                          </p:stCondLst>
                                        </p:cTn>
                                        <p:tgtEl>
                                          <p:spTgt spid="140"/>
                                        </p:tgtEl>
                                        <p:attrNameLst>
                                          <p:attrName>style.visibility</p:attrName>
                                        </p:attrNameLst>
                                      </p:cBhvr>
                                      <p:to>
                                        <p:strVal val="visible"/>
                                      </p:to>
                                    </p:set>
                                    <p:animEffect transition="in" filter="barn(outVertical)">
                                      <p:cBhvr>
                                        <p:cTn id="204" dur="500"/>
                                        <p:tgtEl>
                                          <p:spTgt spid="140"/>
                                        </p:tgtEl>
                                      </p:cBhvr>
                                    </p:animEffect>
                                  </p:childTnLst>
                                </p:cTn>
                              </p:par>
                              <p:par>
                                <p:cTn id="205" presetID="16" presetClass="entr" presetSubtype="37" fill="hold" nodeType="withEffect">
                                  <p:stCondLst>
                                    <p:cond delay="0"/>
                                  </p:stCondLst>
                                  <p:childTnLst>
                                    <p:set>
                                      <p:cBhvr>
                                        <p:cTn id="206" dur="1" fill="hold">
                                          <p:stCondLst>
                                            <p:cond delay="0"/>
                                          </p:stCondLst>
                                        </p:cTn>
                                        <p:tgtEl>
                                          <p:spTgt spid="139"/>
                                        </p:tgtEl>
                                        <p:attrNameLst>
                                          <p:attrName>style.visibility</p:attrName>
                                        </p:attrNameLst>
                                      </p:cBhvr>
                                      <p:to>
                                        <p:strVal val="visible"/>
                                      </p:to>
                                    </p:set>
                                    <p:animEffect transition="in" filter="barn(outVertical)">
                                      <p:cBhvr>
                                        <p:cTn id="207" dur="500"/>
                                        <p:tgtEl>
                                          <p:spTgt spid="139"/>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2056"/>
                                        </p:tgtEl>
                                        <p:attrNameLst>
                                          <p:attrName>style.visibility</p:attrName>
                                        </p:attrNameLst>
                                      </p:cBhvr>
                                      <p:to>
                                        <p:strVal val="visible"/>
                                      </p:to>
                                    </p:set>
                                    <p:animEffect transition="in" filter="wipe(left)">
                                      <p:cBhvr>
                                        <p:cTn id="212" dur="500"/>
                                        <p:tgtEl>
                                          <p:spTgt spid="2056"/>
                                        </p:tgtEl>
                                      </p:cBhvr>
                                    </p:animEffect>
                                  </p:childTnLst>
                                </p:cTn>
                              </p:par>
                            </p:childTnLst>
                          </p:cTn>
                        </p:par>
                        <p:par>
                          <p:cTn id="213" fill="hold">
                            <p:stCondLst>
                              <p:cond delay="500"/>
                            </p:stCondLst>
                            <p:childTnLst>
                              <p:par>
                                <p:cTn id="214" presetID="10" presetClass="entr" presetSubtype="0" fill="hold" grpId="0" nodeType="afterEffect">
                                  <p:stCondLst>
                                    <p:cond delay="0"/>
                                  </p:stCondLst>
                                  <p:childTnLst>
                                    <p:set>
                                      <p:cBhvr>
                                        <p:cTn id="215" dur="1" fill="hold">
                                          <p:stCondLst>
                                            <p:cond delay="0"/>
                                          </p:stCondLst>
                                        </p:cTn>
                                        <p:tgtEl>
                                          <p:spTgt spid="99"/>
                                        </p:tgtEl>
                                        <p:attrNameLst>
                                          <p:attrName>style.visibility</p:attrName>
                                        </p:attrNameLst>
                                      </p:cBhvr>
                                      <p:to>
                                        <p:strVal val="visible"/>
                                      </p:to>
                                    </p:set>
                                    <p:animEffect transition="in" filter="fade">
                                      <p:cBhvr>
                                        <p:cTn id="216" dur="500"/>
                                        <p:tgtEl>
                                          <p:spTgt spid="99"/>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07"/>
                                        </p:tgtEl>
                                        <p:attrNameLst>
                                          <p:attrName>style.visibility</p:attrName>
                                        </p:attrNameLst>
                                      </p:cBhvr>
                                      <p:to>
                                        <p:strVal val="visible"/>
                                      </p:to>
                                    </p:set>
                                    <p:animEffect transition="in" filter="fade">
                                      <p:cBhvr>
                                        <p:cTn id="219" dur="500"/>
                                        <p:tgtEl>
                                          <p:spTgt spid="107"/>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08"/>
                                        </p:tgtEl>
                                        <p:attrNameLst>
                                          <p:attrName>style.visibility</p:attrName>
                                        </p:attrNameLst>
                                      </p:cBhvr>
                                      <p:to>
                                        <p:strVal val="visible"/>
                                      </p:to>
                                    </p:set>
                                    <p:animEffect transition="in" filter="fade">
                                      <p:cBhvr>
                                        <p:cTn id="222" dur="500"/>
                                        <p:tgtEl>
                                          <p:spTgt spid="108"/>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109"/>
                                        </p:tgtEl>
                                        <p:attrNameLst>
                                          <p:attrName>style.visibility</p:attrName>
                                        </p:attrNameLst>
                                      </p:cBhvr>
                                      <p:to>
                                        <p:strVal val="visible"/>
                                      </p:to>
                                    </p:set>
                                    <p:animEffect transition="in" filter="fade">
                                      <p:cBhvr>
                                        <p:cTn id="225" dur="500"/>
                                        <p:tgtEl>
                                          <p:spTgt spid="109"/>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10"/>
                                        </p:tgtEl>
                                        <p:attrNameLst>
                                          <p:attrName>style.visibility</p:attrName>
                                        </p:attrNameLst>
                                      </p:cBhvr>
                                      <p:to>
                                        <p:strVal val="visible"/>
                                      </p:to>
                                    </p:set>
                                    <p:animEffect transition="in" filter="fade">
                                      <p:cBhvr>
                                        <p:cTn id="228" dur="500"/>
                                        <p:tgtEl>
                                          <p:spTgt spid="110"/>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111"/>
                                        </p:tgtEl>
                                        <p:attrNameLst>
                                          <p:attrName>style.visibility</p:attrName>
                                        </p:attrNameLst>
                                      </p:cBhvr>
                                      <p:to>
                                        <p:strVal val="visible"/>
                                      </p:to>
                                    </p:set>
                                    <p:animEffect transition="in" filter="fade">
                                      <p:cBhvr>
                                        <p:cTn id="231" dur="500"/>
                                        <p:tgtEl>
                                          <p:spTgt spid="111"/>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112"/>
                                        </p:tgtEl>
                                        <p:attrNameLst>
                                          <p:attrName>style.visibility</p:attrName>
                                        </p:attrNameLst>
                                      </p:cBhvr>
                                      <p:to>
                                        <p:strVal val="visible"/>
                                      </p:to>
                                    </p:set>
                                    <p:animEffect transition="in" filter="fade">
                                      <p:cBhvr>
                                        <p:cTn id="234" dur="500"/>
                                        <p:tgtEl>
                                          <p:spTgt spid="112"/>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fade">
                                      <p:cBhvr>
                                        <p:cTn id="237" dur="500"/>
                                        <p:tgtEl>
                                          <p:spTgt spid="113"/>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fade">
                                      <p:cBhvr>
                                        <p:cTn id="240" dur="500"/>
                                        <p:tgtEl>
                                          <p:spTgt spid="114"/>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fade">
                                      <p:cBhvr>
                                        <p:cTn id="243" dur="500"/>
                                        <p:tgtEl>
                                          <p:spTgt spid="115"/>
                                        </p:tgtEl>
                                      </p:cBhvr>
                                    </p:animEffect>
                                  </p:childTnLst>
                                </p:cTn>
                              </p:par>
                            </p:childTnLst>
                          </p:cTn>
                        </p:par>
                        <p:par>
                          <p:cTn id="244" fill="hold">
                            <p:stCondLst>
                              <p:cond delay="1000"/>
                            </p:stCondLst>
                            <p:childTnLst>
                              <p:par>
                                <p:cTn id="245" presetID="16" presetClass="entr" presetSubtype="42" fill="hold" nodeType="afterEffect">
                                  <p:stCondLst>
                                    <p:cond delay="0"/>
                                  </p:stCondLst>
                                  <p:childTnLst>
                                    <p:set>
                                      <p:cBhvr>
                                        <p:cTn id="246" dur="1" fill="hold">
                                          <p:stCondLst>
                                            <p:cond delay="0"/>
                                          </p:stCondLst>
                                        </p:cTn>
                                        <p:tgtEl>
                                          <p:spTgt spid="141"/>
                                        </p:tgtEl>
                                        <p:attrNameLst>
                                          <p:attrName>style.visibility</p:attrName>
                                        </p:attrNameLst>
                                      </p:cBhvr>
                                      <p:to>
                                        <p:strVal val="visible"/>
                                      </p:to>
                                    </p:set>
                                    <p:animEffect transition="in" filter="barn(outHorizontal)">
                                      <p:cBhvr>
                                        <p:cTn id="247" dur="500"/>
                                        <p:tgtEl>
                                          <p:spTgt spid="141"/>
                                        </p:tgtEl>
                                      </p:cBhvr>
                                    </p:animEffect>
                                  </p:childTnLst>
                                </p:cTn>
                              </p:par>
                              <p:par>
                                <p:cTn id="248" presetID="16" presetClass="entr" presetSubtype="42" fill="hold" nodeType="withEffect">
                                  <p:stCondLst>
                                    <p:cond delay="0"/>
                                  </p:stCondLst>
                                  <p:childTnLst>
                                    <p:set>
                                      <p:cBhvr>
                                        <p:cTn id="249" dur="1" fill="hold">
                                          <p:stCondLst>
                                            <p:cond delay="0"/>
                                          </p:stCondLst>
                                        </p:cTn>
                                        <p:tgtEl>
                                          <p:spTgt spid="2051"/>
                                        </p:tgtEl>
                                        <p:attrNameLst>
                                          <p:attrName>style.visibility</p:attrName>
                                        </p:attrNameLst>
                                      </p:cBhvr>
                                      <p:to>
                                        <p:strVal val="visible"/>
                                      </p:to>
                                    </p:set>
                                    <p:animEffect transition="in" filter="barn(outHorizontal)">
                                      <p:cBhvr>
                                        <p:cTn id="250" dur="500"/>
                                        <p:tgtEl>
                                          <p:spTgt spid="2051"/>
                                        </p:tgtEl>
                                      </p:cBhvr>
                                    </p:animEffect>
                                  </p:childTnLst>
                                </p:cTn>
                              </p:par>
                              <p:par>
                                <p:cTn id="251" presetID="16" presetClass="entr" presetSubtype="42" fill="hold" nodeType="withEffect">
                                  <p:stCondLst>
                                    <p:cond delay="0"/>
                                  </p:stCondLst>
                                  <p:childTnLst>
                                    <p:set>
                                      <p:cBhvr>
                                        <p:cTn id="252" dur="1" fill="hold">
                                          <p:stCondLst>
                                            <p:cond delay="0"/>
                                          </p:stCondLst>
                                        </p:cTn>
                                        <p:tgtEl>
                                          <p:spTgt spid="142"/>
                                        </p:tgtEl>
                                        <p:attrNameLst>
                                          <p:attrName>style.visibility</p:attrName>
                                        </p:attrNameLst>
                                      </p:cBhvr>
                                      <p:to>
                                        <p:strVal val="visible"/>
                                      </p:to>
                                    </p:set>
                                    <p:animEffect transition="in" filter="barn(outHorizontal)">
                                      <p:cBhvr>
                                        <p:cTn id="253" dur="500"/>
                                        <p:tgtEl>
                                          <p:spTgt spid="142"/>
                                        </p:tgtEl>
                                      </p:cBhvr>
                                    </p:animEffect>
                                  </p:childTnLst>
                                </p:cTn>
                              </p:par>
                              <p:par>
                                <p:cTn id="254" presetID="16" presetClass="entr" presetSubtype="42" fill="hold" nodeType="withEffect">
                                  <p:stCondLst>
                                    <p:cond delay="0"/>
                                  </p:stCondLst>
                                  <p:childTnLst>
                                    <p:set>
                                      <p:cBhvr>
                                        <p:cTn id="255" dur="1" fill="hold">
                                          <p:stCondLst>
                                            <p:cond delay="0"/>
                                          </p:stCondLst>
                                        </p:cTn>
                                        <p:tgtEl>
                                          <p:spTgt spid="2071"/>
                                        </p:tgtEl>
                                        <p:attrNameLst>
                                          <p:attrName>style.visibility</p:attrName>
                                        </p:attrNameLst>
                                      </p:cBhvr>
                                      <p:to>
                                        <p:strVal val="visible"/>
                                      </p:to>
                                    </p:set>
                                    <p:animEffect transition="in" filter="barn(outHorizontal)">
                                      <p:cBhvr>
                                        <p:cTn id="256" dur="500"/>
                                        <p:tgtEl>
                                          <p:spTgt spid="2071"/>
                                        </p:tgtEl>
                                      </p:cBhvr>
                                    </p:animEffect>
                                  </p:childTnLst>
                                </p:cTn>
                              </p:par>
                              <p:par>
                                <p:cTn id="257" presetID="16" presetClass="entr" presetSubtype="42" fill="hold" grpId="0" nodeType="withEffect">
                                  <p:stCondLst>
                                    <p:cond delay="0"/>
                                  </p:stCondLst>
                                  <p:childTnLst>
                                    <p:set>
                                      <p:cBhvr>
                                        <p:cTn id="258" dur="1" fill="hold">
                                          <p:stCondLst>
                                            <p:cond delay="0"/>
                                          </p:stCondLst>
                                        </p:cTn>
                                        <p:tgtEl>
                                          <p:spTgt spid="159"/>
                                        </p:tgtEl>
                                        <p:attrNameLst>
                                          <p:attrName>style.visibility</p:attrName>
                                        </p:attrNameLst>
                                      </p:cBhvr>
                                      <p:to>
                                        <p:strVal val="visible"/>
                                      </p:to>
                                    </p:set>
                                    <p:animEffect transition="in" filter="barn(outHorizontal)">
                                      <p:cBhvr>
                                        <p:cTn id="259" dur="500"/>
                                        <p:tgtEl>
                                          <p:spTgt spid="159"/>
                                        </p:tgtEl>
                                      </p:cBhvr>
                                    </p:animEffec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9"/>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4"/>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5"/>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64"/>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p:bldP spid="64" grpId="0"/>
      <p:bldP spid="66" grpId="0" animBg="1"/>
      <p:bldP spid="67" grpId="0" animBg="1"/>
      <p:bldP spid="68" grpId="0" animBg="1"/>
      <p:bldP spid="68" grpId="1" animBg="1"/>
      <p:bldP spid="68" grpId="2" animBg="1"/>
      <p:bldP spid="69" grpId="0" animBg="1"/>
      <p:bldP spid="70" grpId="0" animBg="1"/>
      <p:bldP spid="73" grpId="0" animBg="1"/>
      <p:bldP spid="74" grpId="0" animBg="1"/>
      <p:bldP spid="75" grpId="0" animBg="1"/>
      <p:bldP spid="76" grpId="0" animBg="1"/>
      <p:bldP spid="76" grpId="1" animBg="1"/>
      <p:bldP spid="76" grpId="2" animBg="1"/>
      <p:bldP spid="77" grpId="0" animBg="1"/>
      <p:bldP spid="78" grpId="0" animBg="1"/>
      <p:bldP spid="78" grpId="1" animBg="1"/>
      <p:bldP spid="78" grpId="2" animBg="1"/>
      <p:bldP spid="79" grpId="0" animBg="1"/>
      <p:bldP spid="80" grpId="0" animBg="1"/>
      <p:bldP spid="80" grpId="1" animBg="1"/>
      <p:bldP spid="80" grpId="2"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4" grpId="1" animBg="1"/>
      <p:bldP spid="94" grpId="2" animBg="1"/>
      <p:bldP spid="95" grpId="0" animBg="1"/>
      <p:bldP spid="96" grpId="0" animBg="1"/>
      <p:bldP spid="96" grpId="1" animBg="1"/>
      <p:bldP spid="96" grpId="2" animBg="1"/>
      <p:bldP spid="98" grpId="0" animBg="1"/>
      <p:bldP spid="2"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2056" grpId="0" animBg="1"/>
      <p:bldP spid="2072" grpId="0"/>
      <p:bldP spid="159" grpId="0"/>
      <p:bldP spid="207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a:spLocks noGrp="1"/>
          </p:cNvSpPr>
          <p:nvPr>
            <p:ph type="title"/>
          </p:nvPr>
        </p:nvSpPr>
        <p:spPr/>
        <p:txBody>
          <a:bodyPr/>
          <a:lstStyle/>
          <a:p>
            <a:r>
              <a:rPr lang="en-US" dirty="0">
                <a:latin typeface="Garamond-Bold"/>
              </a:rPr>
              <a:t>Characteristics </a:t>
            </a:r>
            <a:r>
              <a:rPr lang="en-US" dirty="0" smtClean="0">
                <a:latin typeface="Garamond-Bold"/>
              </a:rPr>
              <a:t>SVM</a:t>
            </a:r>
            <a:endParaRPr lang="fr-FR" dirty="0"/>
          </a:p>
        </p:txBody>
      </p:sp>
      <p:sp>
        <p:nvSpPr>
          <p:cNvPr id="6" name="Rectangle 5"/>
          <p:cNvSpPr/>
          <p:nvPr/>
        </p:nvSpPr>
        <p:spPr>
          <a:xfrm>
            <a:off x="395536" y="1590671"/>
            <a:ext cx="8077146" cy="2554545"/>
          </a:xfrm>
          <a:prstGeom prst="rect">
            <a:avLst/>
          </a:prstGeom>
        </p:spPr>
        <p:txBody>
          <a:bodyPr wrap="square">
            <a:spAutoFit/>
          </a:bodyPr>
          <a:lstStyle/>
          <a:p>
            <a:pPr algn="l" rtl="0">
              <a:lnSpc>
                <a:spcPct val="200000"/>
              </a:lnSpc>
            </a:pPr>
            <a:r>
              <a:rPr lang="en-US" sz="2000" b="1" dirty="0" smtClean="0">
                <a:latin typeface="Arial" pitchFamily="34" charset="0"/>
                <a:cs typeface="Arial" pitchFamily="34" charset="0"/>
              </a:rPr>
              <a:t>Predictors</a:t>
            </a:r>
            <a:r>
              <a:rPr lang="en-US" sz="2000" b="1" dirty="0">
                <a:latin typeface="Arial" pitchFamily="34" charset="0"/>
                <a:cs typeface="Arial" pitchFamily="34" charset="0"/>
              </a:rPr>
              <a:t> </a:t>
            </a:r>
            <a:r>
              <a:rPr lang="en-US" sz="2000" b="1" dirty="0" smtClean="0">
                <a:latin typeface="Arial" pitchFamily="34" charset="0"/>
                <a:cs typeface="Arial" pitchFamily="34" charset="0"/>
              </a:rPr>
              <a:t>- </a:t>
            </a:r>
            <a:r>
              <a:rPr lang="en-US" sz="2000" dirty="0"/>
              <a:t>Numeric predictors only</a:t>
            </a:r>
            <a:r>
              <a:rPr lang="en-US" sz="2000" dirty="0" smtClean="0"/>
              <a:t>.</a:t>
            </a:r>
          </a:p>
          <a:p>
            <a:pPr algn="l" rtl="0">
              <a:lnSpc>
                <a:spcPct val="200000"/>
              </a:lnSpc>
            </a:pPr>
            <a:r>
              <a:rPr lang="en-US" sz="2000" b="1" dirty="0" smtClean="0">
                <a:latin typeface="Arial" pitchFamily="34" charset="0"/>
                <a:cs typeface="Arial" pitchFamily="34" charset="0"/>
              </a:rPr>
              <a:t>Time</a:t>
            </a:r>
            <a:r>
              <a:rPr lang="en-US" sz="2000" dirty="0" smtClean="0">
                <a:latin typeface="Arial" pitchFamily="34" charset="0"/>
                <a:cs typeface="Arial" pitchFamily="34" charset="0"/>
              </a:rPr>
              <a:t> -  </a:t>
            </a:r>
            <a:r>
              <a:rPr lang="en-US" sz="2000" dirty="0"/>
              <a:t>Quick to fit and very quick to </a:t>
            </a:r>
            <a:r>
              <a:rPr lang="en-US" sz="2000" dirty="0" smtClean="0"/>
              <a:t>predict.</a:t>
            </a:r>
          </a:p>
          <a:p>
            <a:pPr algn="l" rtl="0">
              <a:lnSpc>
                <a:spcPct val="200000"/>
              </a:lnSpc>
            </a:pPr>
            <a:r>
              <a:rPr lang="en-US" sz="2000" dirty="0"/>
              <a:t>	</a:t>
            </a:r>
            <a:r>
              <a:rPr lang="en-US" sz="2000" dirty="0" smtClean="0"/>
              <a:t>Time </a:t>
            </a:r>
            <a:r>
              <a:rPr lang="en-US" sz="2000" dirty="0"/>
              <a:t>increases with </a:t>
            </a:r>
            <a:r>
              <a:rPr lang="en-US" sz="2000" dirty="0" smtClean="0"/>
              <a:t>the 	square of the </a:t>
            </a:r>
            <a:r>
              <a:rPr lang="en-US" sz="2000" dirty="0"/>
              <a:t>size of the data</a:t>
            </a:r>
            <a:r>
              <a:rPr lang="en-US" sz="2000" dirty="0" smtClean="0"/>
              <a:t>.</a:t>
            </a:r>
            <a:r>
              <a:rPr lang="he-IL" sz="2000" dirty="0" smtClean="0"/>
              <a:t>	  </a:t>
            </a:r>
            <a:endParaRPr lang="en-US" sz="2000" dirty="0" smtClean="0"/>
          </a:p>
          <a:p>
            <a:pPr algn="l" rtl="0">
              <a:lnSpc>
                <a:spcPct val="200000"/>
              </a:lnSpc>
            </a:pPr>
            <a:r>
              <a:rPr lang="en-US" sz="2000" b="1" dirty="0" smtClean="0">
                <a:latin typeface="Arial" pitchFamily="34" charset="0"/>
                <a:cs typeface="Arial" pitchFamily="34" charset="0"/>
              </a:rPr>
              <a:t>Memory Overhead </a:t>
            </a:r>
            <a:r>
              <a:rPr lang="en-US" sz="2000" dirty="0" smtClean="0">
                <a:latin typeface="Arial" pitchFamily="34" charset="0"/>
                <a:cs typeface="Arial" pitchFamily="34" charset="0"/>
              </a:rPr>
              <a:t>– </a:t>
            </a:r>
            <a:r>
              <a:rPr lang="en-US" sz="2000" dirty="0"/>
              <a:t>Moderate</a:t>
            </a:r>
            <a:r>
              <a:rPr lang="en-US" sz="2000" dirty="0" smtClean="0"/>
              <a:t>.</a:t>
            </a:r>
            <a:endParaRPr lang="en-US" sz="2000" dirty="0" smtClean="0">
              <a:latin typeface="Arial" pitchFamily="34" charset="0"/>
              <a:cs typeface="Arial" pitchFamily="34" charset="0"/>
            </a:endParaRPr>
          </a:p>
        </p:txBody>
      </p:sp>
      <p:pic>
        <p:nvPicPr>
          <p:cNvPr id="4098" name="Picture 2" descr="https://upload.wikimedia.org/wikipedia/commons/thumb/b/b5/Svm_separating_hyperplanes_%28SVG%29.svg/220px-Svm_separating_hyperplanes_%28SVG%29.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861048"/>
            <a:ext cx="3168352" cy="273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470076"/>
      </p:ext>
    </p:extLst>
  </p:cSld>
  <p:clrMapOvr>
    <a:masterClrMapping/>
  </p:clrMapOvr>
  <mc:AlternateContent xmlns:mc="http://schemas.openxmlformats.org/markup-compatibility/2006" xmlns:p14="http://schemas.microsoft.com/office/powerpoint/2010/main">
    <mc:Choice Requires="p14">
      <p:transition p14:dur="100" advTm="15000"/>
    </mc:Choice>
    <mc:Fallback xmlns="">
      <p:transition advTm="1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a:spLocks noGrp="1"/>
          </p:cNvSpPr>
          <p:nvPr>
            <p:ph type="title"/>
          </p:nvPr>
        </p:nvSpPr>
        <p:spPr/>
        <p:txBody>
          <a:bodyPr/>
          <a:lstStyle/>
          <a:p>
            <a:r>
              <a:rPr lang="en-US" dirty="0" smtClean="0">
                <a:latin typeface="Garamond-Bold"/>
              </a:rPr>
              <a:t>Characteristics of </a:t>
            </a:r>
            <a:r>
              <a:rPr lang="fr-FR" dirty="0" smtClean="0"/>
              <a:t>SVM</a:t>
            </a:r>
            <a:endParaRPr lang="fr-FR" dirty="0"/>
          </a:p>
        </p:txBody>
      </p:sp>
      <p:sp>
        <p:nvSpPr>
          <p:cNvPr id="6" name="Rectangle 5"/>
          <p:cNvSpPr/>
          <p:nvPr/>
        </p:nvSpPr>
        <p:spPr>
          <a:xfrm>
            <a:off x="325359" y="1484784"/>
            <a:ext cx="8640960" cy="2631490"/>
          </a:xfrm>
          <a:prstGeom prst="rect">
            <a:avLst/>
          </a:prstGeom>
        </p:spPr>
        <p:txBody>
          <a:bodyPr wrap="square">
            <a:spAutoFit/>
          </a:bodyPr>
          <a:lstStyle/>
          <a:p>
            <a:pPr algn="l" rtl="0">
              <a:lnSpc>
                <a:spcPct val="150000"/>
              </a:lnSpc>
            </a:pPr>
            <a:r>
              <a:rPr lang="en-US" sz="2000" b="1" dirty="0" smtClean="0"/>
              <a:t>Common Properties to Modify</a:t>
            </a:r>
          </a:p>
          <a:p>
            <a:pPr algn="l" rtl="0">
              <a:lnSpc>
                <a:spcPct val="150000"/>
              </a:lnSpc>
            </a:pPr>
            <a:r>
              <a:rPr lang="en-US" u="sng" dirty="0" err="1"/>
              <a:t>KernelFunction</a:t>
            </a:r>
            <a:r>
              <a:rPr lang="en-US" dirty="0"/>
              <a:t>: Variable transformation to apply. (Default: linear.)</a:t>
            </a:r>
          </a:p>
          <a:p>
            <a:pPr algn="l" rtl="0">
              <a:lnSpc>
                <a:spcPct val="150000"/>
              </a:lnSpc>
            </a:pPr>
            <a:r>
              <a:rPr lang="en-US" u="sng" dirty="0" err="1"/>
              <a:t>KernelScale</a:t>
            </a:r>
            <a:r>
              <a:rPr lang="en-US" dirty="0"/>
              <a:t>: Scaling applied to all variables before the </a:t>
            </a:r>
            <a:r>
              <a:rPr lang="en-US" dirty="0" smtClean="0"/>
              <a:t>kernel transformation</a:t>
            </a:r>
            <a:r>
              <a:rPr lang="en-US" dirty="0"/>
              <a:t>. (Default: 1.)</a:t>
            </a:r>
          </a:p>
          <a:p>
            <a:pPr algn="l" rtl="0">
              <a:lnSpc>
                <a:spcPct val="150000"/>
              </a:lnSpc>
            </a:pPr>
            <a:r>
              <a:rPr lang="en-US" u="sng" dirty="0" err="1"/>
              <a:t>BoxConstraint</a:t>
            </a:r>
            <a:r>
              <a:rPr lang="en-US" dirty="0"/>
              <a:t>: Regularization parameter controlling </a:t>
            </a:r>
            <a:r>
              <a:rPr lang="en-US" dirty="0" smtClean="0"/>
              <a:t>the misclassification penalty. </a:t>
            </a:r>
            <a:r>
              <a:rPr lang="en-US" dirty="0"/>
              <a:t>(Default: 1.)</a:t>
            </a:r>
            <a:endParaRPr lang="en-US" sz="2000" dirty="0" smtClean="0">
              <a:latin typeface="Arial" pitchFamily="34" charset="0"/>
              <a:cs typeface="Arial" pitchFamily="34" charset="0"/>
            </a:endParaRPr>
          </a:p>
        </p:txBody>
      </p:sp>
      <p:pic>
        <p:nvPicPr>
          <p:cNvPr id="5122" name="Picture 2" descr="Image result for support vector machin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3933056"/>
            <a:ext cx="2666256" cy="2538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58285"/>
      </p:ext>
    </p:extLst>
  </p:cSld>
  <p:clrMapOvr>
    <a:masterClrMapping/>
  </p:clrMapOvr>
  <mc:AlternateContent xmlns:mc="http://schemas.openxmlformats.org/markup-compatibility/2006" xmlns:p14="http://schemas.microsoft.com/office/powerpoint/2010/main">
    <mc:Choice Requires="p14">
      <p:transition p14:dur="100" advTm="15000"/>
    </mc:Choice>
    <mc:Fallback xmlns="">
      <p:transition advTm="1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err="1" smtClean="0"/>
              <a:t>Naive</a:t>
            </a:r>
            <a:r>
              <a:rPr lang="fr-FR" dirty="0" smtClean="0"/>
              <a:t> Bayes</a:t>
            </a:r>
            <a:endParaRPr lang="fr-FR" dirty="0"/>
          </a:p>
        </p:txBody>
      </p:sp>
      <p:sp>
        <p:nvSpPr>
          <p:cNvPr id="5" name="Rectangle 4"/>
          <p:cNvSpPr/>
          <p:nvPr/>
        </p:nvSpPr>
        <p:spPr>
          <a:xfrm>
            <a:off x="-369631" y="6471435"/>
            <a:ext cx="7398986" cy="230832"/>
          </a:xfrm>
          <a:prstGeom prst="rect">
            <a:avLst/>
          </a:prstGeom>
          <a:noFill/>
        </p:spPr>
        <p:txBody>
          <a:bodyPr wrap="square" rtlCol="0">
            <a:spAutoFit/>
          </a:bodyPr>
          <a:lstStyle/>
          <a:p>
            <a:r>
              <a:rPr lang="en-US" sz="900" b="1" i="1" dirty="0">
                <a:solidFill>
                  <a:schemeClr val="bg1">
                    <a:lumMod val="50000"/>
                  </a:schemeClr>
                </a:solidFill>
                <a:latin typeface="Arial" pitchFamily="34" charset="0"/>
                <a:cs typeface="Arial" pitchFamily="34" charset="0"/>
              </a:rPr>
              <a:t>Manning, C. D., P. </a:t>
            </a:r>
            <a:r>
              <a:rPr lang="en-US" sz="900" b="1" i="1" dirty="0" err="1">
                <a:solidFill>
                  <a:schemeClr val="bg1">
                    <a:lumMod val="50000"/>
                  </a:schemeClr>
                </a:solidFill>
                <a:latin typeface="Arial" pitchFamily="34" charset="0"/>
                <a:cs typeface="Arial" pitchFamily="34" charset="0"/>
              </a:rPr>
              <a:t>Raghavan</a:t>
            </a:r>
            <a:r>
              <a:rPr lang="en-US" sz="900" b="1" i="1" dirty="0">
                <a:solidFill>
                  <a:schemeClr val="bg1">
                    <a:lumMod val="50000"/>
                  </a:schemeClr>
                </a:solidFill>
                <a:latin typeface="Arial" pitchFamily="34" charset="0"/>
                <a:cs typeface="Arial" pitchFamily="34" charset="0"/>
              </a:rPr>
              <a:t>, and M. </a:t>
            </a:r>
            <a:r>
              <a:rPr lang="en-US" sz="900" b="1" i="1" dirty="0" err="1">
                <a:solidFill>
                  <a:schemeClr val="bg1">
                    <a:lumMod val="50000"/>
                  </a:schemeClr>
                </a:solidFill>
                <a:latin typeface="Arial" pitchFamily="34" charset="0"/>
                <a:cs typeface="Arial" pitchFamily="34" charset="0"/>
              </a:rPr>
              <a:t>Schütze</a:t>
            </a:r>
            <a:r>
              <a:rPr lang="en-US" sz="900" b="1" i="1" dirty="0">
                <a:solidFill>
                  <a:schemeClr val="bg1">
                    <a:lumMod val="50000"/>
                  </a:schemeClr>
                </a:solidFill>
                <a:latin typeface="Arial" pitchFamily="34" charset="0"/>
                <a:cs typeface="Arial" pitchFamily="34" charset="0"/>
              </a:rPr>
              <a:t>. Introduction to Information Retrieval, NY: Cambridge University Press, 2008.</a:t>
            </a:r>
            <a:endParaRPr lang="fr-FR" sz="900" b="1" i="1" dirty="0">
              <a:solidFill>
                <a:schemeClr val="bg1">
                  <a:lumMod val="50000"/>
                </a:schemeClr>
              </a:solidFill>
              <a:latin typeface="Arial" pitchFamily="34" charset="0"/>
              <a:cs typeface="Arial" pitchFamily="34" charset="0"/>
            </a:endParaRPr>
          </a:p>
        </p:txBody>
      </p:sp>
      <p:sp>
        <p:nvSpPr>
          <p:cNvPr id="61" name="TextBox 60"/>
          <p:cNvSpPr txBox="1"/>
          <p:nvPr/>
        </p:nvSpPr>
        <p:spPr>
          <a:xfrm>
            <a:off x="467381" y="4377540"/>
            <a:ext cx="6342539" cy="461665"/>
          </a:xfrm>
          <a:prstGeom prst="rect">
            <a:avLst/>
          </a:prstGeom>
          <a:ln>
            <a:solidFill>
              <a:srgbClr val="FFC000"/>
            </a:solidFill>
          </a:ln>
        </p:spPr>
        <p:txBody>
          <a:bodyPr wrap="square">
            <a:spAutoFit/>
          </a:bodyPr>
          <a:lstStyle>
            <a:defPPr>
              <a:defRPr lang="en-US"/>
            </a:defPPr>
            <a:lvl1pPr>
              <a:defRPr sz="1600" b="1">
                <a:latin typeface="Courier New" panose="02070309020205020404" pitchFamily="49" charset="0"/>
                <a:ea typeface="Calibri" panose="020F0502020204030204" pitchFamily="34" charset="0"/>
              </a:defRPr>
            </a:lvl1pPr>
          </a:lstStyle>
          <a:p>
            <a:pPr algn="l"/>
            <a:r>
              <a:rPr lang="fr-FR" sz="1200" dirty="0"/>
              <a:t>&gt;&gt; nb = </a:t>
            </a:r>
            <a:r>
              <a:rPr lang="fr-FR" sz="1200" dirty="0" err="1"/>
              <a:t>fitcnb</a:t>
            </a:r>
            <a:r>
              <a:rPr lang="fr-FR" sz="1200" dirty="0"/>
              <a:t> (</a:t>
            </a:r>
            <a:r>
              <a:rPr lang="fr-FR" sz="1200" dirty="0" err="1"/>
              <a:t>Xtrain</a:t>
            </a:r>
            <a:r>
              <a:rPr lang="fr-FR" sz="1200" dirty="0"/>
              <a:t>, Y, </a:t>
            </a:r>
            <a:r>
              <a:rPr lang="fr-FR" sz="1200" dirty="0">
                <a:solidFill>
                  <a:srgbClr val="0066FF"/>
                </a:solidFill>
              </a:rPr>
              <a:t>'Distribution'</a:t>
            </a:r>
            <a:r>
              <a:rPr lang="fr-FR" sz="1200" dirty="0"/>
              <a:t>, </a:t>
            </a:r>
            <a:r>
              <a:rPr lang="fr-FR" sz="1200" dirty="0">
                <a:solidFill>
                  <a:srgbClr val="0066FF"/>
                </a:solidFill>
              </a:rPr>
              <a:t>‘normal'</a:t>
            </a:r>
            <a:r>
              <a:rPr lang="fr-FR" sz="1200" dirty="0"/>
              <a:t>, </a:t>
            </a:r>
            <a:r>
              <a:rPr lang="en-US" sz="1200" i="1" dirty="0"/>
              <a:t>Name</a:t>
            </a:r>
            <a:r>
              <a:rPr lang="en-US" sz="1200" dirty="0"/>
              <a:t>, </a:t>
            </a:r>
            <a:r>
              <a:rPr lang="en-US" sz="1200" i="1" dirty="0"/>
              <a:t>Value</a:t>
            </a:r>
            <a:r>
              <a:rPr lang="fr-FR" sz="1200" dirty="0"/>
              <a:t>)</a:t>
            </a:r>
          </a:p>
          <a:p>
            <a:pPr algn="l"/>
            <a:r>
              <a:rPr lang="fr-FR" sz="1200" dirty="0"/>
              <a:t>&gt;&gt; </a:t>
            </a:r>
            <a:r>
              <a:rPr lang="fr-FR" sz="1200" dirty="0" err="1"/>
              <a:t>activity</a:t>
            </a:r>
            <a:r>
              <a:rPr lang="fr-FR" sz="1200" dirty="0"/>
              <a:t> = </a:t>
            </a:r>
            <a:r>
              <a:rPr lang="fr-FR" sz="1200" dirty="0" err="1"/>
              <a:t>predict</a:t>
            </a:r>
            <a:r>
              <a:rPr lang="fr-FR" sz="1200" dirty="0"/>
              <a:t>(nb ,X)</a:t>
            </a:r>
          </a:p>
        </p:txBody>
      </p:sp>
      <mc:AlternateContent xmlns:mc="http://schemas.openxmlformats.org/markup-compatibility/2006" xmlns:a14="http://schemas.microsoft.com/office/drawing/2010/main">
        <mc:Choice Requires="a14">
          <p:sp>
            <p:nvSpPr>
              <p:cNvPr id="62" name="TextBox 61"/>
              <p:cNvSpPr txBox="1"/>
              <p:nvPr/>
            </p:nvSpPr>
            <p:spPr>
              <a:xfrm>
                <a:off x="3413069" y="3050917"/>
                <a:ext cx="2818016" cy="1033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a:latin typeface="Cambria Math" panose="02040503050406030204" pitchFamily="18" charset="0"/>
                              <a:cs typeface="Arial" pitchFamily="34" charset="0"/>
                            </a:rPr>
                          </m:ctrlPr>
                        </m:accPr>
                        <m:e>
                          <m:r>
                            <a:rPr lang="fr-FR" i="1">
                              <a:latin typeface="Cambria Math" panose="02040503050406030204" pitchFamily="18" charset="0"/>
                              <a:cs typeface="Arial" pitchFamily="34" charset="0"/>
                            </a:rPr>
                            <m:t>𝑦</m:t>
                          </m:r>
                        </m:e>
                      </m:acc>
                      <m:r>
                        <a:rPr lang="pt-BR" i="1">
                          <a:latin typeface="Cambria Math" panose="02040503050406030204" pitchFamily="18" charset="0"/>
                          <a:cs typeface="Arial" pitchFamily="34" charset="0"/>
                        </a:rPr>
                        <m:t>=</m:t>
                      </m:r>
                      <m:func>
                        <m:funcPr>
                          <m:ctrlPr>
                            <a:rPr lang="pt-BR" i="1">
                              <a:latin typeface="Cambria Math" panose="02040503050406030204" pitchFamily="18" charset="0"/>
                              <a:cs typeface="Arial" pitchFamily="34" charset="0"/>
                            </a:rPr>
                          </m:ctrlPr>
                        </m:funcPr>
                        <m:fName>
                          <m:limLow>
                            <m:limLowPr>
                              <m:ctrlPr>
                                <a:rPr lang="pt-BR" i="1">
                                  <a:latin typeface="Cambria Math" panose="02040503050406030204" pitchFamily="18" charset="0"/>
                                  <a:cs typeface="Arial" pitchFamily="34" charset="0"/>
                                </a:rPr>
                              </m:ctrlPr>
                            </m:limLowPr>
                            <m:e>
                              <m:r>
                                <m:rPr>
                                  <m:sty m:val="p"/>
                                </m:rPr>
                                <a:rPr lang="fr-FR">
                                  <a:latin typeface="Cambria Math" panose="02040503050406030204" pitchFamily="18" charset="0"/>
                                  <a:cs typeface="Arial" pitchFamily="34" charset="0"/>
                                </a:rPr>
                                <m:t>arg</m:t>
                              </m:r>
                              <m:r>
                                <m:rPr>
                                  <m:sty m:val="p"/>
                                </m:rPr>
                                <a:rPr lang="pt-BR">
                                  <a:latin typeface="Cambria Math" panose="02040503050406030204" pitchFamily="18" charset="0"/>
                                  <a:cs typeface="Arial" pitchFamily="34" charset="0"/>
                                </a:rPr>
                                <m:t>max</m:t>
                              </m:r>
                            </m:e>
                            <m:lim>
                              <m:r>
                                <a:rPr lang="fr-FR" i="1">
                                  <a:latin typeface="Cambria Math" panose="02040503050406030204" pitchFamily="18" charset="0"/>
                                  <a:cs typeface="Arial" pitchFamily="34" charset="0"/>
                                </a:rPr>
                                <m:t>𝑘</m:t>
                              </m:r>
                              <m:r>
                                <a:rPr lang="fr-FR" i="1">
                                  <a:latin typeface="Cambria Math" panose="02040503050406030204" pitchFamily="18" charset="0"/>
                                  <a:ea typeface="Cambria Math" panose="02040503050406030204" pitchFamily="18" charset="0"/>
                                  <a:cs typeface="Arial" pitchFamily="34" charset="0"/>
                                </a:rPr>
                                <m:t>∈{</m:t>
                              </m:r>
                              <m:r>
                                <a:rPr lang="fr-FR" i="1">
                                  <a:latin typeface="Cambria Math" panose="02040503050406030204" pitchFamily="18" charset="0"/>
                                  <a:ea typeface="Cambria Math" panose="02040503050406030204" pitchFamily="18" charset="0"/>
                                  <a:cs typeface="Arial" pitchFamily="34" charset="0"/>
                                </a:rPr>
                                <m:t>1</m:t>
                              </m:r>
                              <m:r>
                                <a:rPr lang="fr-FR" i="1">
                                  <a:latin typeface="Cambria Math" panose="02040503050406030204" pitchFamily="18" charset="0"/>
                                  <a:ea typeface="Cambria Math" panose="02040503050406030204" pitchFamily="18" charset="0"/>
                                  <a:cs typeface="Arial" pitchFamily="34" charset="0"/>
                                </a:rPr>
                                <m:t>…</m:t>
                              </m:r>
                              <m:r>
                                <a:rPr lang="fr-FR" i="1">
                                  <a:latin typeface="Cambria Math" panose="02040503050406030204" pitchFamily="18" charset="0"/>
                                  <a:ea typeface="Cambria Math" panose="02040503050406030204" pitchFamily="18" charset="0"/>
                                  <a:cs typeface="Arial" pitchFamily="34" charset="0"/>
                                </a:rPr>
                                <m:t>𝐾</m:t>
                              </m:r>
                              <m:r>
                                <a:rPr lang="fr-FR" i="1">
                                  <a:latin typeface="Cambria Math" panose="02040503050406030204" pitchFamily="18" charset="0"/>
                                  <a:ea typeface="Cambria Math" panose="02040503050406030204" pitchFamily="18" charset="0"/>
                                  <a:cs typeface="Arial" pitchFamily="34" charset="0"/>
                                </a:rPr>
                                <m:t>}</m:t>
                              </m:r>
                            </m:lim>
                          </m:limLow>
                        </m:fName>
                        <m:e>
                          <m:r>
                            <a:rPr lang="fr-FR" i="1">
                              <a:latin typeface="Cambria Math" panose="02040503050406030204" pitchFamily="18" charset="0"/>
                              <a:cs typeface="Arial" pitchFamily="34" charset="0"/>
                            </a:rPr>
                            <m:t>𝑝</m:t>
                          </m:r>
                          <m:r>
                            <a:rPr lang="fr-FR" i="1">
                              <a:latin typeface="Cambria Math" panose="02040503050406030204" pitchFamily="18" charset="0"/>
                              <a:cs typeface="Arial" pitchFamily="34" charset="0"/>
                            </a:rPr>
                            <m:t>(</m:t>
                          </m:r>
                          <m:sSub>
                            <m:sSubPr>
                              <m:ctrlPr>
                                <a:rPr lang="fr-FR" i="1">
                                  <a:latin typeface="Cambria Math" panose="02040503050406030204" pitchFamily="18" charset="0"/>
                                  <a:cs typeface="Arial" pitchFamily="34" charset="0"/>
                                </a:rPr>
                              </m:ctrlPr>
                            </m:sSubPr>
                            <m:e>
                              <m:r>
                                <a:rPr lang="fr-FR" i="1">
                                  <a:latin typeface="Cambria Math" panose="02040503050406030204" pitchFamily="18" charset="0"/>
                                  <a:cs typeface="Arial" pitchFamily="34" charset="0"/>
                                </a:rPr>
                                <m:t>𝐶</m:t>
                              </m:r>
                            </m:e>
                            <m:sub>
                              <m:r>
                                <a:rPr lang="fr-FR" i="1">
                                  <a:latin typeface="Cambria Math" panose="02040503050406030204" pitchFamily="18" charset="0"/>
                                  <a:cs typeface="Arial" pitchFamily="34" charset="0"/>
                                </a:rPr>
                                <m:t>𝑘</m:t>
                              </m:r>
                            </m:sub>
                          </m:sSub>
                          <m:r>
                            <a:rPr lang="fr-FR" i="1">
                              <a:latin typeface="Cambria Math" panose="02040503050406030204" pitchFamily="18" charset="0"/>
                              <a:cs typeface="Arial" pitchFamily="34" charset="0"/>
                            </a:rPr>
                            <m:t>)</m:t>
                          </m:r>
                        </m:e>
                      </m:func>
                      <m:nary>
                        <m:naryPr>
                          <m:chr m:val="∏"/>
                          <m:ctrlPr>
                            <a:rPr lang="pt-BR" i="1">
                              <a:latin typeface="Cambria Math" panose="02040503050406030204" pitchFamily="18" charset="0"/>
                              <a:cs typeface="Arial" pitchFamily="34" charset="0"/>
                            </a:rPr>
                          </m:ctrlPr>
                        </m:naryPr>
                        <m:sub>
                          <m:r>
                            <m:rPr>
                              <m:brk m:alnAt="23"/>
                            </m:rPr>
                            <a:rPr lang="fr-FR" i="1">
                              <a:latin typeface="Cambria Math" panose="02040503050406030204" pitchFamily="18" charset="0"/>
                              <a:cs typeface="Arial" pitchFamily="34" charset="0"/>
                            </a:rPr>
                            <m:t>𝑖</m:t>
                          </m:r>
                          <m:r>
                            <a:rPr lang="pt-BR" i="1">
                              <a:latin typeface="Cambria Math" panose="02040503050406030204" pitchFamily="18" charset="0"/>
                              <a:cs typeface="Arial" pitchFamily="34" charset="0"/>
                            </a:rPr>
                            <m:t>=</m:t>
                          </m:r>
                          <m:r>
                            <a:rPr lang="fr-FR" i="1">
                              <a:latin typeface="Cambria Math" panose="02040503050406030204" pitchFamily="18" charset="0"/>
                              <a:cs typeface="Arial" pitchFamily="34" charset="0"/>
                            </a:rPr>
                            <m:t>1</m:t>
                          </m:r>
                        </m:sub>
                        <m:sup>
                          <m:r>
                            <a:rPr lang="pt-BR" i="1">
                              <a:latin typeface="Cambria Math" panose="02040503050406030204" pitchFamily="18" charset="0"/>
                              <a:cs typeface="Arial" pitchFamily="34" charset="0"/>
                            </a:rPr>
                            <m:t>𝑛</m:t>
                          </m:r>
                        </m:sup>
                        <m:e>
                          <m:r>
                            <a:rPr lang="fr-FR" i="1">
                              <a:latin typeface="Cambria Math" panose="02040503050406030204" pitchFamily="18" charset="0"/>
                              <a:cs typeface="Arial" pitchFamily="34" charset="0"/>
                            </a:rPr>
                            <m:t>𝑝</m:t>
                          </m:r>
                          <m:r>
                            <a:rPr lang="fr-FR" i="1">
                              <a:latin typeface="Cambria Math" panose="02040503050406030204" pitchFamily="18" charset="0"/>
                              <a:cs typeface="Arial" pitchFamily="34" charset="0"/>
                            </a:rPr>
                            <m:t>(</m:t>
                          </m:r>
                          <m:f>
                            <m:fPr>
                              <m:type m:val="lin"/>
                              <m:ctrlPr>
                                <a:rPr lang="fr-FR" i="1">
                                  <a:latin typeface="Cambria Math" panose="02040503050406030204" pitchFamily="18" charset="0"/>
                                  <a:cs typeface="Arial" pitchFamily="34" charset="0"/>
                                </a:rPr>
                              </m:ctrlPr>
                            </m:fPr>
                            <m:num>
                              <m:sSub>
                                <m:sSubPr>
                                  <m:ctrlPr>
                                    <a:rPr lang="fr-FR" i="1">
                                      <a:latin typeface="Cambria Math" panose="02040503050406030204" pitchFamily="18" charset="0"/>
                                      <a:cs typeface="Arial" pitchFamily="34" charset="0"/>
                                    </a:rPr>
                                  </m:ctrlPr>
                                </m:sSubPr>
                                <m:e>
                                  <m:r>
                                    <a:rPr lang="fr-FR" i="1">
                                      <a:latin typeface="Cambria Math" panose="02040503050406030204" pitchFamily="18" charset="0"/>
                                      <a:cs typeface="Arial" pitchFamily="34" charset="0"/>
                                    </a:rPr>
                                    <m:t>𝑥</m:t>
                                  </m:r>
                                </m:e>
                                <m:sub>
                                  <m:r>
                                    <a:rPr lang="fr-FR" i="1">
                                      <a:latin typeface="Cambria Math" panose="02040503050406030204" pitchFamily="18" charset="0"/>
                                      <a:cs typeface="Arial" pitchFamily="34" charset="0"/>
                                    </a:rPr>
                                    <m:t>𝑖</m:t>
                                  </m:r>
                                </m:sub>
                              </m:sSub>
                            </m:num>
                            <m:den>
                              <m:sSub>
                                <m:sSubPr>
                                  <m:ctrlPr>
                                    <a:rPr lang="fr-FR" i="1">
                                      <a:latin typeface="Cambria Math" panose="02040503050406030204" pitchFamily="18" charset="0"/>
                                      <a:cs typeface="Arial" pitchFamily="34" charset="0"/>
                                    </a:rPr>
                                  </m:ctrlPr>
                                </m:sSubPr>
                                <m:e>
                                  <m:r>
                                    <a:rPr lang="fr-FR" i="1">
                                      <a:latin typeface="Cambria Math" panose="02040503050406030204" pitchFamily="18" charset="0"/>
                                      <a:cs typeface="Arial" pitchFamily="34" charset="0"/>
                                    </a:rPr>
                                    <m:t>𝐶</m:t>
                                  </m:r>
                                </m:e>
                                <m:sub>
                                  <m:r>
                                    <a:rPr lang="fr-FR" i="1">
                                      <a:latin typeface="Cambria Math" panose="02040503050406030204" pitchFamily="18" charset="0"/>
                                      <a:cs typeface="Arial" pitchFamily="34" charset="0"/>
                                    </a:rPr>
                                    <m:t>𝑘</m:t>
                                  </m:r>
                                </m:sub>
                              </m:sSub>
                            </m:den>
                          </m:f>
                          <m:r>
                            <a:rPr lang="fr-FR" i="1">
                              <a:latin typeface="Cambria Math" panose="02040503050406030204" pitchFamily="18" charset="0"/>
                              <a:cs typeface="Arial" pitchFamily="34" charset="0"/>
                            </a:rPr>
                            <m:t>)</m:t>
                          </m:r>
                        </m:e>
                      </m:nary>
                    </m:oMath>
                  </m:oMathPara>
                </a14:m>
                <a:endParaRPr lang="fr-FR" dirty="0">
                  <a:latin typeface="Arial" pitchFamily="34" charset="0"/>
                  <a:cs typeface="Arial" pitchFamily="34" charset="0"/>
                </a:endParaRPr>
              </a:p>
              <a:p>
                <a:endParaRPr lang="fr-FR" dirty="0">
                  <a:latin typeface="Arial" pitchFamily="34" charset="0"/>
                  <a:cs typeface="Arial" pitchFamily="34"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3413069" y="3050917"/>
                <a:ext cx="2818016" cy="1033232"/>
              </a:xfrm>
              <a:prstGeom prst="rect">
                <a:avLst/>
              </a:prstGeom>
              <a:blipFill>
                <a:blip r:embed="rId3"/>
                <a:stretch>
                  <a:fillRect r="-8442"/>
                </a:stretch>
              </a:blipFill>
            </p:spPr>
            <p:txBody>
              <a:bodyPr/>
              <a:lstStyle/>
              <a:p>
                <a:r>
                  <a:rPr lang="he-IL">
                    <a:noFill/>
                  </a:rPr>
                  <a:t> </a:t>
                </a:r>
              </a:p>
            </p:txBody>
          </p:sp>
        </mc:Fallback>
      </mc:AlternateContent>
      <p:sp>
        <p:nvSpPr>
          <p:cNvPr id="4" name="TextBox 3"/>
          <p:cNvSpPr txBox="1"/>
          <p:nvPr/>
        </p:nvSpPr>
        <p:spPr>
          <a:xfrm>
            <a:off x="3437874" y="3662296"/>
            <a:ext cx="690170" cy="369332"/>
          </a:xfrm>
          <a:prstGeom prst="rect">
            <a:avLst/>
          </a:prstGeom>
          <a:noFill/>
        </p:spPr>
        <p:txBody>
          <a:bodyPr wrap="square" rtlCol="0">
            <a:spAutoFit/>
          </a:bodyPr>
          <a:lstStyle/>
          <a:p>
            <a:pPr algn="ctr"/>
            <a:r>
              <a:rPr lang="fr-FR" sz="900" b="1" i="1" dirty="0">
                <a:solidFill>
                  <a:schemeClr val="bg1">
                    <a:lumMod val="50000"/>
                  </a:schemeClr>
                </a:solidFill>
                <a:effectLst>
                  <a:outerShdw blurRad="38100" dist="38100" dir="2700000" algn="tl">
                    <a:srgbClr val="000000">
                      <a:alpha val="43137"/>
                    </a:srgbClr>
                  </a:outerShdw>
                </a:effectLst>
                <a:latin typeface="Arial" pitchFamily="34" charset="0"/>
                <a:cs typeface="Arial" pitchFamily="34" charset="0"/>
              </a:rPr>
              <a:t># classes</a:t>
            </a:r>
          </a:p>
        </p:txBody>
      </p:sp>
      <p:sp>
        <p:nvSpPr>
          <p:cNvPr id="64" name="TextBox 63"/>
          <p:cNvSpPr txBox="1"/>
          <p:nvPr/>
        </p:nvSpPr>
        <p:spPr>
          <a:xfrm>
            <a:off x="4950042" y="2883925"/>
            <a:ext cx="690170" cy="369332"/>
          </a:xfrm>
          <a:prstGeom prst="rect">
            <a:avLst/>
          </a:prstGeom>
          <a:noFill/>
        </p:spPr>
        <p:txBody>
          <a:bodyPr wrap="square" rtlCol="0">
            <a:spAutoFit/>
          </a:bodyPr>
          <a:lstStyle/>
          <a:p>
            <a:pPr algn="ctr"/>
            <a:r>
              <a:rPr lang="fr-FR" sz="900" b="1" i="1" dirty="0">
                <a:solidFill>
                  <a:schemeClr val="bg1">
                    <a:lumMod val="50000"/>
                  </a:schemeClr>
                </a:solidFill>
                <a:effectLst>
                  <a:outerShdw blurRad="38100" dist="38100" dir="2700000" algn="tl">
                    <a:srgbClr val="000000">
                      <a:alpha val="43137"/>
                    </a:srgbClr>
                  </a:outerShdw>
                </a:effectLst>
                <a:latin typeface="Arial" pitchFamily="34" charset="0"/>
                <a:cs typeface="Arial" pitchFamily="34" charset="0"/>
              </a:rPr>
              <a:t># </a:t>
            </a:r>
            <a:r>
              <a:rPr lang="fr-FR" sz="900" b="1" i="1" dirty="0" err="1">
                <a:solidFill>
                  <a:schemeClr val="bg1">
                    <a:lumMod val="50000"/>
                  </a:schemeClr>
                </a:solidFill>
                <a:effectLst>
                  <a:outerShdw blurRad="38100" dist="38100" dir="2700000" algn="tl">
                    <a:srgbClr val="000000">
                      <a:alpha val="43137"/>
                    </a:srgbClr>
                  </a:outerShdw>
                </a:effectLst>
                <a:latin typeface="Arial" pitchFamily="34" charset="0"/>
                <a:cs typeface="Arial" pitchFamily="34" charset="0"/>
              </a:rPr>
              <a:t>features</a:t>
            </a:r>
            <a:endParaRPr lang="fr-FR" sz="900" b="1" i="1" dirty="0">
              <a:solidFill>
                <a:schemeClr val="bg1">
                  <a:lumMod val="50000"/>
                </a:schemeClr>
              </a:solidFill>
              <a:effectLst>
                <a:outerShdw blurRad="38100" dist="38100" dir="2700000" algn="tl">
                  <a:srgbClr val="000000">
                    <a:alpha val="43137"/>
                  </a:srgbClr>
                </a:outerShdw>
              </a:effectLst>
              <a:latin typeface="Arial" pitchFamily="34" charset="0"/>
              <a:cs typeface="Arial" pitchFamily="34" charset="0"/>
            </a:endParaRPr>
          </a:p>
        </p:txBody>
      </p:sp>
      <p:sp>
        <p:nvSpPr>
          <p:cNvPr id="65" name="TextBox 64"/>
          <p:cNvSpPr txBox="1"/>
          <p:nvPr/>
        </p:nvSpPr>
        <p:spPr>
          <a:xfrm>
            <a:off x="3329862" y="2410146"/>
            <a:ext cx="3024336" cy="323165"/>
          </a:xfrm>
          <a:prstGeom prst="rect">
            <a:avLst/>
          </a:prstGeom>
          <a:noFill/>
        </p:spPr>
        <p:txBody>
          <a:bodyPr wrap="square" rtlCol="0">
            <a:spAutoFit/>
          </a:bodyPr>
          <a:lstStyle/>
          <a:p>
            <a:r>
              <a:rPr lang="fr-FR" sz="1500" i="1" dirty="0">
                <a:latin typeface="Arial" pitchFamily="34" charset="0"/>
                <a:cs typeface="Arial" pitchFamily="34" charset="0"/>
              </a:rPr>
              <a:t>Maximum </a:t>
            </a:r>
            <a:r>
              <a:rPr lang="fr-FR" sz="1500" i="1" dirty="0" err="1">
                <a:latin typeface="Arial" pitchFamily="34" charset="0"/>
                <a:cs typeface="Arial" pitchFamily="34" charset="0"/>
              </a:rPr>
              <a:t>Aposteriori</a:t>
            </a:r>
            <a:r>
              <a:rPr lang="fr-FR" sz="1500" i="1" dirty="0">
                <a:latin typeface="Arial" pitchFamily="34" charset="0"/>
                <a:cs typeface="Arial" pitchFamily="34" charset="0"/>
              </a:rPr>
              <a:t> </a:t>
            </a:r>
            <a:r>
              <a:rPr lang="fr-FR" sz="1500" i="1" dirty="0" err="1">
                <a:latin typeface="Arial" pitchFamily="34" charset="0"/>
                <a:cs typeface="Arial" pitchFamily="34" charset="0"/>
              </a:rPr>
              <a:t>rule</a:t>
            </a:r>
            <a:r>
              <a:rPr lang="fr-FR" sz="1500" i="1" dirty="0">
                <a:latin typeface="Arial" pitchFamily="34" charset="0"/>
                <a:cs typeface="Arial" pitchFamily="34" charset="0"/>
              </a:rPr>
              <a:t> (MAP):</a:t>
            </a:r>
          </a:p>
        </p:txBody>
      </p:sp>
    </p:spTree>
    <p:extLst>
      <p:ext uri="{BB962C8B-B14F-4D97-AF65-F5344CB8AC3E}">
        <p14:creationId xmlns:p14="http://schemas.microsoft.com/office/powerpoint/2010/main" val="453080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83232" y="731838"/>
            <a:ext cx="8077200" cy="1143000"/>
          </a:xfrm>
        </p:spPr>
        <p:txBody>
          <a:bodyPr/>
          <a:lstStyle/>
          <a:p>
            <a:r>
              <a:rPr lang="en-GB" dirty="0" smtClean="0"/>
              <a:t>Neural Networks </a:t>
            </a:r>
          </a:p>
        </p:txBody>
      </p:sp>
      <p:sp>
        <p:nvSpPr>
          <p:cNvPr id="84" name="TextBox 83"/>
          <p:cNvSpPr txBox="1"/>
          <p:nvPr/>
        </p:nvSpPr>
        <p:spPr>
          <a:xfrm>
            <a:off x="717582" y="5797149"/>
            <a:ext cx="6898196" cy="826843"/>
          </a:xfrm>
          <a:prstGeom prst="rect">
            <a:avLst/>
          </a:prstGeom>
          <a:solidFill>
            <a:schemeClr val="bg1"/>
          </a:solidFill>
          <a:ln>
            <a:solidFill>
              <a:srgbClr val="FFC000"/>
            </a:solidFill>
          </a:ln>
        </p:spPr>
        <p:txBody>
          <a:bodyPr wrap="square">
            <a:spAutoFit/>
          </a:bodyPr>
          <a:lstStyle>
            <a:defPPr>
              <a:defRPr lang="en-US"/>
            </a:defPPr>
            <a:lvl1pPr>
              <a:defRPr sz="1600" b="1">
                <a:latin typeface="Courier New" panose="02070309020205020404" pitchFamily="49" charset="0"/>
                <a:ea typeface="Calibri" panose="020F0502020204030204" pitchFamily="34" charset="0"/>
              </a:defRPr>
            </a:lvl1pPr>
          </a:lstStyle>
          <a:p>
            <a:pPr algn="l"/>
            <a:r>
              <a:rPr lang="fr-FR" sz="1200" dirty="0"/>
              <a:t>&gt;&gt; net = </a:t>
            </a:r>
            <a:r>
              <a:rPr lang="fr-FR" sz="1200" dirty="0" err="1"/>
              <a:t>patternnet</a:t>
            </a:r>
            <a:r>
              <a:rPr lang="fr-FR" sz="1200" dirty="0"/>
              <a:t>(</a:t>
            </a:r>
            <a:r>
              <a:rPr lang="fr-FR" sz="1200" b="0" i="1" dirty="0" err="1"/>
              <a:t>hiddenLayerSize</a:t>
            </a:r>
            <a:r>
              <a:rPr lang="fr-FR" sz="1200" dirty="0"/>
              <a:t>); </a:t>
            </a:r>
          </a:p>
          <a:p>
            <a:pPr algn="l"/>
            <a:r>
              <a:rPr lang="fr-FR" sz="1200" dirty="0"/>
              <a:t>&gt;&gt; [</a:t>
            </a:r>
            <a:r>
              <a:rPr lang="fr-FR" sz="1200" dirty="0" err="1"/>
              <a:t>net,tr</a:t>
            </a:r>
            <a:r>
              <a:rPr lang="fr-FR" sz="1200" dirty="0"/>
              <a:t>] = train(net,inputs,</a:t>
            </a:r>
            <a:r>
              <a:rPr lang="fr-FR" sz="1200" dirty="0" err="1"/>
              <a:t>targets</a:t>
            </a:r>
            <a:r>
              <a:rPr lang="fr-FR" sz="1200" dirty="0"/>
              <a:t>,</a:t>
            </a:r>
            <a:r>
              <a:rPr lang="fr-FR" sz="1200" dirty="0">
                <a:solidFill>
                  <a:srgbClr val="0066FF"/>
                </a:solidFill>
              </a:rPr>
              <a:t>‘</a:t>
            </a:r>
            <a:r>
              <a:rPr lang="fr-FR" sz="1200" dirty="0" err="1">
                <a:solidFill>
                  <a:srgbClr val="0066FF"/>
                </a:solidFill>
              </a:rPr>
              <a:t>UseGPU</a:t>
            </a:r>
            <a:r>
              <a:rPr lang="fr-FR" sz="1200" dirty="0">
                <a:solidFill>
                  <a:srgbClr val="0066FF"/>
                </a:solidFill>
              </a:rPr>
              <a:t>'</a:t>
            </a:r>
            <a:r>
              <a:rPr lang="fr-FR" sz="1200" dirty="0"/>
              <a:t>, </a:t>
            </a:r>
            <a:r>
              <a:rPr lang="fr-FR" sz="1200" dirty="0" err="1"/>
              <a:t>true</a:t>
            </a:r>
            <a:r>
              <a:rPr lang="fr-FR" sz="1200" dirty="0"/>
              <a:t>, </a:t>
            </a:r>
            <a:r>
              <a:rPr lang="en-US" sz="1200" i="1" dirty="0"/>
              <a:t>Name</a:t>
            </a:r>
            <a:r>
              <a:rPr lang="en-US" sz="1200" dirty="0"/>
              <a:t>, </a:t>
            </a:r>
            <a:r>
              <a:rPr lang="en-US" sz="1200" i="1" dirty="0"/>
              <a:t>Value</a:t>
            </a:r>
            <a:r>
              <a:rPr lang="fr-FR" sz="1200" dirty="0"/>
              <a:t>);</a:t>
            </a:r>
          </a:p>
          <a:p>
            <a:pPr algn="l"/>
            <a:r>
              <a:rPr lang="fr-FR" sz="1200" dirty="0"/>
              <a:t>&gt;&gt; </a:t>
            </a:r>
            <a:r>
              <a:rPr lang="fr-FR" sz="1200" dirty="0" err="1"/>
              <a:t>activity_scores</a:t>
            </a:r>
            <a:r>
              <a:rPr lang="fr-FR" sz="1200" dirty="0"/>
              <a:t> = net(X);</a:t>
            </a:r>
          </a:p>
          <a:p>
            <a:pPr algn="l"/>
            <a:r>
              <a:rPr lang="fr-FR" sz="1200" dirty="0"/>
              <a:t>&gt;&gt; [~,</a:t>
            </a:r>
            <a:r>
              <a:rPr lang="fr-FR" sz="1200" dirty="0" err="1"/>
              <a:t>activity</a:t>
            </a:r>
            <a:r>
              <a:rPr lang="fr-FR" sz="1200" dirty="0"/>
              <a:t>] = max(</a:t>
            </a:r>
            <a:r>
              <a:rPr lang="fr-FR" sz="1200" dirty="0" err="1"/>
              <a:t>activity_scores</a:t>
            </a:r>
            <a:r>
              <a:rPr lang="fr-FR" sz="1200" dirty="0"/>
              <a:t>,[],1)</a:t>
            </a:r>
          </a:p>
        </p:txBody>
      </p:sp>
      <p:sp>
        <p:nvSpPr>
          <p:cNvPr id="360" name="TextBox 359"/>
          <p:cNvSpPr txBox="1"/>
          <p:nvPr/>
        </p:nvSpPr>
        <p:spPr>
          <a:xfrm rot="19489716">
            <a:off x="521520" y="2729745"/>
            <a:ext cx="1102297" cy="276999"/>
          </a:xfrm>
          <a:prstGeom prst="rect">
            <a:avLst/>
          </a:prstGeom>
          <a:noFill/>
        </p:spPr>
        <p:txBody>
          <a:bodyPr wrap="square" rtlCol="0">
            <a:spAutoFit/>
          </a:bodyPr>
          <a:lstStyle/>
          <a:p>
            <a:pPr algn="ctr"/>
            <a:r>
              <a:rPr lang="fr-FR" sz="1200" i="1" dirty="0">
                <a:latin typeface="Arial" pitchFamily="34" charset="0"/>
                <a:cs typeface="Arial" pitchFamily="34" charset="0"/>
              </a:rPr>
              <a:t>input weights</a:t>
            </a:r>
          </a:p>
        </p:txBody>
      </p:sp>
      <p:pic>
        <p:nvPicPr>
          <p:cNvPr id="361" name="Picture 360"/>
          <p:cNvPicPr>
            <a:picLocks noChangeAspect="1"/>
          </p:cNvPicPr>
          <p:nvPr/>
        </p:nvPicPr>
        <p:blipFill>
          <a:blip r:embed="rId3"/>
          <a:stretch>
            <a:fillRect/>
          </a:stretch>
        </p:blipFill>
        <p:spPr>
          <a:xfrm>
            <a:off x="3891948" y="980728"/>
            <a:ext cx="1904188" cy="805355"/>
          </a:xfrm>
          <a:prstGeom prst="rect">
            <a:avLst/>
          </a:prstGeom>
          <a:ln>
            <a:solidFill>
              <a:schemeClr val="tx1"/>
            </a:solidFill>
          </a:ln>
        </p:spPr>
      </p:pic>
      <p:cxnSp>
        <p:nvCxnSpPr>
          <p:cNvPr id="362" name="Straight Connector 361"/>
          <p:cNvCxnSpPr>
            <a:stCxn id="471" idx="6"/>
            <a:endCxn id="377" idx="1"/>
          </p:cNvCxnSpPr>
          <p:nvPr/>
        </p:nvCxnSpPr>
        <p:spPr>
          <a:xfrm flipV="1">
            <a:off x="869558" y="2899580"/>
            <a:ext cx="789570" cy="59428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471" idx="6"/>
            <a:endCxn id="388" idx="1"/>
          </p:cNvCxnSpPr>
          <p:nvPr/>
        </p:nvCxnSpPr>
        <p:spPr>
          <a:xfrm>
            <a:off x="869559" y="3493865"/>
            <a:ext cx="778441" cy="3105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472" idx="6"/>
            <a:endCxn id="377" idx="1"/>
          </p:cNvCxnSpPr>
          <p:nvPr/>
        </p:nvCxnSpPr>
        <p:spPr>
          <a:xfrm flipV="1">
            <a:off x="862316" y="2899579"/>
            <a:ext cx="796813" cy="9041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472" idx="6"/>
            <a:endCxn id="388" idx="1"/>
          </p:cNvCxnSpPr>
          <p:nvPr/>
        </p:nvCxnSpPr>
        <p:spPr>
          <a:xfrm>
            <a:off x="862315" y="3803751"/>
            <a:ext cx="785684" cy="6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stCxn id="473" idx="6"/>
            <a:endCxn id="377" idx="1"/>
          </p:cNvCxnSpPr>
          <p:nvPr/>
        </p:nvCxnSpPr>
        <p:spPr>
          <a:xfrm flipV="1">
            <a:off x="867760" y="2899580"/>
            <a:ext cx="791369" cy="12140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a:stCxn id="473" idx="6"/>
            <a:endCxn id="388" idx="1"/>
          </p:cNvCxnSpPr>
          <p:nvPr/>
        </p:nvCxnSpPr>
        <p:spPr>
          <a:xfrm flipV="1">
            <a:off x="867759" y="3804370"/>
            <a:ext cx="780240" cy="30926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8" name="Rectangle 367"/>
              <p:cNvSpPr/>
              <p:nvPr/>
            </p:nvSpPr>
            <p:spPr>
              <a:xfrm rot="19428419">
                <a:off x="885850" y="3007701"/>
                <a:ext cx="414098" cy="3151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fr-FR" sz="1200" i="1">
                              <a:latin typeface="Cambria Math" panose="02040503050406030204" pitchFamily="18" charset="0"/>
                              <a:cs typeface="Arial" pitchFamily="34" charset="0"/>
                            </a:rPr>
                          </m:ctrlPr>
                        </m:sSubSupPr>
                        <m:e>
                          <m:r>
                            <a:rPr lang="fr-FR" sz="1200" i="1">
                              <a:effectLst>
                                <a:outerShdw blurRad="38100" dist="38100" dir="2700000" algn="tl">
                                  <a:srgbClr val="000000">
                                    <a:alpha val="43137"/>
                                  </a:srgbClr>
                                </a:outerShdw>
                              </a:effectLst>
                              <a:latin typeface="Cambria Math" panose="02040503050406030204" pitchFamily="18" charset="0"/>
                              <a:cs typeface="Arial" pitchFamily="34" charset="0"/>
                            </a:rPr>
                            <m:t>𝑖</m:t>
                          </m:r>
                          <m:r>
                            <a:rPr lang="fr-FR" sz="1200" b="1" i="1">
                              <a:latin typeface="Cambria Math" panose="02040503050406030204" pitchFamily="18" charset="0"/>
                              <a:ea typeface="Cambria Math" panose="02040503050406030204" pitchFamily="18" charset="0"/>
                              <a:cs typeface="Arial" pitchFamily="34" charset="0"/>
                            </a:rPr>
                            <m:t>𝝎</m:t>
                          </m:r>
                        </m:e>
                        <m:sub>
                          <m:r>
                            <a:rPr lang="fr-FR" sz="1200" i="1">
                              <a:latin typeface="Cambria Math" panose="02040503050406030204" pitchFamily="18" charset="0"/>
                              <a:cs typeface="Arial" pitchFamily="34" charset="0"/>
                            </a:rPr>
                            <m:t> </m:t>
                          </m:r>
                          <m:r>
                            <a:rPr lang="fr-FR" sz="1200" i="1">
                              <a:latin typeface="Cambria Math" panose="02040503050406030204" pitchFamily="18" charset="0"/>
                              <a:cs typeface="Arial" pitchFamily="34" charset="0"/>
                            </a:rPr>
                            <m:t>1</m:t>
                          </m:r>
                          <m:r>
                            <a:rPr lang="fr-FR" sz="1200" i="1">
                              <a:latin typeface="Cambria Math" panose="02040503050406030204" pitchFamily="18" charset="0"/>
                              <a:cs typeface="Arial" pitchFamily="34" charset="0"/>
                            </a:rPr>
                            <m:t>,</m:t>
                          </m:r>
                          <m:r>
                            <a:rPr lang="fr-FR" sz="1200" i="1">
                              <a:latin typeface="Cambria Math" panose="02040503050406030204" pitchFamily="18" charset="0"/>
                              <a:cs typeface="Arial" pitchFamily="34" charset="0"/>
                            </a:rPr>
                            <m:t>1</m:t>
                          </m:r>
                        </m:sub>
                        <m:sup>
                          <m:r>
                            <a:rPr lang="fr-FR" sz="1200" i="1">
                              <a:latin typeface="Cambria Math" panose="02040503050406030204" pitchFamily="18" charset="0"/>
                              <a:cs typeface="Arial" pitchFamily="34" charset="0"/>
                            </a:rPr>
                            <m:t>1</m:t>
                          </m:r>
                          <m:r>
                            <a:rPr lang="fr-FR" sz="1200" i="1">
                              <a:latin typeface="Cambria Math" panose="02040503050406030204" pitchFamily="18" charset="0"/>
                              <a:cs typeface="Arial" pitchFamily="34" charset="0"/>
                            </a:rPr>
                            <m:t>,</m:t>
                          </m:r>
                          <m:r>
                            <a:rPr lang="fr-FR" sz="1200" i="1">
                              <a:latin typeface="Cambria Math" panose="02040503050406030204" pitchFamily="18" charset="0"/>
                              <a:cs typeface="Arial" pitchFamily="34" charset="0"/>
                            </a:rPr>
                            <m:t>1</m:t>
                          </m:r>
                        </m:sup>
                      </m:sSubSup>
                    </m:oMath>
                  </m:oMathPara>
                </a14:m>
                <a:endParaRPr lang="fr-FR" sz="1200" dirty="0"/>
              </a:p>
            </p:txBody>
          </p:sp>
        </mc:Choice>
        <mc:Fallback xmlns="">
          <p:sp>
            <p:nvSpPr>
              <p:cNvPr id="368" name="Rectangle 367"/>
              <p:cNvSpPr>
                <a:spLocks noRot="1" noChangeAspect="1" noMove="1" noResize="1" noEditPoints="1" noAdjustHandles="1" noChangeArrowheads="1" noChangeShapeType="1" noTextEdit="1"/>
              </p:cNvSpPr>
              <p:nvPr/>
            </p:nvSpPr>
            <p:spPr>
              <a:xfrm rot="19428419">
                <a:off x="885850" y="3007701"/>
                <a:ext cx="414098" cy="315151"/>
              </a:xfrm>
              <a:prstGeom prst="rect">
                <a:avLst/>
              </a:prstGeom>
              <a:blipFill>
                <a:blip r:embed="rId4"/>
                <a:stretch>
                  <a:fillRect r="-5814"/>
                </a:stretch>
              </a:blipFill>
            </p:spPr>
            <p:txBody>
              <a:bodyPr/>
              <a:lstStyle/>
              <a:p>
                <a:r>
                  <a:rPr lang="he-IL">
                    <a:noFill/>
                  </a:rPr>
                  <a:t> </a:t>
                </a:r>
              </a:p>
            </p:txBody>
          </p:sp>
        </mc:Fallback>
      </mc:AlternateContent>
      <p:grpSp>
        <p:nvGrpSpPr>
          <p:cNvPr id="369" name="Group 368"/>
          <p:cNvGrpSpPr/>
          <p:nvPr/>
        </p:nvGrpSpPr>
        <p:grpSpPr>
          <a:xfrm>
            <a:off x="1580316" y="2547889"/>
            <a:ext cx="2601129" cy="867365"/>
            <a:chOff x="1906769" y="2547888"/>
            <a:chExt cx="2601129" cy="867365"/>
          </a:xfrm>
        </p:grpSpPr>
        <p:grpSp>
          <p:nvGrpSpPr>
            <p:cNvPr id="370" name="Group 369"/>
            <p:cNvGrpSpPr/>
            <p:nvPr/>
          </p:nvGrpSpPr>
          <p:grpSpPr>
            <a:xfrm>
              <a:off x="1906769" y="2547888"/>
              <a:ext cx="848218" cy="867365"/>
              <a:chOff x="2327662" y="1724360"/>
              <a:chExt cx="848218" cy="867365"/>
            </a:xfrm>
          </p:grpSpPr>
          <mc:AlternateContent xmlns:mc="http://schemas.openxmlformats.org/markup-compatibility/2006" xmlns:a14="http://schemas.microsoft.com/office/drawing/2010/main">
            <mc:Choice Requires="a14">
              <p:sp>
                <p:nvSpPr>
                  <p:cNvPr id="376" name="TextBox 375"/>
                  <p:cNvSpPr txBox="1"/>
                  <p:nvPr/>
                </p:nvSpPr>
                <p:spPr>
                  <a:xfrm>
                    <a:off x="2327662" y="1724360"/>
                    <a:ext cx="848218" cy="8303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fr-FR" i="1">
                                  <a:latin typeface="Cambria Math" panose="02040503050406030204" pitchFamily="18" charset="0"/>
                                  <a:cs typeface="Arial" pitchFamily="34" charset="0"/>
                                </a:rPr>
                              </m:ctrlPr>
                            </m:naryPr>
                            <m:sub>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𝑏</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1</m:t>
                                  </m:r>
                                </m:sub>
                                <m:sup>
                                  <m:r>
                                    <a:rPr lang="fr-FR" i="1">
                                      <a:latin typeface="Cambria Math" panose="02040503050406030204" pitchFamily="18" charset="0"/>
                                      <a:cs typeface="Arial" pitchFamily="34" charset="0"/>
                                    </a:rPr>
                                    <m:t>1</m:t>
                                  </m:r>
                                </m:sup>
                              </m:sSubSup>
                            </m:sub>
                            <m:sup/>
                            <m:e>
                              <m:eqArr>
                                <m:eqArrPr>
                                  <m:ctrlPr>
                                    <a:rPr lang="fr-FR" i="1">
                                      <a:latin typeface="Cambria Math" panose="02040503050406030204" pitchFamily="18" charset="0"/>
                                      <a:cs typeface="Arial" pitchFamily="34" charset="0"/>
                                    </a:rPr>
                                  </m:ctrlPr>
                                </m:eqArrPr>
                                <m:e>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𝑛</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1</m:t>
                                      </m:r>
                                    </m:sub>
                                    <m:sup>
                                      <m:r>
                                        <a:rPr lang="fr-FR" i="1">
                                          <a:latin typeface="Cambria Math" panose="02040503050406030204" pitchFamily="18" charset="0"/>
                                          <a:cs typeface="Arial" pitchFamily="34" charset="0"/>
                                        </a:rPr>
                                        <m:t>1</m:t>
                                      </m:r>
                                    </m:sup>
                                  </m:sSubSup>
                                </m:e>
                                <m:e>
                                  <m:r>
                                    <a:rPr lang="fr-FR" i="1">
                                      <a:latin typeface="Cambria Math" panose="02040503050406030204" pitchFamily="18" charset="0"/>
                                      <a:cs typeface="Arial" pitchFamily="34" charset="0"/>
                                    </a:rPr>
                                    <m:t> </m:t>
                                  </m:r>
                                </m:e>
                              </m:eqArr>
                            </m:e>
                          </m:nary>
                        </m:oMath>
                      </m:oMathPara>
                    </a14:m>
                    <a:endParaRPr lang="fr-FR" sz="2000" dirty="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27662" y="1724360"/>
                    <a:ext cx="848218" cy="830356"/>
                  </a:xfrm>
                  <a:prstGeom prst="rect">
                    <a:avLst/>
                  </a:prstGeom>
                  <a:blipFill rotWithShape="0">
                    <a:blip r:embed="rId8"/>
                    <a:stretch>
                      <a:fillRect/>
                    </a:stretch>
                  </a:blipFill>
                </p:spPr>
                <p:txBody>
                  <a:bodyPr/>
                  <a:lstStyle/>
                  <a:p>
                    <a:r>
                      <a:rPr lang="fr-FR">
                        <a:noFill/>
                      </a:rPr>
                      <a:t> </a:t>
                    </a:r>
                  </a:p>
                </p:txBody>
              </p:sp>
            </mc:Fallback>
          </mc:AlternateContent>
          <p:sp>
            <p:nvSpPr>
              <p:cNvPr id="377" name="Rectangle 376"/>
              <p:cNvSpPr/>
              <p:nvPr/>
            </p:nvSpPr>
            <p:spPr>
              <a:xfrm>
                <a:off x="2406475" y="1843891"/>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378" name="Oval 377"/>
              <p:cNvSpPr/>
              <p:nvPr/>
            </p:nvSpPr>
            <p:spPr>
              <a:xfrm>
                <a:off x="2580248" y="2517707"/>
                <a:ext cx="72008" cy="74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cxnSp>
            <p:nvCxnSpPr>
              <p:cNvPr id="379" name="Straight Connector 378"/>
              <p:cNvCxnSpPr>
                <a:endCxn id="377" idx="2"/>
              </p:cNvCxnSpPr>
              <p:nvPr/>
            </p:nvCxnSpPr>
            <p:spPr>
              <a:xfrm flipV="1">
                <a:off x="2616252" y="2308210"/>
                <a:ext cx="1" cy="2069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1" name="Rectangle 370"/>
                <p:cNvSpPr/>
                <p:nvPr/>
              </p:nvSpPr>
              <p:spPr>
                <a:xfrm>
                  <a:off x="3168139" y="2669157"/>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b="1" i="1">
                            <a:solidFill>
                              <a:schemeClr val="tx1"/>
                            </a:solidFill>
                            <a:latin typeface="Cambria Math" panose="02040503050406030204" pitchFamily="18" charset="0"/>
                            <a:cs typeface="Miriam Fixed" panose="020B0509050101010101" pitchFamily="49" charset="-79"/>
                          </a:rPr>
                          <m:t>   </m:t>
                        </m:r>
                        <m:sSup>
                          <m:sSupPr>
                            <m:ctrlPr>
                              <a:rPr lang="fr-FR" b="1" i="1">
                                <a:solidFill>
                                  <a:schemeClr val="tx1"/>
                                </a:solidFill>
                                <a:latin typeface="Cambria Math" panose="02040503050406030204" pitchFamily="18" charset="0"/>
                                <a:cs typeface="Miriam Fixed" panose="020B0509050101010101" pitchFamily="49" charset="-79"/>
                              </a:rPr>
                            </m:ctrlPr>
                          </m:sSupPr>
                          <m:e>
                            <m:r>
                              <a:rPr lang="fr-FR" b="1" i="1">
                                <a:solidFill>
                                  <a:schemeClr val="tx1"/>
                                </a:solidFill>
                                <a:latin typeface="Cambria Math" panose="02040503050406030204" pitchFamily="18" charset="0"/>
                                <a:cs typeface="Miriam Fixed" panose="020B0509050101010101" pitchFamily="49" charset="-79"/>
                              </a:rPr>
                              <m:t>𝒇</m:t>
                            </m:r>
                          </m:e>
                          <m:sup>
                            <m:r>
                              <a:rPr lang="fr-FR" b="1" i="1">
                                <a:solidFill>
                                  <a:schemeClr val="tx1"/>
                                </a:solidFill>
                                <a:latin typeface="Cambria Math" panose="02040503050406030204" pitchFamily="18" charset="0"/>
                                <a:cs typeface="Miriam Fixed" panose="020B0509050101010101" pitchFamily="49" charset="-79"/>
                              </a:rPr>
                              <m:t>𝟏</m:t>
                            </m:r>
                          </m:sup>
                        </m:sSup>
                      </m:oMath>
                    </m:oMathPara>
                  </a14:m>
                  <a:endParaRPr lang="fr-FR" b="1" i="1" dirty="0">
                    <a:solidFill>
                      <a:schemeClr val="tx1"/>
                    </a:solidFill>
                    <a:latin typeface="Miriam Fixed" panose="020B0509050101010101" pitchFamily="49" charset="-79"/>
                    <a:cs typeface="Miriam Fixed" panose="020B0509050101010101" pitchFamily="49" charset="-79"/>
                  </a:endParaRPr>
                </a:p>
              </p:txBody>
            </p:sp>
          </mc:Choice>
          <mc:Fallback xmlns="">
            <p:sp>
              <p:nvSpPr>
                <p:cNvPr id="128" name="Rectangle 127"/>
                <p:cNvSpPr>
                  <a:spLocks noRot="1" noChangeAspect="1" noMove="1" noResize="1" noEditPoints="1" noAdjustHandles="1" noChangeArrowheads="1" noChangeShapeType="1" noTextEdit="1"/>
                </p:cNvSpPr>
                <p:nvPr/>
              </p:nvSpPr>
              <p:spPr>
                <a:xfrm>
                  <a:off x="3168139" y="2669157"/>
                  <a:ext cx="419555" cy="464319"/>
                </a:xfrm>
                <a:prstGeom prst="rect">
                  <a:avLst/>
                </a:prstGeom>
                <a:blipFill rotWithShape="0">
                  <a:blip r:embed="rId9"/>
                  <a:stretch>
                    <a:fillRect l="-12500"/>
                  </a:stretch>
                </a:blipFill>
                <a:ln w="19050">
                  <a:solidFill>
                    <a:schemeClr val="tx1"/>
                  </a:solidFill>
                </a:ln>
              </p:spPr>
              <p:txBody>
                <a:bodyPr/>
                <a:lstStyle/>
                <a:p>
                  <a:r>
                    <a:rPr lang="fr-FR">
                      <a:noFill/>
                    </a:rPr>
                    <a:t> </a:t>
                  </a:r>
                </a:p>
              </p:txBody>
            </p:sp>
          </mc:Fallback>
        </mc:AlternateContent>
        <p:cxnSp>
          <p:nvCxnSpPr>
            <p:cNvPr id="372" name="Straight Arrow Connector 371"/>
            <p:cNvCxnSpPr>
              <a:stCxn id="377" idx="3"/>
              <a:endCxn id="371" idx="1"/>
            </p:cNvCxnSpPr>
            <p:nvPr/>
          </p:nvCxnSpPr>
          <p:spPr>
            <a:xfrm>
              <a:off x="2405137" y="2899579"/>
              <a:ext cx="763002" cy="1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3" name="Rectangle 372"/>
                <p:cNvSpPr/>
                <p:nvPr/>
              </p:nvSpPr>
              <p:spPr>
                <a:xfrm>
                  <a:off x="3570007" y="2554674"/>
                  <a:ext cx="521233" cy="371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𝑎</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1</m:t>
                            </m:r>
                          </m:sub>
                          <m:sup>
                            <m:r>
                              <a:rPr lang="fr-FR" i="1">
                                <a:latin typeface="Cambria Math" panose="02040503050406030204" pitchFamily="18" charset="0"/>
                                <a:cs typeface="Arial" pitchFamily="34" charset="0"/>
                              </a:rPr>
                              <m:t>1</m:t>
                            </m:r>
                          </m:sup>
                        </m:sSubSup>
                      </m:oMath>
                    </m:oMathPara>
                  </a14:m>
                  <a:endParaRPr lang="fr-FR" dirty="0"/>
                </a:p>
              </p:txBody>
            </p:sp>
          </mc:Choice>
          <mc:Fallback xmlns="">
            <p:sp>
              <p:nvSpPr>
                <p:cNvPr id="132" name="Rectangle 131"/>
                <p:cNvSpPr>
                  <a:spLocks noRot="1" noChangeAspect="1" noMove="1" noResize="1" noEditPoints="1" noAdjustHandles="1" noChangeArrowheads="1" noChangeShapeType="1" noTextEdit="1"/>
                </p:cNvSpPr>
                <p:nvPr/>
              </p:nvSpPr>
              <p:spPr>
                <a:xfrm>
                  <a:off x="3570007" y="2554674"/>
                  <a:ext cx="521233" cy="371961"/>
                </a:xfrm>
                <a:prstGeom prst="rect">
                  <a:avLst/>
                </a:prstGeom>
                <a:blipFill rotWithShape="0">
                  <a:blip r:embed="rId10"/>
                  <a:stretch>
                    <a:fillRect b="-3279"/>
                  </a:stretch>
                </a:blipFill>
              </p:spPr>
              <p:txBody>
                <a:bodyPr/>
                <a:lstStyle/>
                <a:p>
                  <a:r>
                    <a:rPr lang="fr-FR">
                      <a:noFill/>
                    </a:rPr>
                    <a:t> </a:t>
                  </a:r>
                </a:p>
              </p:txBody>
            </p:sp>
          </mc:Fallback>
        </mc:AlternateContent>
        <p:sp>
          <p:nvSpPr>
            <p:cNvPr id="374" name="Oval 373"/>
            <p:cNvSpPr/>
            <p:nvPr/>
          </p:nvSpPr>
          <p:spPr>
            <a:xfrm>
              <a:off x="4355644" y="2827985"/>
              <a:ext cx="152254" cy="146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cxnSp>
          <p:nvCxnSpPr>
            <p:cNvPr id="375" name="Straight Connector 374"/>
            <p:cNvCxnSpPr>
              <a:stCxn id="371" idx="3"/>
              <a:endCxn id="374" idx="2"/>
            </p:cNvCxnSpPr>
            <p:nvPr/>
          </p:nvCxnSpPr>
          <p:spPr>
            <a:xfrm flipV="1">
              <a:off x="3587694" y="2901316"/>
              <a:ext cx="767950"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p:nvGrpSpPr>
        <p:grpSpPr>
          <a:xfrm>
            <a:off x="1569187" y="3446093"/>
            <a:ext cx="2610793" cy="873950"/>
            <a:chOff x="1895640" y="3446093"/>
            <a:chExt cx="2610793" cy="873950"/>
          </a:xfrm>
        </p:grpSpPr>
        <p:grpSp>
          <p:nvGrpSpPr>
            <p:cNvPr id="381" name="Group 380"/>
            <p:cNvGrpSpPr/>
            <p:nvPr/>
          </p:nvGrpSpPr>
          <p:grpSpPr>
            <a:xfrm>
              <a:off x="1895640" y="3452678"/>
              <a:ext cx="848218" cy="867365"/>
              <a:chOff x="2327662" y="1724360"/>
              <a:chExt cx="848218" cy="867365"/>
            </a:xfrm>
          </p:grpSpPr>
          <mc:AlternateContent xmlns:mc="http://schemas.openxmlformats.org/markup-compatibility/2006" xmlns:a14="http://schemas.microsoft.com/office/drawing/2010/main">
            <mc:Choice Requires="a14">
              <p:sp>
                <p:nvSpPr>
                  <p:cNvPr id="387" name="TextBox 386"/>
                  <p:cNvSpPr txBox="1"/>
                  <p:nvPr/>
                </p:nvSpPr>
                <p:spPr>
                  <a:xfrm>
                    <a:off x="2327662" y="1724360"/>
                    <a:ext cx="848218" cy="854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fr-FR" i="1">
                                  <a:latin typeface="Cambria Math" panose="02040503050406030204" pitchFamily="18" charset="0"/>
                                  <a:cs typeface="Arial" pitchFamily="34" charset="0"/>
                                </a:rPr>
                              </m:ctrlPr>
                            </m:naryPr>
                            <m:sub>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𝑏</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2</m:t>
                                  </m:r>
                                </m:sub>
                                <m:sup>
                                  <m:r>
                                    <a:rPr lang="fr-FR" i="1">
                                      <a:latin typeface="Cambria Math" panose="02040503050406030204" pitchFamily="18" charset="0"/>
                                      <a:cs typeface="Arial" pitchFamily="34" charset="0"/>
                                    </a:rPr>
                                    <m:t>1</m:t>
                                  </m:r>
                                </m:sup>
                              </m:sSubSup>
                            </m:sub>
                            <m:sup/>
                            <m:e>
                              <m:eqArr>
                                <m:eqArrPr>
                                  <m:ctrlPr>
                                    <a:rPr lang="fr-FR" i="1">
                                      <a:latin typeface="Cambria Math" panose="02040503050406030204" pitchFamily="18" charset="0"/>
                                      <a:cs typeface="Arial" pitchFamily="34" charset="0"/>
                                    </a:rPr>
                                  </m:ctrlPr>
                                </m:eqArrPr>
                                <m:e>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𝑛</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2</m:t>
                                      </m:r>
                                    </m:sub>
                                    <m:sup>
                                      <m:r>
                                        <a:rPr lang="fr-FR" i="1">
                                          <a:latin typeface="Cambria Math" panose="02040503050406030204" pitchFamily="18" charset="0"/>
                                          <a:cs typeface="Arial" pitchFamily="34" charset="0"/>
                                        </a:rPr>
                                        <m:t>1</m:t>
                                      </m:r>
                                    </m:sup>
                                  </m:sSubSup>
                                </m:e>
                                <m:e>
                                  <m:r>
                                    <a:rPr lang="fr-FR" i="1">
                                      <a:latin typeface="Cambria Math" panose="02040503050406030204" pitchFamily="18" charset="0"/>
                                      <a:cs typeface="Arial" pitchFamily="34" charset="0"/>
                                    </a:rPr>
                                    <m:t> </m:t>
                                  </m:r>
                                </m:e>
                              </m:eqArr>
                            </m:e>
                          </m:nary>
                        </m:oMath>
                      </m:oMathPara>
                    </a14:m>
                    <a:endParaRPr lang="fr-FR" sz="2000" dirty="0">
                      <a:latin typeface="Arial" pitchFamily="34" charset="0"/>
                      <a:cs typeface="Arial" pitchFamily="34" charset="0"/>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2327662" y="1724360"/>
                    <a:ext cx="848218" cy="854849"/>
                  </a:xfrm>
                  <a:prstGeom prst="rect">
                    <a:avLst/>
                  </a:prstGeom>
                  <a:blipFill rotWithShape="0">
                    <a:blip r:embed="rId11"/>
                    <a:stretch>
                      <a:fillRect/>
                    </a:stretch>
                  </a:blipFill>
                </p:spPr>
                <p:txBody>
                  <a:bodyPr/>
                  <a:lstStyle/>
                  <a:p>
                    <a:r>
                      <a:rPr lang="fr-FR">
                        <a:noFill/>
                      </a:rPr>
                      <a:t> </a:t>
                    </a:r>
                  </a:p>
                </p:txBody>
              </p:sp>
            </mc:Fallback>
          </mc:AlternateContent>
          <p:sp>
            <p:nvSpPr>
              <p:cNvPr id="388" name="Rectangle 387"/>
              <p:cNvSpPr/>
              <p:nvPr/>
            </p:nvSpPr>
            <p:spPr>
              <a:xfrm>
                <a:off x="2406475" y="1843891"/>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389" name="Oval 388"/>
              <p:cNvSpPr/>
              <p:nvPr/>
            </p:nvSpPr>
            <p:spPr>
              <a:xfrm>
                <a:off x="2580248" y="2517707"/>
                <a:ext cx="72008" cy="74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cxnSp>
            <p:nvCxnSpPr>
              <p:cNvPr id="390" name="Straight Connector 389"/>
              <p:cNvCxnSpPr>
                <a:endCxn id="388" idx="2"/>
              </p:cNvCxnSpPr>
              <p:nvPr/>
            </p:nvCxnSpPr>
            <p:spPr>
              <a:xfrm flipV="1">
                <a:off x="2616252" y="2308210"/>
                <a:ext cx="1" cy="2069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2" name="Oval 381"/>
            <p:cNvSpPr/>
            <p:nvPr/>
          </p:nvSpPr>
          <p:spPr>
            <a:xfrm>
              <a:off x="4354179" y="3728164"/>
              <a:ext cx="152254" cy="146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83" name="Rectangle 382"/>
                <p:cNvSpPr/>
                <p:nvPr/>
              </p:nvSpPr>
              <p:spPr>
                <a:xfrm>
                  <a:off x="3170577" y="3572209"/>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b="1" i="1">
                            <a:solidFill>
                              <a:schemeClr val="tx1"/>
                            </a:solidFill>
                            <a:latin typeface="Cambria Math" panose="02040503050406030204" pitchFamily="18" charset="0"/>
                            <a:cs typeface="Miriam Fixed" panose="020B0509050101010101" pitchFamily="49" charset="-79"/>
                          </a:rPr>
                          <m:t>   </m:t>
                        </m:r>
                        <m:sSup>
                          <m:sSupPr>
                            <m:ctrlPr>
                              <a:rPr lang="fr-FR" b="1" i="1">
                                <a:solidFill>
                                  <a:schemeClr val="tx1"/>
                                </a:solidFill>
                                <a:latin typeface="Cambria Math" panose="02040503050406030204" pitchFamily="18" charset="0"/>
                                <a:cs typeface="Miriam Fixed" panose="020B0509050101010101" pitchFamily="49" charset="-79"/>
                              </a:rPr>
                            </m:ctrlPr>
                          </m:sSupPr>
                          <m:e>
                            <m:r>
                              <a:rPr lang="fr-FR" b="1" i="1">
                                <a:solidFill>
                                  <a:schemeClr val="tx1"/>
                                </a:solidFill>
                                <a:latin typeface="Cambria Math" panose="02040503050406030204" pitchFamily="18" charset="0"/>
                                <a:cs typeface="Miriam Fixed" panose="020B0509050101010101" pitchFamily="49" charset="-79"/>
                              </a:rPr>
                              <m:t>𝒇</m:t>
                            </m:r>
                          </m:e>
                          <m:sup>
                            <m:r>
                              <a:rPr lang="fr-FR" b="1" i="1">
                                <a:solidFill>
                                  <a:schemeClr val="tx1"/>
                                </a:solidFill>
                                <a:latin typeface="Cambria Math" panose="02040503050406030204" pitchFamily="18" charset="0"/>
                                <a:cs typeface="Miriam Fixed" panose="020B0509050101010101" pitchFamily="49" charset="-79"/>
                              </a:rPr>
                              <m:t>𝟏</m:t>
                            </m:r>
                          </m:sup>
                        </m:sSup>
                      </m:oMath>
                    </m:oMathPara>
                  </a14:m>
                  <a:endParaRPr lang="fr-FR" b="1" i="1" dirty="0">
                    <a:solidFill>
                      <a:schemeClr val="tx1"/>
                    </a:solidFill>
                    <a:latin typeface="Miriam Fixed" panose="020B0509050101010101" pitchFamily="49" charset="-79"/>
                    <a:cs typeface="Miriam Fixed" panose="020B0509050101010101" pitchFamily="49" charset="-79"/>
                  </a:endParaRPr>
                </a:p>
              </p:txBody>
            </p:sp>
          </mc:Choice>
          <mc:Fallback xmlns="">
            <p:sp>
              <p:nvSpPr>
                <p:cNvPr id="138" name="Rectangle 137"/>
                <p:cNvSpPr>
                  <a:spLocks noRot="1" noChangeAspect="1" noMove="1" noResize="1" noEditPoints="1" noAdjustHandles="1" noChangeArrowheads="1" noChangeShapeType="1" noTextEdit="1"/>
                </p:cNvSpPr>
                <p:nvPr/>
              </p:nvSpPr>
              <p:spPr>
                <a:xfrm>
                  <a:off x="3170577" y="3572209"/>
                  <a:ext cx="419555" cy="464319"/>
                </a:xfrm>
                <a:prstGeom prst="rect">
                  <a:avLst/>
                </a:prstGeom>
                <a:blipFill rotWithShape="0">
                  <a:blip r:embed="rId12"/>
                  <a:stretch>
                    <a:fillRect l="-12500"/>
                  </a:stretch>
                </a:blipFill>
                <a:ln w="19050">
                  <a:solidFill>
                    <a:schemeClr val="tx1"/>
                  </a:solidFill>
                </a:ln>
              </p:spPr>
              <p:txBody>
                <a:bodyPr/>
                <a:lstStyle/>
                <a:p>
                  <a:r>
                    <a:rPr lang="fr-FR">
                      <a:noFill/>
                    </a:rPr>
                    <a:t> </a:t>
                  </a:r>
                </a:p>
              </p:txBody>
            </p:sp>
          </mc:Fallback>
        </mc:AlternateContent>
        <p:cxnSp>
          <p:nvCxnSpPr>
            <p:cNvPr id="384" name="Straight Arrow Connector 383"/>
            <p:cNvCxnSpPr>
              <a:stCxn id="388" idx="3"/>
              <a:endCxn id="383" idx="1"/>
            </p:cNvCxnSpPr>
            <p:nvPr/>
          </p:nvCxnSpPr>
          <p:spPr>
            <a:xfrm>
              <a:off x="2394008" y="3804369"/>
              <a:ext cx="7765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5" name="Rectangle 384"/>
                <p:cNvSpPr/>
                <p:nvPr/>
              </p:nvSpPr>
              <p:spPr>
                <a:xfrm>
                  <a:off x="3570007" y="3446093"/>
                  <a:ext cx="521233" cy="372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𝑎</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2</m:t>
                            </m:r>
                          </m:sub>
                          <m:sup>
                            <m:r>
                              <a:rPr lang="fr-FR" i="1">
                                <a:latin typeface="Cambria Math" panose="02040503050406030204" pitchFamily="18" charset="0"/>
                                <a:cs typeface="Arial" pitchFamily="34" charset="0"/>
                              </a:rPr>
                              <m:t>1</m:t>
                            </m:r>
                          </m:sup>
                        </m:sSubSup>
                      </m:oMath>
                    </m:oMathPara>
                  </a14:m>
                  <a:endParaRPr lang="fr-FR" dirty="0"/>
                </a:p>
              </p:txBody>
            </p:sp>
          </mc:Choice>
          <mc:Fallback xmlns="">
            <p:sp>
              <p:nvSpPr>
                <p:cNvPr id="140" name="Rectangle 139"/>
                <p:cNvSpPr>
                  <a:spLocks noRot="1" noChangeAspect="1" noMove="1" noResize="1" noEditPoints="1" noAdjustHandles="1" noChangeArrowheads="1" noChangeShapeType="1" noTextEdit="1"/>
                </p:cNvSpPr>
                <p:nvPr/>
              </p:nvSpPr>
              <p:spPr>
                <a:xfrm>
                  <a:off x="3570007" y="3446093"/>
                  <a:ext cx="521233" cy="372538"/>
                </a:xfrm>
                <a:prstGeom prst="rect">
                  <a:avLst/>
                </a:prstGeom>
                <a:blipFill rotWithShape="0">
                  <a:blip r:embed="rId13"/>
                  <a:stretch>
                    <a:fillRect b="-3279"/>
                  </a:stretch>
                </a:blipFill>
              </p:spPr>
              <p:txBody>
                <a:bodyPr/>
                <a:lstStyle/>
                <a:p>
                  <a:r>
                    <a:rPr lang="fr-FR">
                      <a:noFill/>
                    </a:rPr>
                    <a:t> </a:t>
                  </a:r>
                </a:p>
              </p:txBody>
            </p:sp>
          </mc:Fallback>
        </mc:AlternateContent>
        <p:cxnSp>
          <p:nvCxnSpPr>
            <p:cNvPr id="386" name="Straight Connector 385"/>
            <p:cNvCxnSpPr>
              <a:stCxn id="383" idx="3"/>
              <a:endCxn id="382" idx="2"/>
            </p:cNvCxnSpPr>
            <p:nvPr/>
          </p:nvCxnSpPr>
          <p:spPr>
            <a:xfrm flipV="1">
              <a:off x="3590132" y="3801495"/>
              <a:ext cx="764047" cy="28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1" name="Group 390"/>
          <p:cNvGrpSpPr/>
          <p:nvPr/>
        </p:nvGrpSpPr>
        <p:grpSpPr>
          <a:xfrm>
            <a:off x="4523820" y="2550952"/>
            <a:ext cx="848218" cy="867365"/>
            <a:chOff x="2327662" y="1724360"/>
            <a:chExt cx="848218" cy="867365"/>
          </a:xfrm>
        </p:grpSpPr>
        <mc:AlternateContent xmlns:mc="http://schemas.openxmlformats.org/markup-compatibility/2006" xmlns:a14="http://schemas.microsoft.com/office/drawing/2010/main">
          <mc:Choice Requires="a14">
            <p:sp>
              <p:nvSpPr>
                <p:cNvPr id="392" name="TextBox 391"/>
                <p:cNvSpPr txBox="1"/>
                <p:nvPr/>
              </p:nvSpPr>
              <p:spPr>
                <a:xfrm>
                  <a:off x="2327662" y="1724360"/>
                  <a:ext cx="848218" cy="854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fr-FR" i="1">
                                <a:latin typeface="Cambria Math" panose="02040503050406030204" pitchFamily="18" charset="0"/>
                                <a:cs typeface="Arial" pitchFamily="34" charset="0"/>
                              </a:rPr>
                            </m:ctrlPr>
                          </m:naryPr>
                          <m:sub>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𝑏</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1</m:t>
                                </m:r>
                              </m:sub>
                              <m:sup>
                                <m:r>
                                  <a:rPr lang="fr-FR" i="1">
                                    <a:latin typeface="Cambria Math" panose="02040503050406030204" pitchFamily="18" charset="0"/>
                                    <a:cs typeface="Arial" pitchFamily="34" charset="0"/>
                                  </a:rPr>
                                  <m:t>2</m:t>
                                </m:r>
                              </m:sup>
                            </m:sSubSup>
                          </m:sub>
                          <m:sup/>
                          <m:e>
                            <m:eqArr>
                              <m:eqArrPr>
                                <m:ctrlPr>
                                  <a:rPr lang="fr-FR" i="1">
                                    <a:latin typeface="Cambria Math" panose="02040503050406030204" pitchFamily="18" charset="0"/>
                                    <a:cs typeface="Arial" pitchFamily="34" charset="0"/>
                                  </a:rPr>
                                </m:ctrlPr>
                              </m:eqArrPr>
                              <m:e>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𝑛</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1</m:t>
                                    </m:r>
                                  </m:sub>
                                  <m:sup>
                                    <m:r>
                                      <a:rPr lang="fr-FR" i="1">
                                        <a:latin typeface="Cambria Math" panose="02040503050406030204" pitchFamily="18" charset="0"/>
                                        <a:cs typeface="Arial" pitchFamily="34" charset="0"/>
                                      </a:rPr>
                                      <m:t>2</m:t>
                                    </m:r>
                                  </m:sup>
                                </m:sSubSup>
                              </m:e>
                              <m:e>
                                <m:r>
                                  <a:rPr lang="fr-FR" i="1">
                                    <a:latin typeface="Cambria Math" panose="02040503050406030204" pitchFamily="18" charset="0"/>
                                    <a:cs typeface="Arial" pitchFamily="34" charset="0"/>
                                  </a:rPr>
                                  <m:t> </m:t>
                                </m:r>
                              </m:e>
                            </m:eqArr>
                          </m:e>
                        </m:nary>
                      </m:oMath>
                    </m:oMathPara>
                  </a14:m>
                  <a:endParaRPr lang="fr-FR" sz="2000" dirty="0">
                    <a:latin typeface="Arial" pitchFamily="34" charset="0"/>
                    <a:cs typeface="Arial" pitchFamily="34" charset="0"/>
                  </a:endParaRPr>
                </a:p>
              </p:txBody>
            </p:sp>
          </mc:Choice>
          <mc:Fallback xmlns="">
            <p:sp>
              <p:nvSpPr>
                <p:cNvPr id="146" name="TextBox 145"/>
                <p:cNvSpPr txBox="1">
                  <a:spLocks noRot="1" noChangeAspect="1" noMove="1" noResize="1" noEditPoints="1" noAdjustHandles="1" noChangeArrowheads="1" noChangeShapeType="1" noTextEdit="1"/>
                </p:cNvSpPr>
                <p:nvPr/>
              </p:nvSpPr>
              <p:spPr>
                <a:xfrm>
                  <a:off x="2327662" y="1724360"/>
                  <a:ext cx="848218" cy="854529"/>
                </a:xfrm>
                <a:prstGeom prst="rect">
                  <a:avLst/>
                </a:prstGeom>
                <a:blipFill rotWithShape="0">
                  <a:blip r:embed="rId14"/>
                  <a:stretch>
                    <a:fillRect/>
                  </a:stretch>
                </a:blipFill>
              </p:spPr>
              <p:txBody>
                <a:bodyPr/>
                <a:lstStyle/>
                <a:p>
                  <a:r>
                    <a:rPr lang="fr-FR">
                      <a:noFill/>
                    </a:rPr>
                    <a:t> </a:t>
                  </a:r>
                </a:p>
              </p:txBody>
            </p:sp>
          </mc:Fallback>
        </mc:AlternateContent>
        <p:sp>
          <p:nvSpPr>
            <p:cNvPr id="393" name="Rectangle 392"/>
            <p:cNvSpPr/>
            <p:nvPr/>
          </p:nvSpPr>
          <p:spPr>
            <a:xfrm>
              <a:off x="2406475" y="1843891"/>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394" name="Oval 393"/>
            <p:cNvSpPr/>
            <p:nvPr/>
          </p:nvSpPr>
          <p:spPr>
            <a:xfrm>
              <a:off x="2580248" y="2517707"/>
              <a:ext cx="72008" cy="74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cxnSp>
          <p:nvCxnSpPr>
            <p:cNvPr id="395" name="Straight Connector 394"/>
            <p:cNvCxnSpPr>
              <a:endCxn id="393" idx="2"/>
            </p:cNvCxnSpPr>
            <p:nvPr/>
          </p:nvCxnSpPr>
          <p:spPr>
            <a:xfrm flipV="1">
              <a:off x="2616252" y="2308210"/>
              <a:ext cx="1" cy="2069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6" name="Group 395"/>
          <p:cNvGrpSpPr/>
          <p:nvPr/>
        </p:nvGrpSpPr>
        <p:grpSpPr>
          <a:xfrm>
            <a:off x="4523820" y="3452679"/>
            <a:ext cx="848218" cy="867365"/>
            <a:chOff x="2327662" y="1724360"/>
            <a:chExt cx="848218" cy="867365"/>
          </a:xfrm>
        </p:grpSpPr>
        <mc:AlternateContent xmlns:mc="http://schemas.openxmlformats.org/markup-compatibility/2006" xmlns:a14="http://schemas.microsoft.com/office/drawing/2010/main">
          <mc:Choice Requires="a14">
            <p:sp>
              <p:nvSpPr>
                <p:cNvPr id="397" name="TextBox 396"/>
                <p:cNvSpPr txBox="1"/>
                <p:nvPr/>
              </p:nvSpPr>
              <p:spPr>
                <a:xfrm>
                  <a:off x="2327662" y="1724360"/>
                  <a:ext cx="848218" cy="854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fr-FR" i="1">
                                <a:latin typeface="Cambria Math" panose="02040503050406030204" pitchFamily="18" charset="0"/>
                                <a:cs typeface="Arial" pitchFamily="34" charset="0"/>
                              </a:rPr>
                            </m:ctrlPr>
                          </m:naryPr>
                          <m:sub>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𝑏</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2</m:t>
                                </m:r>
                              </m:sub>
                              <m:sup>
                                <m:r>
                                  <a:rPr lang="fr-FR" i="1">
                                    <a:latin typeface="Cambria Math" panose="02040503050406030204" pitchFamily="18" charset="0"/>
                                    <a:cs typeface="Arial" pitchFamily="34" charset="0"/>
                                  </a:rPr>
                                  <m:t>2</m:t>
                                </m:r>
                              </m:sup>
                            </m:sSubSup>
                          </m:sub>
                          <m:sup/>
                          <m:e>
                            <m:eqArr>
                              <m:eqArrPr>
                                <m:ctrlPr>
                                  <a:rPr lang="fr-FR" i="1">
                                    <a:latin typeface="Cambria Math" panose="02040503050406030204" pitchFamily="18" charset="0"/>
                                    <a:cs typeface="Arial" pitchFamily="34" charset="0"/>
                                  </a:rPr>
                                </m:ctrlPr>
                              </m:eqArrPr>
                              <m:e>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𝑛</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2</m:t>
                                    </m:r>
                                  </m:sub>
                                  <m:sup>
                                    <m:r>
                                      <a:rPr lang="fr-FR" i="1">
                                        <a:latin typeface="Cambria Math" panose="02040503050406030204" pitchFamily="18" charset="0"/>
                                        <a:cs typeface="Arial" pitchFamily="34" charset="0"/>
                                      </a:rPr>
                                      <m:t>2</m:t>
                                    </m:r>
                                  </m:sup>
                                </m:sSubSup>
                              </m:e>
                              <m:e>
                                <m:r>
                                  <a:rPr lang="fr-FR" i="1">
                                    <a:latin typeface="Cambria Math" panose="02040503050406030204" pitchFamily="18" charset="0"/>
                                    <a:cs typeface="Arial" pitchFamily="34" charset="0"/>
                                  </a:rPr>
                                  <m:t> </m:t>
                                </m:r>
                              </m:e>
                            </m:eqArr>
                          </m:e>
                        </m:nary>
                      </m:oMath>
                    </m:oMathPara>
                  </a14:m>
                  <a:endParaRPr lang="fr-FR" sz="2000" dirty="0">
                    <a:latin typeface="Arial" pitchFamily="34" charset="0"/>
                    <a:cs typeface="Arial" pitchFamily="34" charset="0"/>
                  </a:endParaRPr>
                </a:p>
              </p:txBody>
            </p:sp>
          </mc:Choice>
          <mc:Fallback xmlns="">
            <p:sp>
              <p:nvSpPr>
                <p:cNvPr id="151" name="TextBox 150"/>
                <p:cNvSpPr txBox="1">
                  <a:spLocks noRot="1" noChangeAspect="1" noMove="1" noResize="1" noEditPoints="1" noAdjustHandles="1" noChangeArrowheads="1" noChangeShapeType="1" noTextEdit="1"/>
                </p:cNvSpPr>
                <p:nvPr/>
              </p:nvSpPr>
              <p:spPr>
                <a:xfrm>
                  <a:off x="2327662" y="1724360"/>
                  <a:ext cx="848218" cy="854849"/>
                </a:xfrm>
                <a:prstGeom prst="rect">
                  <a:avLst/>
                </a:prstGeom>
                <a:blipFill rotWithShape="0">
                  <a:blip r:embed="rId15"/>
                  <a:stretch>
                    <a:fillRect/>
                  </a:stretch>
                </a:blipFill>
              </p:spPr>
              <p:txBody>
                <a:bodyPr/>
                <a:lstStyle/>
                <a:p>
                  <a:r>
                    <a:rPr lang="fr-FR">
                      <a:noFill/>
                    </a:rPr>
                    <a:t> </a:t>
                  </a:r>
                </a:p>
              </p:txBody>
            </p:sp>
          </mc:Fallback>
        </mc:AlternateContent>
        <p:sp>
          <p:nvSpPr>
            <p:cNvPr id="398" name="Rectangle 397"/>
            <p:cNvSpPr/>
            <p:nvPr/>
          </p:nvSpPr>
          <p:spPr>
            <a:xfrm>
              <a:off x="2406475" y="1843891"/>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399" name="Oval 398"/>
            <p:cNvSpPr/>
            <p:nvPr/>
          </p:nvSpPr>
          <p:spPr>
            <a:xfrm>
              <a:off x="2580248" y="2517707"/>
              <a:ext cx="72008" cy="74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cxnSp>
          <p:nvCxnSpPr>
            <p:cNvPr id="400" name="Straight Connector 399"/>
            <p:cNvCxnSpPr>
              <a:endCxn id="398" idx="2"/>
            </p:cNvCxnSpPr>
            <p:nvPr/>
          </p:nvCxnSpPr>
          <p:spPr>
            <a:xfrm flipV="1">
              <a:off x="2616252" y="2308210"/>
              <a:ext cx="1" cy="2069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1" name="Straight Connector 400"/>
          <p:cNvCxnSpPr>
            <a:stCxn id="374" idx="6"/>
            <a:endCxn id="393" idx="1"/>
          </p:cNvCxnSpPr>
          <p:nvPr/>
        </p:nvCxnSpPr>
        <p:spPr>
          <a:xfrm>
            <a:off x="4181445" y="2901316"/>
            <a:ext cx="421189" cy="13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74" idx="6"/>
            <a:endCxn id="398" idx="1"/>
          </p:cNvCxnSpPr>
          <p:nvPr/>
        </p:nvCxnSpPr>
        <p:spPr>
          <a:xfrm>
            <a:off x="4181445" y="2901317"/>
            <a:ext cx="421189" cy="9030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382" idx="6"/>
            <a:endCxn id="398" idx="1"/>
          </p:cNvCxnSpPr>
          <p:nvPr/>
        </p:nvCxnSpPr>
        <p:spPr>
          <a:xfrm>
            <a:off x="4179979" y="3801495"/>
            <a:ext cx="422654" cy="28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82" idx="6"/>
          </p:cNvCxnSpPr>
          <p:nvPr/>
        </p:nvCxnSpPr>
        <p:spPr>
          <a:xfrm flipV="1">
            <a:off x="4179979" y="2899579"/>
            <a:ext cx="422654" cy="9019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5" name="TextBox 404"/>
          <p:cNvSpPr txBox="1"/>
          <p:nvPr/>
        </p:nvSpPr>
        <p:spPr>
          <a:xfrm>
            <a:off x="4081479" y="2335033"/>
            <a:ext cx="1131296" cy="276999"/>
          </a:xfrm>
          <a:prstGeom prst="rect">
            <a:avLst/>
          </a:prstGeom>
          <a:noFill/>
        </p:spPr>
        <p:txBody>
          <a:bodyPr wrap="square" rtlCol="0">
            <a:spAutoFit/>
          </a:bodyPr>
          <a:lstStyle/>
          <a:p>
            <a:pPr algn="ctr"/>
            <a:r>
              <a:rPr lang="fr-FR" sz="1200" i="1" dirty="0">
                <a:latin typeface="Arial" pitchFamily="34" charset="0"/>
                <a:cs typeface="Arial" pitchFamily="34" charset="0"/>
              </a:rPr>
              <a:t>layer weights</a:t>
            </a:r>
          </a:p>
        </p:txBody>
      </p:sp>
      <mc:AlternateContent xmlns:mc="http://schemas.openxmlformats.org/markup-compatibility/2006" xmlns:a14="http://schemas.microsoft.com/office/drawing/2010/main">
        <mc:Choice Requires="a14">
          <p:sp>
            <p:nvSpPr>
              <p:cNvPr id="406" name="Rectangle 405"/>
              <p:cNvSpPr/>
              <p:nvPr/>
            </p:nvSpPr>
            <p:spPr>
              <a:xfrm rot="2170819">
                <a:off x="939641" y="4283705"/>
                <a:ext cx="414098" cy="3151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fr-FR" sz="1200" i="1">
                              <a:latin typeface="Cambria Math" panose="02040503050406030204" pitchFamily="18" charset="0"/>
                              <a:cs typeface="Arial" pitchFamily="34" charset="0"/>
                            </a:rPr>
                          </m:ctrlPr>
                        </m:sSubSupPr>
                        <m:e>
                          <m:r>
                            <a:rPr lang="fr-FR" sz="1200" i="1">
                              <a:effectLst>
                                <a:outerShdw blurRad="38100" dist="38100" dir="2700000" algn="tl">
                                  <a:srgbClr val="000000">
                                    <a:alpha val="43137"/>
                                  </a:srgbClr>
                                </a:outerShdw>
                              </a:effectLst>
                              <a:latin typeface="Cambria Math" panose="02040503050406030204" pitchFamily="18" charset="0"/>
                              <a:cs typeface="Arial" pitchFamily="34" charset="0"/>
                            </a:rPr>
                            <m:t>𝑖</m:t>
                          </m:r>
                          <m:r>
                            <a:rPr lang="fr-FR" sz="1200" b="1" i="1">
                              <a:latin typeface="Cambria Math" panose="02040503050406030204" pitchFamily="18" charset="0"/>
                              <a:ea typeface="Cambria Math" panose="02040503050406030204" pitchFamily="18" charset="0"/>
                              <a:cs typeface="Arial" pitchFamily="34" charset="0"/>
                            </a:rPr>
                            <m:t>𝝎</m:t>
                          </m:r>
                        </m:e>
                        <m:sub>
                          <m:r>
                            <a:rPr lang="fr-FR" sz="1200" i="1">
                              <a:latin typeface="Cambria Math" panose="02040503050406030204" pitchFamily="18" charset="0"/>
                              <a:cs typeface="Arial" pitchFamily="34" charset="0"/>
                            </a:rPr>
                            <m:t> </m:t>
                          </m:r>
                          <m:r>
                            <a:rPr lang="fr-FR" sz="1200" i="1">
                              <a:latin typeface="Cambria Math" panose="02040503050406030204" pitchFamily="18" charset="0"/>
                              <a:cs typeface="Arial" pitchFamily="34" charset="0"/>
                            </a:rPr>
                            <m:t>3</m:t>
                          </m:r>
                          <m:r>
                            <a:rPr lang="fr-FR" sz="1200" i="1">
                              <a:latin typeface="Cambria Math" panose="02040503050406030204" pitchFamily="18" charset="0"/>
                              <a:cs typeface="Arial" pitchFamily="34" charset="0"/>
                            </a:rPr>
                            <m:t>,</m:t>
                          </m:r>
                          <m:r>
                            <a:rPr lang="fr-FR" sz="1200" i="1">
                              <a:latin typeface="Cambria Math" panose="02040503050406030204" pitchFamily="18" charset="0"/>
                              <a:cs typeface="Arial" pitchFamily="34" charset="0"/>
                            </a:rPr>
                            <m:t>3</m:t>
                          </m:r>
                        </m:sub>
                        <m:sup>
                          <m:r>
                            <a:rPr lang="fr-FR" sz="1200" i="1">
                              <a:latin typeface="Cambria Math" panose="02040503050406030204" pitchFamily="18" charset="0"/>
                              <a:cs typeface="Arial" pitchFamily="34" charset="0"/>
                            </a:rPr>
                            <m:t>1</m:t>
                          </m:r>
                          <m:r>
                            <a:rPr lang="fr-FR" sz="1200" i="1">
                              <a:latin typeface="Cambria Math" panose="02040503050406030204" pitchFamily="18" charset="0"/>
                              <a:cs typeface="Arial" pitchFamily="34" charset="0"/>
                            </a:rPr>
                            <m:t>,</m:t>
                          </m:r>
                          <m:r>
                            <a:rPr lang="fr-FR" sz="1200" i="1">
                              <a:latin typeface="Cambria Math" panose="02040503050406030204" pitchFamily="18" charset="0"/>
                              <a:cs typeface="Arial" pitchFamily="34" charset="0"/>
                            </a:rPr>
                            <m:t>1</m:t>
                          </m:r>
                        </m:sup>
                      </m:sSubSup>
                    </m:oMath>
                  </m:oMathPara>
                </a14:m>
                <a:endParaRPr lang="fr-FR" sz="1200" dirty="0"/>
              </a:p>
            </p:txBody>
          </p:sp>
        </mc:Choice>
        <mc:Fallback xmlns="">
          <p:sp>
            <p:nvSpPr>
              <p:cNvPr id="406" name="Rectangle 405"/>
              <p:cNvSpPr>
                <a:spLocks noRot="1" noChangeAspect="1" noMove="1" noResize="1" noEditPoints="1" noAdjustHandles="1" noChangeArrowheads="1" noChangeShapeType="1" noTextEdit="1"/>
              </p:cNvSpPr>
              <p:nvPr/>
            </p:nvSpPr>
            <p:spPr>
              <a:xfrm rot="2170819">
                <a:off x="939641" y="4283705"/>
                <a:ext cx="414098" cy="315151"/>
              </a:xfrm>
              <a:prstGeom prst="rect">
                <a:avLst/>
              </a:prstGeom>
              <a:blipFill>
                <a:blip r:embed="rId16"/>
                <a:stretch>
                  <a:fillRect b="-120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07" name="Rectangle 406"/>
              <p:cNvSpPr/>
              <p:nvPr/>
            </p:nvSpPr>
            <p:spPr>
              <a:xfrm>
                <a:off x="4126856" y="2646329"/>
                <a:ext cx="414098" cy="3151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fr-FR" sz="1200" i="1">
                              <a:latin typeface="Cambria Math" panose="02040503050406030204" pitchFamily="18" charset="0"/>
                              <a:cs typeface="Arial" pitchFamily="34" charset="0"/>
                            </a:rPr>
                          </m:ctrlPr>
                        </m:sSubSupPr>
                        <m:e>
                          <m:r>
                            <a:rPr lang="fr-FR" sz="1200" i="1">
                              <a:effectLst>
                                <a:outerShdw blurRad="38100" dist="38100" dir="2700000" algn="tl">
                                  <a:srgbClr val="000000">
                                    <a:alpha val="43137"/>
                                  </a:srgbClr>
                                </a:outerShdw>
                              </a:effectLst>
                              <a:latin typeface="Cambria Math" panose="02040503050406030204" pitchFamily="18" charset="0"/>
                              <a:cs typeface="Arial" pitchFamily="34" charset="0"/>
                            </a:rPr>
                            <m:t>𝑙</m:t>
                          </m:r>
                          <m:r>
                            <a:rPr lang="fr-FR" sz="1200" b="1" i="1">
                              <a:latin typeface="Cambria Math" panose="02040503050406030204" pitchFamily="18" charset="0"/>
                              <a:ea typeface="Cambria Math" panose="02040503050406030204" pitchFamily="18" charset="0"/>
                              <a:cs typeface="Arial" pitchFamily="34" charset="0"/>
                            </a:rPr>
                            <m:t>𝝎</m:t>
                          </m:r>
                        </m:e>
                        <m:sub>
                          <m:r>
                            <a:rPr lang="fr-FR" sz="1200" i="1">
                              <a:latin typeface="Cambria Math" panose="02040503050406030204" pitchFamily="18" charset="0"/>
                              <a:cs typeface="Arial" pitchFamily="34" charset="0"/>
                            </a:rPr>
                            <m:t> </m:t>
                          </m:r>
                          <m:r>
                            <a:rPr lang="fr-FR" sz="1200" i="1">
                              <a:latin typeface="Cambria Math" panose="02040503050406030204" pitchFamily="18" charset="0"/>
                              <a:cs typeface="Arial" pitchFamily="34" charset="0"/>
                            </a:rPr>
                            <m:t>1</m:t>
                          </m:r>
                          <m:r>
                            <a:rPr lang="fr-FR" sz="1200" i="1">
                              <a:latin typeface="Cambria Math" panose="02040503050406030204" pitchFamily="18" charset="0"/>
                              <a:cs typeface="Arial" pitchFamily="34" charset="0"/>
                            </a:rPr>
                            <m:t>,</m:t>
                          </m:r>
                          <m:r>
                            <a:rPr lang="fr-FR" sz="1200" i="1">
                              <a:latin typeface="Cambria Math" panose="02040503050406030204" pitchFamily="18" charset="0"/>
                              <a:cs typeface="Arial" pitchFamily="34" charset="0"/>
                            </a:rPr>
                            <m:t>1</m:t>
                          </m:r>
                        </m:sub>
                        <m:sup>
                          <m:r>
                            <a:rPr lang="fr-FR" sz="1200" i="1">
                              <a:latin typeface="Cambria Math" panose="02040503050406030204" pitchFamily="18" charset="0"/>
                              <a:cs typeface="Arial" pitchFamily="34" charset="0"/>
                            </a:rPr>
                            <m:t>2</m:t>
                          </m:r>
                          <m:r>
                            <a:rPr lang="fr-FR" sz="1200" i="1">
                              <a:latin typeface="Cambria Math" panose="02040503050406030204" pitchFamily="18" charset="0"/>
                              <a:cs typeface="Arial" pitchFamily="34" charset="0"/>
                            </a:rPr>
                            <m:t>,</m:t>
                          </m:r>
                          <m:r>
                            <a:rPr lang="fr-FR" sz="1200" i="1">
                              <a:latin typeface="Cambria Math" panose="02040503050406030204" pitchFamily="18" charset="0"/>
                              <a:cs typeface="Arial" pitchFamily="34" charset="0"/>
                            </a:rPr>
                            <m:t>1</m:t>
                          </m:r>
                        </m:sup>
                      </m:sSubSup>
                    </m:oMath>
                  </m:oMathPara>
                </a14:m>
                <a:endParaRPr lang="fr-FR" sz="1200" dirty="0"/>
              </a:p>
            </p:txBody>
          </p:sp>
        </mc:Choice>
        <mc:Fallback xmlns="">
          <p:sp>
            <p:nvSpPr>
              <p:cNvPr id="407" name="Rectangle 406"/>
              <p:cNvSpPr>
                <a:spLocks noRot="1" noChangeAspect="1" noMove="1" noResize="1" noEditPoints="1" noAdjustHandles="1" noChangeArrowheads="1" noChangeShapeType="1" noTextEdit="1"/>
              </p:cNvSpPr>
              <p:nvPr/>
            </p:nvSpPr>
            <p:spPr>
              <a:xfrm>
                <a:off x="4126856" y="2646329"/>
                <a:ext cx="414098" cy="315151"/>
              </a:xfrm>
              <a:prstGeom prst="rect">
                <a:avLst/>
              </a:prstGeom>
              <a:blipFill>
                <a:blip r:embed="rId17"/>
                <a:stretch>
                  <a:fillRect r="-1323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08" name="Rectangle 407"/>
              <p:cNvSpPr/>
              <p:nvPr/>
            </p:nvSpPr>
            <p:spPr>
              <a:xfrm>
                <a:off x="4123719" y="3766965"/>
                <a:ext cx="414098" cy="3151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fr-FR" sz="1200" i="1">
                              <a:latin typeface="Cambria Math" panose="02040503050406030204" pitchFamily="18" charset="0"/>
                              <a:cs typeface="Arial" pitchFamily="34" charset="0"/>
                            </a:rPr>
                          </m:ctrlPr>
                        </m:sSubSupPr>
                        <m:e>
                          <m:r>
                            <a:rPr lang="fr-FR" sz="1200" i="1">
                              <a:effectLst>
                                <a:outerShdw blurRad="38100" dist="38100" dir="2700000" algn="tl">
                                  <a:srgbClr val="000000">
                                    <a:alpha val="43137"/>
                                  </a:srgbClr>
                                </a:outerShdw>
                              </a:effectLst>
                              <a:latin typeface="Cambria Math" panose="02040503050406030204" pitchFamily="18" charset="0"/>
                              <a:cs typeface="Arial" pitchFamily="34" charset="0"/>
                            </a:rPr>
                            <m:t>𝑙</m:t>
                          </m:r>
                          <m:r>
                            <a:rPr lang="fr-FR" sz="1200" b="1" i="1">
                              <a:latin typeface="Cambria Math" panose="02040503050406030204" pitchFamily="18" charset="0"/>
                              <a:ea typeface="Cambria Math" panose="02040503050406030204" pitchFamily="18" charset="0"/>
                              <a:cs typeface="Arial" pitchFamily="34" charset="0"/>
                            </a:rPr>
                            <m:t>𝝎</m:t>
                          </m:r>
                        </m:e>
                        <m:sub>
                          <m:r>
                            <a:rPr lang="fr-FR" sz="1200" i="1">
                              <a:latin typeface="Cambria Math" panose="02040503050406030204" pitchFamily="18" charset="0"/>
                              <a:cs typeface="Arial" pitchFamily="34" charset="0"/>
                            </a:rPr>
                            <m:t> </m:t>
                          </m:r>
                          <m:r>
                            <a:rPr lang="fr-FR" sz="1200" i="1">
                              <a:latin typeface="Cambria Math" panose="02040503050406030204" pitchFamily="18" charset="0"/>
                              <a:cs typeface="Arial" pitchFamily="34" charset="0"/>
                            </a:rPr>
                            <m:t>2</m:t>
                          </m:r>
                          <m:r>
                            <a:rPr lang="fr-FR" sz="1200" i="1">
                              <a:latin typeface="Cambria Math" panose="02040503050406030204" pitchFamily="18" charset="0"/>
                              <a:cs typeface="Arial" pitchFamily="34" charset="0"/>
                            </a:rPr>
                            <m:t>,</m:t>
                          </m:r>
                          <m:r>
                            <a:rPr lang="fr-FR" sz="1200" i="1">
                              <a:latin typeface="Cambria Math" panose="02040503050406030204" pitchFamily="18" charset="0"/>
                              <a:cs typeface="Arial" pitchFamily="34" charset="0"/>
                            </a:rPr>
                            <m:t>2</m:t>
                          </m:r>
                        </m:sub>
                        <m:sup>
                          <m:r>
                            <a:rPr lang="fr-FR" sz="1200" i="1">
                              <a:latin typeface="Cambria Math" panose="02040503050406030204" pitchFamily="18" charset="0"/>
                              <a:cs typeface="Arial" pitchFamily="34" charset="0"/>
                            </a:rPr>
                            <m:t>2</m:t>
                          </m:r>
                          <m:r>
                            <a:rPr lang="fr-FR" sz="1200" i="1">
                              <a:latin typeface="Cambria Math" panose="02040503050406030204" pitchFamily="18" charset="0"/>
                              <a:cs typeface="Arial" pitchFamily="34" charset="0"/>
                            </a:rPr>
                            <m:t>,</m:t>
                          </m:r>
                          <m:r>
                            <a:rPr lang="fr-FR" sz="1200" i="1">
                              <a:latin typeface="Cambria Math" panose="02040503050406030204" pitchFamily="18" charset="0"/>
                              <a:cs typeface="Arial" pitchFamily="34" charset="0"/>
                            </a:rPr>
                            <m:t>1</m:t>
                          </m:r>
                        </m:sup>
                      </m:sSubSup>
                    </m:oMath>
                  </m:oMathPara>
                </a14:m>
                <a:endParaRPr lang="fr-FR" sz="1200" dirty="0"/>
              </a:p>
            </p:txBody>
          </p:sp>
        </mc:Choice>
        <mc:Fallback xmlns="">
          <p:sp>
            <p:nvSpPr>
              <p:cNvPr id="408" name="Rectangle 407"/>
              <p:cNvSpPr>
                <a:spLocks noRot="1" noChangeAspect="1" noMove="1" noResize="1" noEditPoints="1" noAdjustHandles="1" noChangeArrowheads="1" noChangeShapeType="1" noTextEdit="1"/>
              </p:cNvSpPr>
              <p:nvPr/>
            </p:nvSpPr>
            <p:spPr>
              <a:xfrm>
                <a:off x="4123719" y="3766965"/>
                <a:ext cx="414098" cy="315151"/>
              </a:xfrm>
              <a:prstGeom prst="rect">
                <a:avLst/>
              </a:prstGeom>
              <a:blipFill>
                <a:blip r:embed="rId18"/>
                <a:stretch>
                  <a:fillRect r="-1323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09" name="Rectangle 408"/>
              <p:cNvSpPr/>
              <p:nvPr/>
            </p:nvSpPr>
            <p:spPr>
              <a:xfrm>
                <a:off x="5784932" y="2673634"/>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b="1" i="1">
                          <a:solidFill>
                            <a:schemeClr val="tx1"/>
                          </a:solidFill>
                          <a:latin typeface="Cambria Math" panose="02040503050406030204" pitchFamily="18" charset="0"/>
                          <a:cs typeface="Miriam Fixed" panose="020B0509050101010101" pitchFamily="49" charset="-79"/>
                        </a:rPr>
                        <m:t>   </m:t>
                      </m:r>
                      <m:sSup>
                        <m:sSupPr>
                          <m:ctrlPr>
                            <a:rPr lang="fr-FR" b="1" i="1">
                              <a:solidFill>
                                <a:schemeClr val="tx1"/>
                              </a:solidFill>
                              <a:latin typeface="Cambria Math" panose="02040503050406030204" pitchFamily="18" charset="0"/>
                              <a:cs typeface="Miriam Fixed" panose="020B0509050101010101" pitchFamily="49" charset="-79"/>
                            </a:rPr>
                          </m:ctrlPr>
                        </m:sSupPr>
                        <m:e>
                          <m:r>
                            <a:rPr lang="fr-FR" b="1" i="1">
                              <a:solidFill>
                                <a:schemeClr val="tx1"/>
                              </a:solidFill>
                              <a:latin typeface="Cambria Math" panose="02040503050406030204" pitchFamily="18" charset="0"/>
                              <a:cs typeface="Miriam Fixed" panose="020B0509050101010101" pitchFamily="49" charset="-79"/>
                            </a:rPr>
                            <m:t>𝒇</m:t>
                          </m:r>
                        </m:e>
                        <m:sup>
                          <m:r>
                            <a:rPr lang="fr-FR" b="1" i="1">
                              <a:solidFill>
                                <a:schemeClr val="tx1"/>
                              </a:solidFill>
                              <a:latin typeface="Cambria Math" panose="02040503050406030204" pitchFamily="18" charset="0"/>
                              <a:cs typeface="Miriam Fixed" panose="020B0509050101010101" pitchFamily="49" charset="-79"/>
                            </a:rPr>
                            <m:t>𝟐</m:t>
                          </m:r>
                        </m:sup>
                      </m:sSup>
                    </m:oMath>
                  </m:oMathPara>
                </a14:m>
                <a:endParaRPr lang="fr-FR" b="1" i="1" dirty="0">
                  <a:solidFill>
                    <a:schemeClr val="tx1"/>
                  </a:solidFill>
                  <a:latin typeface="Miriam Fixed" panose="020B0509050101010101" pitchFamily="49" charset="-79"/>
                  <a:cs typeface="Miriam Fixed" panose="020B0509050101010101" pitchFamily="49" charset="-79"/>
                </a:endParaRPr>
              </a:p>
            </p:txBody>
          </p:sp>
        </mc:Choice>
        <mc:Fallback xmlns="">
          <p:sp>
            <p:nvSpPr>
              <p:cNvPr id="409" name="Rectangle 408"/>
              <p:cNvSpPr>
                <a:spLocks noRot="1" noChangeAspect="1" noMove="1" noResize="1" noEditPoints="1" noAdjustHandles="1" noChangeArrowheads="1" noChangeShapeType="1" noTextEdit="1"/>
              </p:cNvSpPr>
              <p:nvPr/>
            </p:nvSpPr>
            <p:spPr>
              <a:xfrm>
                <a:off x="5784932" y="2673634"/>
                <a:ext cx="419555" cy="464319"/>
              </a:xfrm>
              <a:prstGeom prst="rect">
                <a:avLst/>
              </a:prstGeom>
              <a:blipFill>
                <a:blip r:embed="rId19"/>
                <a:stretch>
                  <a:fillRect r="-34722"/>
                </a:stretch>
              </a:blipFill>
              <a:ln w="19050">
                <a:solidFill>
                  <a:schemeClr val="tx1"/>
                </a:solidFill>
              </a:ln>
            </p:spPr>
            <p:txBody>
              <a:bodyPr/>
              <a:lstStyle/>
              <a:p>
                <a:r>
                  <a:rPr lang="he-IL">
                    <a:noFill/>
                  </a:rPr>
                  <a:t> </a:t>
                </a:r>
              </a:p>
            </p:txBody>
          </p:sp>
        </mc:Fallback>
      </mc:AlternateContent>
      <p:cxnSp>
        <p:nvCxnSpPr>
          <p:cNvPr id="410" name="Straight Arrow Connector 409"/>
          <p:cNvCxnSpPr>
            <a:stCxn id="393" idx="3"/>
            <a:endCxn id="409" idx="1"/>
          </p:cNvCxnSpPr>
          <p:nvPr/>
        </p:nvCxnSpPr>
        <p:spPr>
          <a:xfrm>
            <a:off x="5022189" y="2902643"/>
            <a:ext cx="762743" cy="31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1" name="Rectangle 410"/>
              <p:cNvSpPr/>
              <p:nvPr/>
            </p:nvSpPr>
            <p:spPr>
              <a:xfrm>
                <a:off x="6186799" y="2559150"/>
                <a:ext cx="521232" cy="372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𝑎</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1</m:t>
                          </m:r>
                        </m:sub>
                        <m:sup>
                          <m:r>
                            <a:rPr lang="fr-FR" i="1">
                              <a:latin typeface="Cambria Math" panose="02040503050406030204" pitchFamily="18" charset="0"/>
                              <a:cs typeface="Arial" pitchFamily="34" charset="0"/>
                            </a:rPr>
                            <m:t>2</m:t>
                          </m:r>
                        </m:sup>
                      </m:sSubSup>
                    </m:oMath>
                  </m:oMathPara>
                </a14:m>
                <a:endParaRPr lang="fr-FR" dirty="0"/>
              </a:p>
            </p:txBody>
          </p:sp>
        </mc:Choice>
        <mc:Fallback xmlns="">
          <p:sp>
            <p:nvSpPr>
              <p:cNvPr id="411" name="Rectangle 410"/>
              <p:cNvSpPr>
                <a:spLocks noRot="1" noChangeAspect="1" noMove="1" noResize="1" noEditPoints="1" noAdjustHandles="1" noChangeArrowheads="1" noChangeShapeType="1" noTextEdit="1"/>
              </p:cNvSpPr>
              <p:nvPr/>
            </p:nvSpPr>
            <p:spPr>
              <a:xfrm>
                <a:off x="6186799" y="2559150"/>
                <a:ext cx="521232" cy="372538"/>
              </a:xfrm>
              <a:prstGeom prst="rect">
                <a:avLst/>
              </a:prstGeom>
              <a:blipFill>
                <a:blip r:embed="rId20"/>
                <a:stretch>
                  <a:fillRect b="-3279"/>
                </a:stretch>
              </a:blipFill>
            </p:spPr>
            <p:txBody>
              <a:bodyPr/>
              <a:lstStyle/>
              <a:p>
                <a:r>
                  <a:rPr lang="he-IL">
                    <a:noFill/>
                  </a:rPr>
                  <a:t> </a:t>
                </a:r>
              </a:p>
            </p:txBody>
          </p:sp>
        </mc:Fallback>
      </mc:AlternateContent>
      <p:sp>
        <p:nvSpPr>
          <p:cNvPr id="412" name="Oval 411"/>
          <p:cNvSpPr/>
          <p:nvPr/>
        </p:nvSpPr>
        <p:spPr>
          <a:xfrm>
            <a:off x="6976959" y="2828745"/>
            <a:ext cx="152254" cy="146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cxnSp>
        <p:nvCxnSpPr>
          <p:cNvPr id="413" name="Straight Connector 412"/>
          <p:cNvCxnSpPr>
            <a:stCxn id="409" idx="3"/>
            <a:endCxn id="412" idx="2"/>
          </p:cNvCxnSpPr>
          <p:nvPr/>
        </p:nvCxnSpPr>
        <p:spPr>
          <a:xfrm flipV="1">
            <a:off x="6204487" y="2902077"/>
            <a:ext cx="772473" cy="37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4" name="Rectangle 413"/>
              <p:cNvSpPr/>
              <p:nvPr/>
            </p:nvSpPr>
            <p:spPr>
              <a:xfrm>
                <a:off x="5779172" y="3572210"/>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b="1" i="1">
                          <a:solidFill>
                            <a:schemeClr val="tx1"/>
                          </a:solidFill>
                          <a:latin typeface="Cambria Math" panose="02040503050406030204" pitchFamily="18" charset="0"/>
                          <a:cs typeface="Miriam Fixed" panose="020B0509050101010101" pitchFamily="49" charset="-79"/>
                        </a:rPr>
                        <m:t>   </m:t>
                      </m:r>
                      <m:sSup>
                        <m:sSupPr>
                          <m:ctrlPr>
                            <a:rPr lang="fr-FR" b="1" i="1">
                              <a:solidFill>
                                <a:schemeClr val="tx1"/>
                              </a:solidFill>
                              <a:latin typeface="Cambria Math" panose="02040503050406030204" pitchFamily="18" charset="0"/>
                              <a:cs typeface="Miriam Fixed" panose="020B0509050101010101" pitchFamily="49" charset="-79"/>
                            </a:rPr>
                          </m:ctrlPr>
                        </m:sSupPr>
                        <m:e>
                          <m:r>
                            <a:rPr lang="fr-FR" b="1" i="1">
                              <a:solidFill>
                                <a:schemeClr val="tx1"/>
                              </a:solidFill>
                              <a:latin typeface="Cambria Math" panose="02040503050406030204" pitchFamily="18" charset="0"/>
                              <a:cs typeface="Miriam Fixed" panose="020B0509050101010101" pitchFamily="49" charset="-79"/>
                            </a:rPr>
                            <m:t>𝒇</m:t>
                          </m:r>
                        </m:e>
                        <m:sup>
                          <m:r>
                            <a:rPr lang="fr-FR" b="1" i="1">
                              <a:solidFill>
                                <a:schemeClr val="tx1"/>
                              </a:solidFill>
                              <a:latin typeface="Cambria Math" panose="02040503050406030204" pitchFamily="18" charset="0"/>
                              <a:cs typeface="Miriam Fixed" panose="020B0509050101010101" pitchFamily="49" charset="-79"/>
                            </a:rPr>
                            <m:t>𝟐</m:t>
                          </m:r>
                        </m:sup>
                      </m:sSup>
                    </m:oMath>
                  </m:oMathPara>
                </a14:m>
                <a:endParaRPr lang="fr-FR" b="1" i="1" dirty="0">
                  <a:solidFill>
                    <a:schemeClr val="tx1"/>
                  </a:solidFill>
                  <a:latin typeface="Miriam Fixed" panose="020B0509050101010101" pitchFamily="49" charset="-79"/>
                  <a:cs typeface="Miriam Fixed" panose="020B0509050101010101" pitchFamily="49" charset="-79"/>
                </a:endParaRPr>
              </a:p>
            </p:txBody>
          </p:sp>
        </mc:Choice>
        <mc:Fallback xmlns="">
          <p:sp>
            <p:nvSpPr>
              <p:cNvPr id="414" name="Rectangle 413"/>
              <p:cNvSpPr>
                <a:spLocks noRot="1" noChangeAspect="1" noMove="1" noResize="1" noEditPoints="1" noAdjustHandles="1" noChangeArrowheads="1" noChangeShapeType="1" noTextEdit="1"/>
              </p:cNvSpPr>
              <p:nvPr/>
            </p:nvSpPr>
            <p:spPr>
              <a:xfrm>
                <a:off x="5779172" y="3572210"/>
                <a:ext cx="419555" cy="464319"/>
              </a:xfrm>
              <a:prstGeom prst="rect">
                <a:avLst/>
              </a:prstGeom>
              <a:blipFill>
                <a:blip r:embed="rId21"/>
                <a:stretch>
                  <a:fillRect r="-34722"/>
                </a:stretch>
              </a:blipFill>
              <a:ln w="19050">
                <a:solidFill>
                  <a:schemeClr val="tx1"/>
                </a:solidFill>
              </a:ln>
            </p:spPr>
            <p:txBody>
              <a:bodyPr/>
              <a:lstStyle/>
              <a:p>
                <a:r>
                  <a:rPr lang="he-IL">
                    <a:noFill/>
                  </a:rPr>
                  <a:t> </a:t>
                </a:r>
              </a:p>
            </p:txBody>
          </p:sp>
        </mc:Fallback>
      </mc:AlternateContent>
      <p:cxnSp>
        <p:nvCxnSpPr>
          <p:cNvPr id="415" name="Straight Arrow Connector 414"/>
          <p:cNvCxnSpPr>
            <a:stCxn id="398" idx="3"/>
            <a:endCxn id="414" idx="1"/>
          </p:cNvCxnSpPr>
          <p:nvPr/>
        </p:nvCxnSpPr>
        <p:spPr>
          <a:xfrm>
            <a:off x="5022189" y="3804369"/>
            <a:ext cx="7569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6" name="Rectangle 415"/>
              <p:cNvSpPr/>
              <p:nvPr/>
            </p:nvSpPr>
            <p:spPr>
              <a:xfrm>
                <a:off x="6181040" y="3457727"/>
                <a:ext cx="521233" cy="3731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𝑎</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2</m:t>
                          </m:r>
                        </m:sub>
                        <m:sup>
                          <m:r>
                            <a:rPr lang="fr-FR" i="1">
                              <a:latin typeface="Cambria Math" panose="02040503050406030204" pitchFamily="18" charset="0"/>
                              <a:cs typeface="Arial" pitchFamily="34" charset="0"/>
                            </a:rPr>
                            <m:t>2</m:t>
                          </m:r>
                        </m:sup>
                      </m:sSubSup>
                    </m:oMath>
                  </m:oMathPara>
                </a14:m>
                <a:endParaRPr lang="fr-FR" dirty="0"/>
              </a:p>
            </p:txBody>
          </p:sp>
        </mc:Choice>
        <mc:Fallback xmlns="">
          <p:sp>
            <p:nvSpPr>
              <p:cNvPr id="416" name="Rectangle 415"/>
              <p:cNvSpPr>
                <a:spLocks noRot="1" noChangeAspect="1" noMove="1" noResize="1" noEditPoints="1" noAdjustHandles="1" noChangeArrowheads="1" noChangeShapeType="1" noTextEdit="1"/>
              </p:cNvSpPr>
              <p:nvPr/>
            </p:nvSpPr>
            <p:spPr>
              <a:xfrm>
                <a:off x="6181040" y="3457727"/>
                <a:ext cx="521233" cy="373115"/>
              </a:xfrm>
              <a:prstGeom prst="rect">
                <a:avLst/>
              </a:prstGeom>
              <a:blipFill>
                <a:blip r:embed="rId22"/>
                <a:stretch>
                  <a:fillRect b="-3279"/>
                </a:stretch>
              </a:blipFill>
            </p:spPr>
            <p:txBody>
              <a:bodyPr/>
              <a:lstStyle/>
              <a:p>
                <a:r>
                  <a:rPr lang="he-IL">
                    <a:noFill/>
                  </a:rPr>
                  <a:t> </a:t>
                </a:r>
              </a:p>
            </p:txBody>
          </p:sp>
        </mc:Fallback>
      </mc:AlternateContent>
      <p:sp>
        <p:nvSpPr>
          <p:cNvPr id="417" name="Oval 416"/>
          <p:cNvSpPr/>
          <p:nvPr/>
        </p:nvSpPr>
        <p:spPr>
          <a:xfrm>
            <a:off x="6971199" y="3727321"/>
            <a:ext cx="152254" cy="146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cxnSp>
        <p:nvCxnSpPr>
          <p:cNvPr id="418" name="Straight Connector 417"/>
          <p:cNvCxnSpPr>
            <a:stCxn id="414" idx="3"/>
            <a:endCxn id="417" idx="2"/>
          </p:cNvCxnSpPr>
          <p:nvPr/>
        </p:nvCxnSpPr>
        <p:spPr>
          <a:xfrm flipV="1">
            <a:off x="6198727" y="3800653"/>
            <a:ext cx="772473" cy="37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19" name="TextBox 418"/>
          <p:cNvSpPr txBox="1"/>
          <p:nvPr/>
        </p:nvSpPr>
        <p:spPr>
          <a:xfrm>
            <a:off x="2046601" y="4854190"/>
            <a:ext cx="504056" cy="276999"/>
          </a:xfrm>
          <a:prstGeom prst="rect">
            <a:avLst/>
          </a:prstGeom>
          <a:noFill/>
        </p:spPr>
        <p:txBody>
          <a:bodyPr wrap="square" rtlCol="0">
            <a:spAutoFit/>
          </a:bodyPr>
          <a:lstStyle/>
          <a:p>
            <a:pPr algn="ctr"/>
            <a:r>
              <a:rPr lang="fr-FR" sz="1200" i="1" dirty="0" err="1">
                <a:latin typeface="Arial" pitchFamily="34" charset="0"/>
                <a:cs typeface="Arial" pitchFamily="34" charset="0"/>
              </a:rPr>
              <a:t>bias</a:t>
            </a:r>
            <a:endParaRPr lang="fr-FR" sz="1200" i="1" dirty="0">
              <a:latin typeface="Arial" pitchFamily="34" charset="0"/>
              <a:cs typeface="Arial" pitchFamily="34" charset="0"/>
            </a:endParaRPr>
          </a:p>
        </p:txBody>
      </p:sp>
      <p:grpSp>
        <p:nvGrpSpPr>
          <p:cNvPr id="420" name="Group 419"/>
          <p:cNvGrpSpPr/>
          <p:nvPr/>
        </p:nvGrpSpPr>
        <p:grpSpPr>
          <a:xfrm>
            <a:off x="1580316" y="4302541"/>
            <a:ext cx="2610793" cy="873950"/>
            <a:chOff x="1906769" y="4302541"/>
            <a:chExt cx="2610793" cy="873950"/>
          </a:xfrm>
        </p:grpSpPr>
        <p:grpSp>
          <p:nvGrpSpPr>
            <p:cNvPr id="421" name="Group 420"/>
            <p:cNvGrpSpPr/>
            <p:nvPr/>
          </p:nvGrpSpPr>
          <p:grpSpPr>
            <a:xfrm>
              <a:off x="1906769" y="4309126"/>
              <a:ext cx="848218" cy="867365"/>
              <a:chOff x="2327662" y="1724360"/>
              <a:chExt cx="848218" cy="867365"/>
            </a:xfrm>
          </p:grpSpPr>
          <mc:AlternateContent xmlns:mc="http://schemas.openxmlformats.org/markup-compatibility/2006" xmlns:a14="http://schemas.microsoft.com/office/drawing/2010/main">
            <mc:Choice Requires="a14">
              <p:sp>
                <p:nvSpPr>
                  <p:cNvPr id="427" name="TextBox 426"/>
                  <p:cNvSpPr txBox="1"/>
                  <p:nvPr/>
                </p:nvSpPr>
                <p:spPr>
                  <a:xfrm>
                    <a:off x="2327662" y="1724360"/>
                    <a:ext cx="848218" cy="854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fr-FR" i="1">
                                  <a:latin typeface="Cambria Math" panose="02040503050406030204" pitchFamily="18" charset="0"/>
                                  <a:cs typeface="Arial" pitchFamily="34" charset="0"/>
                                </a:rPr>
                              </m:ctrlPr>
                            </m:naryPr>
                            <m:sub>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𝑏</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2</m:t>
                                  </m:r>
                                </m:sub>
                                <m:sup>
                                  <m:r>
                                    <a:rPr lang="fr-FR" i="1">
                                      <a:latin typeface="Cambria Math" panose="02040503050406030204" pitchFamily="18" charset="0"/>
                                      <a:cs typeface="Arial" pitchFamily="34" charset="0"/>
                                    </a:rPr>
                                    <m:t>1</m:t>
                                  </m:r>
                                </m:sup>
                              </m:sSubSup>
                            </m:sub>
                            <m:sup/>
                            <m:e>
                              <m:eqArr>
                                <m:eqArrPr>
                                  <m:ctrlPr>
                                    <a:rPr lang="fr-FR" i="1">
                                      <a:latin typeface="Cambria Math" panose="02040503050406030204" pitchFamily="18" charset="0"/>
                                      <a:cs typeface="Arial" pitchFamily="34" charset="0"/>
                                    </a:rPr>
                                  </m:ctrlPr>
                                </m:eqArrPr>
                                <m:e>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𝑛</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3</m:t>
                                      </m:r>
                                    </m:sub>
                                    <m:sup>
                                      <m:r>
                                        <a:rPr lang="fr-FR" i="1">
                                          <a:latin typeface="Cambria Math" panose="02040503050406030204" pitchFamily="18" charset="0"/>
                                          <a:cs typeface="Arial" pitchFamily="34" charset="0"/>
                                        </a:rPr>
                                        <m:t>1</m:t>
                                      </m:r>
                                    </m:sup>
                                  </m:sSubSup>
                                </m:e>
                                <m:e>
                                  <m:r>
                                    <a:rPr lang="fr-FR" i="1">
                                      <a:latin typeface="Cambria Math" panose="02040503050406030204" pitchFamily="18" charset="0"/>
                                      <a:cs typeface="Arial" pitchFamily="34" charset="0"/>
                                    </a:rPr>
                                    <m:t> </m:t>
                                  </m:r>
                                </m:e>
                              </m:eqArr>
                            </m:e>
                          </m:nary>
                        </m:oMath>
                      </m:oMathPara>
                    </a14:m>
                    <a:endParaRPr lang="fr-FR" sz="2000" dirty="0">
                      <a:latin typeface="Arial" pitchFamily="34" charset="0"/>
                      <a:cs typeface="Arial" pitchFamily="34" charset="0"/>
                    </a:endParaRPr>
                  </a:p>
                </p:txBody>
              </p:sp>
            </mc:Choice>
            <mc:Fallback xmlns="">
              <p:sp>
                <p:nvSpPr>
                  <p:cNvPr id="197" name="TextBox 196"/>
                  <p:cNvSpPr txBox="1">
                    <a:spLocks noRot="1" noChangeAspect="1" noMove="1" noResize="1" noEditPoints="1" noAdjustHandles="1" noChangeArrowheads="1" noChangeShapeType="1" noTextEdit="1"/>
                  </p:cNvSpPr>
                  <p:nvPr/>
                </p:nvSpPr>
                <p:spPr>
                  <a:xfrm>
                    <a:off x="2327662" y="1724360"/>
                    <a:ext cx="848218" cy="854849"/>
                  </a:xfrm>
                  <a:prstGeom prst="rect">
                    <a:avLst/>
                  </a:prstGeom>
                  <a:blipFill rotWithShape="0">
                    <a:blip r:embed="rId23"/>
                    <a:stretch>
                      <a:fillRect/>
                    </a:stretch>
                  </a:blipFill>
                </p:spPr>
                <p:txBody>
                  <a:bodyPr/>
                  <a:lstStyle/>
                  <a:p>
                    <a:r>
                      <a:rPr lang="fr-FR">
                        <a:noFill/>
                      </a:rPr>
                      <a:t> </a:t>
                    </a:r>
                  </a:p>
                </p:txBody>
              </p:sp>
            </mc:Fallback>
          </mc:AlternateContent>
          <p:sp>
            <p:nvSpPr>
              <p:cNvPr id="428" name="Rectangle 427"/>
              <p:cNvSpPr/>
              <p:nvPr/>
            </p:nvSpPr>
            <p:spPr>
              <a:xfrm>
                <a:off x="2406475" y="1843891"/>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429" name="Oval 428"/>
              <p:cNvSpPr/>
              <p:nvPr/>
            </p:nvSpPr>
            <p:spPr>
              <a:xfrm>
                <a:off x="2580248" y="2517707"/>
                <a:ext cx="72008" cy="74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cxnSp>
            <p:nvCxnSpPr>
              <p:cNvPr id="430" name="Straight Connector 429"/>
              <p:cNvCxnSpPr>
                <a:endCxn id="428" idx="2"/>
              </p:cNvCxnSpPr>
              <p:nvPr/>
            </p:nvCxnSpPr>
            <p:spPr>
              <a:xfrm flipV="1">
                <a:off x="2616252" y="2308210"/>
                <a:ext cx="1" cy="2069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2" name="Oval 421"/>
            <p:cNvSpPr/>
            <p:nvPr/>
          </p:nvSpPr>
          <p:spPr>
            <a:xfrm>
              <a:off x="4365308" y="4584612"/>
              <a:ext cx="152254" cy="146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23" name="Rectangle 422"/>
                <p:cNvSpPr/>
                <p:nvPr/>
              </p:nvSpPr>
              <p:spPr>
                <a:xfrm>
                  <a:off x="3181706" y="4428657"/>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b="1" i="1">
                            <a:solidFill>
                              <a:schemeClr val="tx1"/>
                            </a:solidFill>
                            <a:latin typeface="Cambria Math" panose="02040503050406030204" pitchFamily="18" charset="0"/>
                            <a:cs typeface="Miriam Fixed" panose="020B0509050101010101" pitchFamily="49" charset="-79"/>
                          </a:rPr>
                          <m:t>   </m:t>
                        </m:r>
                        <m:sSup>
                          <m:sSupPr>
                            <m:ctrlPr>
                              <a:rPr lang="fr-FR" b="1" i="1">
                                <a:solidFill>
                                  <a:schemeClr val="tx1"/>
                                </a:solidFill>
                                <a:latin typeface="Cambria Math" panose="02040503050406030204" pitchFamily="18" charset="0"/>
                                <a:cs typeface="Miriam Fixed" panose="020B0509050101010101" pitchFamily="49" charset="-79"/>
                              </a:rPr>
                            </m:ctrlPr>
                          </m:sSupPr>
                          <m:e>
                            <m:r>
                              <a:rPr lang="fr-FR" b="1" i="1">
                                <a:solidFill>
                                  <a:schemeClr val="tx1"/>
                                </a:solidFill>
                                <a:latin typeface="Cambria Math" panose="02040503050406030204" pitchFamily="18" charset="0"/>
                                <a:cs typeface="Miriam Fixed" panose="020B0509050101010101" pitchFamily="49" charset="-79"/>
                              </a:rPr>
                              <m:t>𝒇</m:t>
                            </m:r>
                          </m:e>
                          <m:sup>
                            <m:r>
                              <a:rPr lang="fr-FR" b="1" i="1">
                                <a:solidFill>
                                  <a:schemeClr val="tx1"/>
                                </a:solidFill>
                                <a:latin typeface="Cambria Math" panose="02040503050406030204" pitchFamily="18" charset="0"/>
                                <a:cs typeface="Miriam Fixed" panose="020B0509050101010101" pitchFamily="49" charset="-79"/>
                              </a:rPr>
                              <m:t>𝟏</m:t>
                            </m:r>
                          </m:sup>
                        </m:sSup>
                      </m:oMath>
                    </m:oMathPara>
                  </a14:m>
                  <a:endParaRPr lang="fr-FR" b="1" i="1" dirty="0">
                    <a:solidFill>
                      <a:schemeClr val="tx1"/>
                    </a:solidFill>
                    <a:latin typeface="Miriam Fixed" panose="020B0509050101010101" pitchFamily="49" charset="-79"/>
                    <a:cs typeface="Miriam Fixed" panose="020B0509050101010101" pitchFamily="49" charset="-79"/>
                  </a:endParaRPr>
                </a:p>
              </p:txBody>
            </p:sp>
          </mc:Choice>
          <mc:Fallback xmlns="">
            <p:sp>
              <p:nvSpPr>
                <p:cNvPr id="202" name="Rectangle 201"/>
                <p:cNvSpPr>
                  <a:spLocks noRot="1" noChangeAspect="1" noMove="1" noResize="1" noEditPoints="1" noAdjustHandles="1" noChangeArrowheads="1" noChangeShapeType="1" noTextEdit="1"/>
                </p:cNvSpPr>
                <p:nvPr/>
              </p:nvSpPr>
              <p:spPr>
                <a:xfrm>
                  <a:off x="3181706" y="4428657"/>
                  <a:ext cx="419555" cy="464319"/>
                </a:xfrm>
                <a:prstGeom prst="rect">
                  <a:avLst/>
                </a:prstGeom>
                <a:blipFill rotWithShape="0">
                  <a:blip r:embed="rId24"/>
                  <a:stretch>
                    <a:fillRect l="-12500"/>
                  </a:stretch>
                </a:blipFill>
                <a:ln w="19050">
                  <a:solidFill>
                    <a:schemeClr val="tx1"/>
                  </a:solidFill>
                </a:ln>
              </p:spPr>
              <p:txBody>
                <a:bodyPr/>
                <a:lstStyle/>
                <a:p>
                  <a:r>
                    <a:rPr lang="fr-FR">
                      <a:noFill/>
                    </a:rPr>
                    <a:t> </a:t>
                  </a:r>
                </a:p>
              </p:txBody>
            </p:sp>
          </mc:Fallback>
        </mc:AlternateContent>
        <p:cxnSp>
          <p:nvCxnSpPr>
            <p:cNvPr id="424" name="Straight Arrow Connector 423"/>
            <p:cNvCxnSpPr>
              <a:stCxn id="428" idx="3"/>
              <a:endCxn id="423" idx="1"/>
            </p:cNvCxnSpPr>
            <p:nvPr/>
          </p:nvCxnSpPr>
          <p:spPr>
            <a:xfrm>
              <a:off x="2405137" y="4660817"/>
              <a:ext cx="7765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5" name="Rectangle 424"/>
                <p:cNvSpPr/>
                <p:nvPr/>
              </p:nvSpPr>
              <p:spPr>
                <a:xfrm>
                  <a:off x="3581136" y="4302541"/>
                  <a:ext cx="521233" cy="37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𝑎</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3</m:t>
                            </m:r>
                          </m:sub>
                          <m:sup>
                            <m:r>
                              <a:rPr lang="fr-FR" i="1">
                                <a:latin typeface="Cambria Math" panose="02040503050406030204" pitchFamily="18" charset="0"/>
                                <a:cs typeface="Arial" pitchFamily="34" charset="0"/>
                              </a:rPr>
                              <m:t>1</m:t>
                            </m:r>
                          </m:sup>
                        </m:sSubSup>
                      </m:oMath>
                    </m:oMathPara>
                  </a14:m>
                  <a:endParaRPr lang="fr-FR" dirty="0"/>
                </a:p>
              </p:txBody>
            </p:sp>
          </mc:Choice>
          <mc:Fallback xmlns="">
            <p:sp>
              <p:nvSpPr>
                <p:cNvPr id="204" name="Rectangle 203"/>
                <p:cNvSpPr>
                  <a:spLocks noRot="1" noChangeAspect="1" noMove="1" noResize="1" noEditPoints="1" noAdjustHandles="1" noChangeArrowheads="1" noChangeShapeType="1" noTextEdit="1"/>
                </p:cNvSpPr>
                <p:nvPr/>
              </p:nvSpPr>
              <p:spPr>
                <a:xfrm>
                  <a:off x="3581136" y="4302541"/>
                  <a:ext cx="521233" cy="373885"/>
                </a:xfrm>
                <a:prstGeom prst="rect">
                  <a:avLst/>
                </a:prstGeom>
                <a:blipFill rotWithShape="0">
                  <a:blip r:embed="rId25"/>
                  <a:stretch>
                    <a:fillRect b="-3279"/>
                  </a:stretch>
                </a:blipFill>
              </p:spPr>
              <p:txBody>
                <a:bodyPr/>
                <a:lstStyle/>
                <a:p>
                  <a:r>
                    <a:rPr lang="fr-FR">
                      <a:noFill/>
                    </a:rPr>
                    <a:t> </a:t>
                  </a:r>
                </a:p>
              </p:txBody>
            </p:sp>
          </mc:Fallback>
        </mc:AlternateContent>
        <p:cxnSp>
          <p:nvCxnSpPr>
            <p:cNvPr id="426" name="Straight Connector 425"/>
            <p:cNvCxnSpPr>
              <a:stCxn id="423" idx="3"/>
              <a:endCxn id="422" idx="2"/>
            </p:cNvCxnSpPr>
            <p:nvPr/>
          </p:nvCxnSpPr>
          <p:spPr>
            <a:xfrm flipV="1">
              <a:off x="3601261" y="4657943"/>
              <a:ext cx="764047" cy="28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1" name="Group 430"/>
          <p:cNvGrpSpPr/>
          <p:nvPr/>
        </p:nvGrpSpPr>
        <p:grpSpPr>
          <a:xfrm>
            <a:off x="4534949" y="4309127"/>
            <a:ext cx="848218" cy="867365"/>
            <a:chOff x="2327662" y="1724360"/>
            <a:chExt cx="848218" cy="867365"/>
          </a:xfrm>
        </p:grpSpPr>
        <mc:AlternateContent xmlns:mc="http://schemas.openxmlformats.org/markup-compatibility/2006" xmlns:a14="http://schemas.microsoft.com/office/drawing/2010/main">
          <mc:Choice Requires="a14">
            <p:sp>
              <p:nvSpPr>
                <p:cNvPr id="432" name="TextBox 431"/>
                <p:cNvSpPr txBox="1"/>
                <p:nvPr/>
              </p:nvSpPr>
              <p:spPr>
                <a:xfrm>
                  <a:off x="2327662" y="1724360"/>
                  <a:ext cx="848218" cy="854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fr-FR" i="1">
                                <a:latin typeface="Cambria Math" panose="02040503050406030204" pitchFamily="18" charset="0"/>
                                <a:cs typeface="Arial" pitchFamily="34" charset="0"/>
                              </a:rPr>
                            </m:ctrlPr>
                          </m:naryPr>
                          <m:sub>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𝑏</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2</m:t>
                                </m:r>
                              </m:sub>
                              <m:sup>
                                <m:r>
                                  <a:rPr lang="fr-FR" i="1">
                                    <a:latin typeface="Cambria Math" panose="02040503050406030204" pitchFamily="18" charset="0"/>
                                    <a:cs typeface="Arial" pitchFamily="34" charset="0"/>
                                  </a:rPr>
                                  <m:t>2</m:t>
                                </m:r>
                              </m:sup>
                            </m:sSubSup>
                          </m:sub>
                          <m:sup/>
                          <m:e>
                            <m:eqArr>
                              <m:eqArrPr>
                                <m:ctrlPr>
                                  <a:rPr lang="fr-FR" i="1">
                                    <a:latin typeface="Cambria Math" panose="02040503050406030204" pitchFamily="18" charset="0"/>
                                    <a:cs typeface="Arial" pitchFamily="34" charset="0"/>
                                  </a:rPr>
                                </m:ctrlPr>
                              </m:eqArrPr>
                              <m:e>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𝑛</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3</m:t>
                                    </m:r>
                                  </m:sub>
                                  <m:sup>
                                    <m:r>
                                      <a:rPr lang="fr-FR" i="1">
                                        <a:latin typeface="Cambria Math" panose="02040503050406030204" pitchFamily="18" charset="0"/>
                                        <a:cs typeface="Arial" pitchFamily="34" charset="0"/>
                                      </a:rPr>
                                      <m:t>2</m:t>
                                    </m:r>
                                  </m:sup>
                                </m:sSubSup>
                              </m:e>
                              <m:e>
                                <m:r>
                                  <a:rPr lang="fr-FR" i="1">
                                    <a:latin typeface="Cambria Math" panose="02040503050406030204" pitchFamily="18" charset="0"/>
                                    <a:cs typeface="Arial" pitchFamily="34" charset="0"/>
                                  </a:rPr>
                                  <m:t> </m:t>
                                </m:r>
                              </m:e>
                            </m:eqArr>
                          </m:e>
                        </m:nary>
                      </m:oMath>
                    </m:oMathPara>
                  </a14:m>
                  <a:endParaRPr lang="fr-FR" sz="2000" dirty="0">
                    <a:latin typeface="Arial" pitchFamily="34" charset="0"/>
                    <a:cs typeface="Arial" pitchFamily="34" charset="0"/>
                  </a:endParaRPr>
                </a:p>
              </p:txBody>
            </p:sp>
          </mc:Choice>
          <mc:Fallback xmlns="">
            <p:sp>
              <p:nvSpPr>
                <p:cNvPr id="207" name="TextBox 206"/>
                <p:cNvSpPr txBox="1">
                  <a:spLocks noRot="1" noChangeAspect="1" noMove="1" noResize="1" noEditPoints="1" noAdjustHandles="1" noChangeArrowheads="1" noChangeShapeType="1" noTextEdit="1"/>
                </p:cNvSpPr>
                <p:nvPr/>
              </p:nvSpPr>
              <p:spPr>
                <a:xfrm>
                  <a:off x="2327662" y="1724360"/>
                  <a:ext cx="848218" cy="854849"/>
                </a:xfrm>
                <a:prstGeom prst="rect">
                  <a:avLst/>
                </a:prstGeom>
                <a:blipFill rotWithShape="0">
                  <a:blip r:embed="rId26"/>
                  <a:stretch>
                    <a:fillRect/>
                  </a:stretch>
                </a:blipFill>
              </p:spPr>
              <p:txBody>
                <a:bodyPr/>
                <a:lstStyle/>
                <a:p>
                  <a:r>
                    <a:rPr lang="fr-FR">
                      <a:noFill/>
                    </a:rPr>
                    <a:t> </a:t>
                  </a:r>
                </a:p>
              </p:txBody>
            </p:sp>
          </mc:Fallback>
        </mc:AlternateContent>
        <p:sp>
          <p:nvSpPr>
            <p:cNvPr id="433" name="Rectangle 432"/>
            <p:cNvSpPr/>
            <p:nvPr/>
          </p:nvSpPr>
          <p:spPr>
            <a:xfrm>
              <a:off x="2406475" y="1843891"/>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434" name="Oval 433"/>
            <p:cNvSpPr/>
            <p:nvPr/>
          </p:nvSpPr>
          <p:spPr>
            <a:xfrm>
              <a:off x="2580248" y="2517707"/>
              <a:ext cx="72008" cy="74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cxnSp>
          <p:nvCxnSpPr>
            <p:cNvPr id="435" name="Straight Connector 434"/>
            <p:cNvCxnSpPr>
              <a:endCxn id="433" idx="2"/>
            </p:cNvCxnSpPr>
            <p:nvPr/>
          </p:nvCxnSpPr>
          <p:spPr>
            <a:xfrm flipV="1">
              <a:off x="2616252" y="2308210"/>
              <a:ext cx="1" cy="2069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6" name="Straight Connector 435"/>
          <p:cNvCxnSpPr>
            <a:stCxn id="422" idx="6"/>
            <a:endCxn id="433" idx="1"/>
          </p:cNvCxnSpPr>
          <p:nvPr/>
        </p:nvCxnSpPr>
        <p:spPr>
          <a:xfrm>
            <a:off x="4191108" y="4657943"/>
            <a:ext cx="422654" cy="28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7" name="Rectangle 436"/>
              <p:cNvSpPr/>
              <p:nvPr/>
            </p:nvSpPr>
            <p:spPr>
              <a:xfrm>
                <a:off x="4134848" y="4623413"/>
                <a:ext cx="414098" cy="3151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fr-FR" sz="1200" i="1">
                              <a:latin typeface="Cambria Math" panose="02040503050406030204" pitchFamily="18" charset="0"/>
                              <a:cs typeface="Arial" pitchFamily="34" charset="0"/>
                            </a:rPr>
                          </m:ctrlPr>
                        </m:sSubSupPr>
                        <m:e>
                          <m:r>
                            <a:rPr lang="fr-FR" sz="1200" i="1">
                              <a:effectLst>
                                <a:outerShdw blurRad="38100" dist="38100" dir="2700000" algn="tl">
                                  <a:srgbClr val="000000">
                                    <a:alpha val="43137"/>
                                  </a:srgbClr>
                                </a:outerShdw>
                              </a:effectLst>
                              <a:latin typeface="Cambria Math" panose="02040503050406030204" pitchFamily="18" charset="0"/>
                              <a:cs typeface="Arial" pitchFamily="34" charset="0"/>
                            </a:rPr>
                            <m:t>𝑙</m:t>
                          </m:r>
                          <m:r>
                            <a:rPr lang="fr-FR" sz="1200" b="1" i="1">
                              <a:latin typeface="Cambria Math" panose="02040503050406030204" pitchFamily="18" charset="0"/>
                              <a:ea typeface="Cambria Math" panose="02040503050406030204" pitchFamily="18" charset="0"/>
                              <a:cs typeface="Arial" pitchFamily="34" charset="0"/>
                            </a:rPr>
                            <m:t>𝝎</m:t>
                          </m:r>
                        </m:e>
                        <m:sub>
                          <m:r>
                            <a:rPr lang="fr-FR" sz="1200" i="1">
                              <a:latin typeface="Cambria Math" panose="02040503050406030204" pitchFamily="18" charset="0"/>
                              <a:cs typeface="Arial" pitchFamily="34" charset="0"/>
                            </a:rPr>
                            <m:t> </m:t>
                          </m:r>
                          <m:r>
                            <a:rPr lang="fr-FR" sz="1200" i="1">
                              <a:latin typeface="Cambria Math" panose="02040503050406030204" pitchFamily="18" charset="0"/>
                              <a:cs typeface="Arial" pitchFamily="34" charset="0"/>
                            </a:rPr>
                            <m:t>3</m:t>
                          </m:r>
                          <m:r>
                            <a:rPr lang="fr-FR" sz="1200" i="1">
                              <a:latin typeface="Cambria Math" panose="02040503050406030204" pitchFamily="18" charset="0"/>
                              <a:cs typeface="Arial" pitchFamily="34" charset="0"/>
                            </a:rPr>
                            <m:t>,</m:t>
                          </m:r>
                          <m:r>
                            <a:rPr lang="fr-FR" sz="1200" i="1">
                              <a:latin typeface="Cambria Math" panose="02040503050406030204" pitchFamily="18" charset="0"/>
                              <a:cs typeface="Arial" pitchFamily="34" charset="0"/>
                            </a:rPr>
                            <m:t>3</m:t>
                          </m:r>
                        </m:sub>
                        <m:sup>
                          <m:r>
                            <a:rPr lang="fr-FR" sz="1200" i="1">
                              <a:latin typeface="Cambria Math" panose="02040503050406030204" pitchFamily="18" charset="0"/>
                              <a:cs typeface="Arial" pitchFamily="34" charset="0"/>
                            </a:rPr>
                            <m:t>2</m:t>
                          </m:r>
                          <m:r>
                            <a:rPr lang="fr-FR" sz="1200" i="1">
                              <a:latin typeface="Cambria Math" panose="02040503050406030204" pitchFamily="18" charset="0"/>
                              <a:cs typeface="Arial" pitchFamily="34" charset="0"/>
                            </a:rPr>
                            <m:t>,</m:t>
                          </m:r>
                          <m:r>
                            <a:rPr lang="fr-FR" sz="1200" i="1">
                              <a:latin typeface="Cambria Math" panose="02040503050406030204" pitchFamily="18" charset="0"/>
                              <a:cs typeface="Arial" pitchFamily="34" charset="0"/>
                            </a:rPr>
                            <m:t>1</m:t>
                          </m:r>
                        </m:sup>
                      </m:sSubSup>
                    </m:oMath>
                  </m:oMathPara>
                </a14:m>
                <a:endParaRPr lang="fr-FR" sz="1200" dirty="0"/>
              </a:p>
            </p:txBody>
          </p:sp>
        </mc:Choice>
        <mc:Fallback xmlns="">
          <p:sp>
            <p:nvSpPr>
              <p:cNvPr id="437" name="Rectangle 436"/>
              <p:cNvSpPr>
                <a:spLocks noRot="1" noChangeAspect="1" noMove="1" noResize="1" noEditPoints="1" noAdjustHandles="1" noChangeArrowheads="1" noChangeShapeType="1" noTextEdit="1"/>
              </p:cNvSpPr>
              <p:nvPr/>
            </p:nvSpPr>
            <p:spPr>
              <a:xfrm>
                <a:off x="4134848" y="4623413"/>
                <a:ext cx="414098" cy="315151"/>
              </a:xfrm>
              <a:prstGeom prst="rect">
                <a:avLst/>
              </a:prstGeom>
              <a:blipFill>
                <a:blip r:embed="rId27"/>
                <a:stretch>
                  <a:fillRect r="-13235"/>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38" name="Rectangle 437"/>
              <p:cNvSpPr/>
              <p:nvPr/>
            </p:nvSpPr>
            <p:spPr>
              <a:xfrm>
                <a:off x="5790301" y="4428658"/>
                <a:ext cx="419555" cy="464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b="1" i="1">
                          <a:solidFill>
                            <a:schemeClr val="tx1"/>
                          </a:solidFill>
                          <a:latin typeface="Cambria Math" panose="02040503050406030204" pitchFamily="18" charset="0"/>
                          <a:cs typeface="Miriam Fixed" panose="020B0509050101010101" pitchFamily="49" charset="-79"/>
                        </a:rPr>
                        <m:t>   </m:t>
                      </m:r>
                      <m:sSup>
                        <m:sSupPr>
                          <m:ctrlPr>
                            <a:rPr lang="fr-FR" b="1" i="1">
                              <a:solidFill>
                                <a:schemeClr val="tx1"/>
                              </a:solidFill>
                              <a:latin typeface="Cambria Math" panose="02040503050406030204" pitchFamily="18" charset="0"/>
                              <a:cs typeface="Miriam Fixed" panose="020B0509050101010101" pitchFamily="49" charset="-79"/>
                            </a:rPr>
                          </m:ctrlPr>
                        </m:sSupPr>
                        <m:e>
                          <m:r>
                            <a:rPr lang="fr-FR" b="1" i="1">
                              <a:solidFill>
                                <a:schemeClr val="tx1"/>
                              </a:solidFill>
                              <a:latin typeface="Cambria Math" panose="02040503050406030204" pitchFamily="18" charset="0"/>
                              <a:cs typeface="Miriam Fixed" panose="020B0509050101010101" pitchFamily="49" charset="-79"/>
                            </a:rPr>
                            <m:t>𝒇</m:t>
                          </m:r>
                        </m:e>
                        <m:sup>
                          <m:r>
                            <a:rPr lang="fr-FR" b="1" i="1">
                              <a:solidFill>
                                <a:schemeClr val="tx1"/>
                              </a:solidFill>
                              <a:latin typeface="Cambria Math" panose="02040503050406030204" pitchFamily="18" charset="0"/>
                              <a:cs typeface="Miriam Fixed" panose="020B0509050101010101" pitchFamily="49" charset="-79"/>
                            </a:rPr>
                            <m:t>𝟐</m:t>
                          </m:r>
                        </m:sup>
                      </m:sSup>
                    </m:oMath>
                  </m:oMathPara>
                </a14:m>
                <a:endParaRPr lang="fr-FR" b="1" i="1" dirty="0">
                  <a:solidFill>
                    <a:schemeClr val="tx1"/>
                  </a:solidFill>
                  <a:latin typeface="Miriam Fixed" panose="020B0509050101010101" pitchFamily="49" charset="-79"/>
                  <a:cs typeface="Miriam Fixed" panose="020B0509050101010101" pitchFamily="49" charset="-79"/>
                </a:endParaRPr>
              </a:p>
            </p:txBody>
          </p:sp>
        </mc:Choice>
        <mc:Fallback xmlns="">
          <p:sp>
            <p:nvSpPr>
              <p:cNvPr id="438" name="Rectangle 437"/>
              <p:cNvSpPr>
                <a:spLocks noRot="1" noChangeAspect="1" noMove="1" noResize="1" noEditPoints="1" noAdjustHandles="1" noChangeArrowheads="1" noChangeShapeType="1" noTextEdit="1"/>
              </p:cNvSpPr>
              <p:nvPr/>
            </p:nvSpPr>
            <p:spPr>
              <a:xfrm>
                <a:off x="5790301" y="4428658"/>
                <a:ext cx="419555" cy="464319"/>
              </a:xfrm>
              <a:prstGeom prst="rect">
                <a:avLst/>
              </a:prstGeom>
              <a:blipFill>
                <a:blip r:embed="rId28"/>
                <a:stretch>
                  <a:fillRect r="-34722"/>
                </a:stretch>
              </a:blipFill>
              <a:ln w="19050">
                <a:solidFill>
                  <a:schemeClr val="tx1"/>
                </a:solidFill>
              </a:ln>
            </p:spPr>
            <p:txBody>
              <a:bodyPr/>
              <a:lstStyle/>
              <a:p>
                <a:r>
                  <a:rPr lang="he-IL">
                    <a:noFill/>
                  </a:rPr>
                  <a:t> </a:t>
                </a:r>
              </a:p>
            </p:txBody>
          </p:sp>
        </mc:Fallback>
      </mc:AlternateContent>
      <p:cxnSp>
        <p:nvCxnSpPr>
          <p:cNvPr id="439" name="Straight Arrow Connector 438"/>
          <p:cNvCxnSpPr>
            <a:stCxn id="433" idx="3"/>
            <a:endCxn id="438" idx="1"/>
          </p:cNvCxnSpPr>
          <p:nvPr/>
        </p:nvCxnSpPr>
        <p:spPr>
          <a:xfrm>
            <a:off x="5033318" y="4660817"/>
            <a:ext cx="7569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0" name="Rectangle 439"/>
              <p:cNvSpPr/>
              <p:nvPr/>
            </p:nvSpPr>
            <p:spPr>
              <a:xfrm>
                <a:off x="6192169" y="4314175"/>
                <a:ext cx="521233" cy="374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𝑎</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3</m:t>
                          </m:r>
                        </m:sub>
                        <m:sup>
                          <m:r>
                            <a:rPr lang="fr-FR" i="1">
                              <a:latin typeface="Cambria Math" panose="02040503050406030204" pitchFamily="18" charset="0"/>
                              <a:cs typeface="Arial" pitchFamily="34" charset="0"/>
                            </a:rPr>
                            <m:t>2</m:t>
                          </m:r>
                        </m:sup>
                      </m:sSubSup>
                    </m:oMath>
                  </m:oMathPara>
                </a14:m>
                <a:endParaRPr lang="fr-FR" dirty="0"/>
              </a:p>
            </p:txBody>
          </p:sp>
        </mc:Choice>
        <mc:Fallback xmlns="">
          <p:sp>
            <p:nvSpPr>
              <p:cNvPr id="440" name="Rectangle 439"/>
              <p:cNvSpPr>
                <a:spLocks noRot="1" noChangeAspect="1" noMove="1" noResize="1" noEditPoints="1" noAdjustHandles="1" noChangeArrowheads="1" noChangeShapeType="1" noTextEdit="1"/>
              </p:cNvSpPr>
              <p:nvPr/>
            </p:nvSpPr>
            <p:spPr>
              <a:xfrm>
                <a:off x="6192169" y="4314175"/>
                <a:ext cx="521233" cy="374461"/>
              </a:xfrm>
              <a:prstGeom prst="rect">
                <a:avLst/>
              </a:prstGeom>
              <a:blipFill>
                <a:blip r:embed="rId29"/>
                <a:stretch>
                  <a:fillRect b="-3279"/>
                </a:stretch>
              </a:blipFill>
            </p:spPr>
            <p:txBody>
              <a:bodyPr/>
              <a:lstStyle/>
              <a:p>
                <a:r>
                  <a:rPr lang="he-IL">
                    <a:noFill/>
                  </a:rPr>
                  <a:t> </a:t>
                </a:r>
              </a:p>
            </p:txBody>
          </p:sp>
        </mc:Fallback>
      </mc:AlternateContent>
      <p:sp>
        <p:nvSpPr>
          <p:cNvPr id="441" name="Oval 440"/>
          <p:cNvSpPr/>
          <p:nvPr/>
        </p:nvSpPr>
        <p:spPr>
          <a:xfrm>
            <a:off x="6982328" y="4583769"/>
            <a:ext cx="152254" cy="146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cxnSp>
        <p:nvCxnSpPr>
          <p:cNvPr id="442" name="Straight Connector 441"/>
          <p:cNvCxnSpPr>
            <a:stCxn id="438" idx="3"/>
            <a:endCxn id="441" idx="2"/>
          </p:cNvCxnSpPr>
          <p:nvPr/>
        </p:nvCxnSpPr>
        <p:spPr>
          <a:xfrm flipV="1">
            <a:off x="6209856" y="4657101"/>
            <a:ext cx="772473" cy="37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43" name="TextBox 442"/>
          <p:cNvSpPr txBox="1"/>
          <p:nvPr/>
        </p:nvSpPr>
        <p:spPr>
          <a:xfrm>
            <a:off x="5017827" y="4854190"/>
            <a:ext cx="504056" cy="276999"/>
          </a:xfrm>
          <a:prstGeom prst="rect">
            <a:avLst/>
          </a:prstGeom>
          <a:noFill/>
        </p:spPr>
        <p:txBody>
          <a:bodyPr wrap="square" rtlCol="0">
            <a:spAutoFit/>
          </a:bodyPr>
          <a:lstStyle/>
          <a:p>
            <a:pPr algn="ctr"/>
            <a:r>
              <a:rPr lang="fr-FR" sz="1200" i="1" dirty="0" err="1">
                <a:latin typeface="Arial" pitchFamily="34" charset="0"/>
                <a:cs typeface="Arial" pitchFamily="34" charset="0"/>
              </a:rPr>
              <a:t>bias</a:t>
            </a:r>
            <a:endParaRPr lang="fr-FR" sz="1200" i="1" dirty="0">
              <a:latin typeface="Arial" pitchFamily="34" charset="0"/>
              <a:cs typeface="Arial" pitchFamily="34" charset="0"/>
            </a:endParaRPr>
          </a:p>
        </p:txBody>
      </p:sp>
      <p:cxnSp>
        <p:nvCxnSpPr>
          <p:cNvPr id="444" name="Straight Connector 443"/>
          <p:cNvCxnSpPr>
            <a:stCxn id="471" idx="6"/>
            <a:endCxn id="428" idx="1"/>
          </p:cNvCxnSpPr>
          <p:nvPr/>
        </p:nvCxnSpPr>
        <p:spPr>
          <a:xfrm>
            <a:off x="869558" y="3493865"/>
            <a:ext cx="789570" cy="11669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a:stCxn id="472" idx="6"/>
            <a:endCxn id="428" idx="1"/>
          </p:cNvCxnSpPr>
          <p:nvPr/>
        </p:nvCxnSpPr>
        <p:spPr>
          <a:xfrm>
            <a:off x="862316" y="3803751"/>
            <a:ext cx="796813" cy="85706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473" idx="6"/>
            <a:endCxn id="428" idx="1"/>
          </p:cNvCxnSpPr>
          <p:nvPr/>
        </p:nvCxnSpPr>
        <p:spPr>
          <a:xfrm>
            <a:off x="867760" y="4113639"/>
            <a:ext cx="791369" cy="5471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a:stCxn id="374" idx="6"/>
            <a:endCxn id="433" idx="1"/>
          </p:cNvCxnSpPr>
          <p:nvPr/>
        </p:nvCxnSpPr>
        <p:spPr>
          <a:xfrm>
            <a:off x="4181444" y="2901317"/>
            <a:ext cx="432318" cy="17595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a:stCxn id="382" idx="6"/>
          </p:cNvCxnSpPr>
          <p:nvPr/>
        </p:nvCxnSpPr>
        <p:spPr>
          <a:xfrm>
            <a:off x="4179980" y="3801495"/>
            <a:ext cx="436651" cy="8871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a:stCxn id="422" idx="6"/>
            <a:endCxn id="393" idx="1"/>
          </p:cNvCxnSpPr>
          <p:nvPr/>
        </p:nvCxnSpPr>
        <p:spPr>
          <a:xfrm flipV="1">
            <a:off x="4191109" y="2902643"/>
            <a:ext cx="411525" cy="17553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a:stCxn id="422" idx="6"/>
            <a:endCxn id="398" idx="1"/>
          </p:cNvCxnSpPr>
          <p:nvPr/>
        </p:nvCxnSpPr>
        <p:spPr>
          <a:xfrm flipV="1">
            <a:off x="4191109" y="3804369"/>
            <a:ext cx="411525" cy="8535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1" name="TextBox 450"/>
          <p:cNvSpPr txBox="1"/>
          <p:nvPr/>
        </p:nvSpPr>
        <p:spPr>
          <a:xfrm rot="5400000">
            <a:off x="370254" y="4223838"/>
            <a:ext cx="290393" cy="400110"/>
          </a:xfrm>
          <a:prstGeom prst="rect">
            <a:avLst/>
          </a:prstGeom>
          <a:noFill/>
        </p:spPr>
        <p:txBody>
          <a:bodyPr wrap="square" rtlCol="0">
            <a:spAutoFit/>
          </a:bodyPr>
          <a:lstStyle/>
          <a:p>
            <a:r>
              <a:rPr lang="fr-FR" sz="2000" dirty="0">
                <a:latin typeface="Arial" pitchFamily="34" charset="0"/>
                <a:cs typeface="Arial" pitchFamily="34" charset="0"/>
              </a:rPr>
              <a:t>…</a:t>
            </a:r>
          </a:p>
        </p:txBody>
      </p:sp>
      <p:sp>
        <p:nvSpPr>
          <p:cNvPr id="452" name="TextBox 451"/>
          <p:cNvSpPr txBox="1"/>
          <p:nvPr/>
        </p:nvSpPr>
        <p:spPr>
          <a:xfrm>
            <a:off x="7137081" y="2621469"/>
            <a:ext cx="455724" cy="400110"/>
          </a:xfrm>
          <a:prstGeom prst="rect">
            <a:avLst/>
          </a:prstGeom>
          <a:noFill/>
        </p:spPr>
        <p:txBody>
          <a:bodyPr wrap="square" rtlCol="0">
            <a:spAutoFit/>
          </a:bodyPr>
          <a:lstStyle/>
          <a:p>
            <a:r>
              <a:rPr lang="fr-FR" sz="2000" dirty="0">
                <a:latin typeface="Arial" pitchFamily="34" charset="0"/>
                <a:cs typeface="Arial" pitchFamily="34" charset="0"/>
              </a:rPr>
              <a:t>…</a:t>
            </a:r>
          </a:p>
        </p:txBody>
      </p:sp>
      <p:sp>
        <p:nvSpPr>
          <p:cNvPr id="453" name="TextBox 452"/>
          <p:cNvSpPr txBox="1"/>
          <p:nvPr/>
        </p:nvSpPr>
        <p:spPr>
          <a:xfrm>
            <a:off x="7137081" y="3526500"/>
            <a:ext cx="455724" cy="400110"/>
          </a:xfrm>
          <a:prstGeom prst="rect">
            <a:avLst/>
          </a:prstGeom>
          <a:noFill/>
        </p:spPr>
        <p:txBody>
          <a:bodyPr wrap="square" rtlCol="0">
            <a:spAutoFit/>
          </a:bodyPr>
          <a:lstStyle/>
          <a:p>
            <a:r>
              <a:rPr lang="fr-FR" sz="2000" dirty="0">
                <a:latin typeface="Arial" pitchFamily="34" charset="0"/>
                <a:cs typeface="Arial" pitchFamily="34" charset="0"/>
              </a:rPr>
              <a:t>…</a:t>
            </a:r>
          </a:p>
        </p:txBody>
      </p:sp>
      <p:sp>
        <p:nvSpPr>
          <p:cNvPr id="454" name="TextBox 453"/>
          <p:cNvSpPr txBox="1"/>
          <p:nvPr/>
        </p:nvSpPr>
        <p:spPr>
          <a:xfrm>
            <a:off x="7125984" y="4374692"/>
            <a:ext cx="455724" cy="400110"/>
          </a:xfrm>
          <a:prstGeom prst="rect">
            <a:avLst/>
          </a:prstGeom>
          <a:noFill/>
        </p:spPr>
        <p:txBody>
          <a:bodyPr wrap="square" rtlCol="0">
            <a:spAutoFit/>
          </a:bodyPr>
          <a:lstStyle/>
          <a:p>
            <a:r>
              <a:rPr lang="fr-FR" sz="2000" dirty="0">
                <a:latin typeface="Arial" pitchFamily="34" charset="0"/>
                <a:cs typeface="Arial" pitchFamily="34" charset="0"/>
              </a:rPr>
              <a:t>…</a:t>
            </a:r>
          </a:p>
        </p:txBody>
      </p:sp>
      <p:sp>
        <p:nvSpPr>
          <p:cNvPr id="455" name="Right Brace 454"/>
          <p:cNvSpPr/>
          <p:nvPr/>
        </p:nvSpPr>
        <p:spPr>
          <a:xfrm rot="16200000">
            <a:off x="2644350" y="1109195"/>
            <a:ext cx="387026" cy="2379724"/>
          </a:xfrm>
          <a:prstGeom prst="righ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6" name="TextBox 455"/>
          <p:cNvSpPr txBox="1"/>
          <p:nvPr/>
        </p:nvSpPr>
        <p:spPr>
          <a:xfrm>
            <a:off x="2003227" y="1808445"/>
            <a:ext cx="1668027" cy="369332"/>
          </a:xfrm>
          <a:prstGeom prst="rect">
            <a:avLst/>
          </a:prstGeom>
          <a:noFill/>
        </p:spPr>
        <p:txBody>
          <a:bodyPr wrap="square" rtlCol="0">
            <a:spAutoFit/>
          </a:bodyPr>
          <a:lstStyle/>
          <a:p>
            <a:pPr algn="ctr"/>
            <a:r>
              <a:rPr lang="fr-FR" dirty="0" err="1">
                <a:latin typeface="Arial" pitchFamily="34" charset="0"/>
                <a:cs typeface="Arial" pitchFamily="34" charset="0"/>
              </a:rPr>
              <a:t>Neuron</a:t>
            </a:r>
            <a:r>
              <a:rPr lang="fr-FR" dirty="0">
                <a:latin typeface="Arial" pitchFamily="34" charset="0"/>
                <a:cs typeface="Arial" pitchFamily="34" charset="0"/>
              </a:rPr>
              <a:t> Layer</a:t>
            </a:r>
          </a:p>
        </p:txBody>
      </p:sp>
      <p:sp>
        <p:nvSpPr>
          <p:cNvPr id="457" name="TextBox 456"/>
          <p:cNvSpPr txBox="1"/>
          <p:nvPr/>
        </p:nvSpPr>
        <p:spPr>
          <a:xfrm>
            <a:off x="5220355" y="1805526"/>
            <a:ext cx="1139890" cy="369332"/>
          </a:xfrm>
          <a:prstGeom prst="rect">
            <a:avLst/>
          </a:prstGeom>
          <a:noFill/>
        </p:spPr>
        <p:txBody>
          <a:bodyPr wrap="square" rtlCol="0">
            <a:spAutoFit/>
          </a:bodyPr>
          <a:lstStyle/>
          <a:p>
            <a:pPr algn="ctr"/>
            <a:r>
              <a:rPr lang="fr-FR" dirty="0">
                <a:latin typeface="Arial" pitchFamily="34" charset="0"/>
                <a:cs typeface="Arial" pitchFamily="34" charset="0"/>
              </a:rPr>
              <a:t>Layer 2</a:t>
            </a:r>
          </a:p>
        </p:txBody>
      </p:sp>
      <p:sp>
        <p:nvSpPr>
          <p:cNvPr id="458" name="Right Brace 457"/>
          <p:cNvSpPr/>
          <p:nvPr/>
        </p:nvSpPr>
        <p:spPr>
          <a:xfrm rot="16200000">
            <a:off x="5598969" y="1109209"/>
            <a:ext cx="387026" cy="2379697"/>
          </a:xfrm>
          <a:prstGeom prst="righ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9" name="TextBox 458"/>
          <p:cNvSpPr txBox="1"/>
          <p:nvPr/>
        </p:nvSpPr>
        <p:spPr>
          <a:xfrm>
            <a:off x="5720750" y="1270771"/>
            <a:ext cx="1366937" cy="276999"/>
          </a:xfrm>
          <a:prstGeom prst="rect">
            <a:avLst/>
          </a:prstGeom>
          <a:noFill/>
        </p:spPr>
        <p:txBody>
          <a:bodyPr wrap="square" rtlCol="0">
            <a:spAutoFit/>
          </a:bodyPr>
          <a:lstStyle/>
          <a:p>
            <a:pPr algn="ctr"/>
            <a:r>
              <a:rPr lang="fr-FR" sz="1200" i="1" dirty="0" err="1">
                <a:latin typeface="Arial" pitchFamily="34" charset="0"/>
                <a:cs typeface="Arial" pitchFamily="34" charset="0"/>
              </a:rPr>
              <a:t>transfer</a:t>
            </a:r>
            <a:r>
              <a:rPr lang="fr-FR" sz="1200" i="1" dirty="0">
                <a:latin typeface="Arial" pitchFamily="34" charset="0"/>
                <a:cs typeface="Arial" pitchFamily="34" charset="0"/>
              </a:rPr>
              <a:t> </a:t>
            </a:r>
            <a:r>
              <a:rPr lang="fr-FR" sz="1200" i="1" dirty="0" err="1">
                <a:latin typeface="Arial" pitchFamily="34" charset="0"/>
                <a:cs typeface="Arial" pitchFamily="34" charset="0"/>
              </a:rPr>
              <a:t>function</a:t>
            </a:r>
            <a:endParaRPr lang="fr-FR" sz="1200" i="1"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60" name="TextBox 459"/>
              <p:cNvSpPr txBox="1"/>
              <p:nvPr/>
            </p:nvSpPr>
            <p:spPr>
              <a:xfrm>
                <a:off x="1072668" y="5252641"/>
                <a:ext cx="2462021" cy="243143"/>
              </a:xfrm>
              <a:prstGeom prst="rect">
                <a:avLst/>
              </a:prstGeom>
              <a:noFill/>
            </p:spPr>
            <p:txBody>
              <a:bodyPr wrap="none" lIns="0" tIns="0" rIns="0" bIns="0" rtlCol="0">
                <a:spAutoFit/>
              </a:bodyPr>
              <a:lstStyle/>
              <a:p>
                <a14:m>
                  <m:oMath xmlns:m="http://schemas.openxmlformats.org/officeDocument/2006/math">
                    <m:d>
                      <m:dPr>
                        <m:begChr m:val="["/>
                        <m:endChr m:val="]"/>
                        <m:ctrlPr>
                          <a:rPr lang="fr-FR" sz="1400" b="1" i="1">
                            <a:latin typeface="Cambria Math" panose="02040503050406030204" pitchFamily="18" charset="0"/>
                            <a:cs typeface="Arial" pitchFamily="34" charset="0"/>
                          </a:rPr>
                        </m:ctrlPr>
                      </m:dPr>
                      <m:e>
                        <m:sSup>
                          <m:sSupPr>
                            <m:ctrlPr>
                              <a:rPr lang="fr-FR" sz="1400" b="1" i="1">
                                <a:latin typeface="Cambria Math" panose="02040503050406030204" pitchFamily="18" charset="0"/>
                                <a:cs typeface="Arial" pitchFamily="34" charset="0"/>
                              </a:rPr>
                            </m:ctrlPr>
                          </m:sSupPr>
                          <m:e>
                            <m:r>
                              <a:rPr lang="fr-FR" sz="1400" b="1" i="1">
                                <a:latin typeface="Cambria Math" panose="02040503050406030204" pitchFamily="18" charset="0"/>
                                <a:cs typeface="Arial" pitchFamily="34" charset="0"/>
                              </a:rPr>
                              <m:t>𝒂</m:t>
                            </m:r>
                          </m:e>
                          <m:sup>
                            <m:r>
                              <a:rPr lang="fr-FR" sz="1400" b="1" i="1">
                                <a:latin typeface="Cambria Math" panose="02040503050406030204" pitchFamily="18" charset="0"/>
                                <a:cs typeface="Arial" pitchFamily="34" charset="0"/>
                              </a:rPr>
                              <m:t>𝟏</m:t>
                            </m:r>
                          </m:sup>
                        </m:sSup>
                      </m:e>
                    </m:d>
                    <m:r>
                      <a:rPr lang="pt-BR" sz="1400" b="1" i="1">
                        <a:latin typeface="Cambria Math" panose="02040503050406030204" pitchFamily="18" charset="0"/>
                        <a:cs typeface="Arial" pitchFamily="34" charset="0"/>
                      </a:rPr>
                      <m:t>=</m:t>
                    </m:r>
                  </m:oMath>
                </a14:m>
                <a:r>
                  <a:rPr lang="fr-FR" sz="1400" b="1" dirty="0">
                    <a:latin typeface="Arial" pitchFamily="34" charset="0"/>
                    <a:cs typeface="Arial" pitchFamily="34" charset="0"/>
                  </a:rPr>
                  <a:t> </a:t>
                </a:r>
                <a14:m>
                  <m:oMath xmlns:m="http://schemas.openxmlformats.org/officeDocument/2006/math">
                    <m:sSup>
                      <m:sSupPr>
                        <m:ctrlPr>
                          <a:rPr lang="pt-BR" sz="1400" b="1" i="1">
                            <a:latin typeface="Cambria Math" panose="02040503050406030204" pitchFamily="18" charset="0"/>
                            <a:cs typeface="Arial" pitchFamily="34" charset="0"/>
                          </a:rPr>
                        </m:ctrlPr>
                      </m:sSupPr>
                      <m:e>
                        <m:r>
                          <a:rPr lang="pt-BR" sz="1400" b="1" i="1">
                            <a:latin typeface="Cambria Math" panose="02040503050406030204" pitchFamily="18" charset="0"/>
                            <a:cs typeface="Arial" pitchFamily="34" charset="0"/>
                          </a:rPr>
                          <m:t>𝒇</m:t>
                        </m:r>
                      </m:e>
                      <m:sup>
                        <m:r>
                          <a:rPr lang="fr-FR" sz="1400" b="1" i="1">
                            <a:latin typeface="Cambria Math" panose="02040503050406030204" pitchFamily="18" charset="0"/>
                            <a:cs typeface="Arial" pitchFamily="34" charset="0"/>
                          </a:rPr>
                          <m:t>𝟏</m:t>
                        </m:r>
                      </m:sup>
                    </m:sSup>
                    <m:r>
                      <a:rPr lang="fr-FR" sz="1400" b="1" i="1">
                        <a:latin typeface="Cambria Math" panose="02040503050406030204" pitchFamily="18" charset="0"/>
                        <a:cs typeface="Arial" pitchFamily="34" charset="0"/>
                      </a:rPr>
                      <m:t>(</m:t>
                    </m:r>
                    <m:d>
                      <m:dPr>
                        <m:begChr m:val="["/>
                        <m:endChr m:val="]"/>
                        <m:ctrlPr>
                          <a:rPr lang="fr-FR" sz="1400" b="1" i="1">
                            <a:latin typeface="Cambria Math" panose="02040503050406030204" pitchFamily="18" charset="0"/>
                            <a:cs typeface="Arial" pitchFamily="34" charset="0"/>
                          </a:rPr>
                        </m:ctrlPr>
                      </m:dPr>
                      <m:e>
                        <m:r>
                          <a:rPr lang="fr-FR" sz="1400" b="1" i="1">
                            <a:effectLst>
                              <a:outerShdw blurRad="38100" dist="38100" dir="2700000" algn="tl">
                                <a:srgbClr val="000000">
                                  <a:alpha val="43137"/>
                                </a:srgbClr>
                              </a:outerShdw>
                            </a:effectLst>
                            <a:latin typeface="Cambria Math" panose="02040503050406030204" pitchFamily="18" charset="0"/>
                            <a:cs typeface="Arial" pitchFamily="34" charset="0"/>
                          </a:rPr>
                          <m:t>𝒊</m:t>
                        </m:r>
                        <m:sSup>
                          <m:sSupPr>
                            <m:ctrlPr>
                              <a:rPr lang="fr-FR" sz="1400" b="1" i="1">
                                <a:effectLst>
                                  <a:outerShdw blurRad="38100" dist="38100" dir="2700000" algn="tl">
                                    <a:srgbClr val="000000">
                                      <a:alpha val="43137"/>
                                    </a:srgbClr>
                                  </a:outerShdw>
                                </a:effectLst>
                                <a:latin typeface="Cambria Math" panose="02040503050406030204" pitchFamily="18" charset="0"/>
                                <a:cs typeface="Arial" pitchFamily="34" charset="0"/>
                              </a:rPr>
                            </m:ctrlPr>
                          </m:sSupPr>
                          <m:e>
                            <m:r>
                              <a:rPr lang="fr-FR" sz="1400" b="1"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itchFamily="34" charset="0"/>
                              </a:rPr>
                              <m:t>𝝎</m:t>
                            </m:r>
                          </m:e>
                          <m:sup>
                            <m:r>
                              <a:rPr lang="fr-FR" sz="1400" b="1" i="1">
                                <a:effectLst>
                                  <a:outerShdw blurRad="38100" dist="38100" dir="2700000" algn="tl">
                                    <a:srgbClr val="000000">
                                      <a:alpha val="43137"/>
                                    </a:srgbClr>
                                  </a:outerShdw>
                                </a:effectLst>
                                <a:latin typeface="Cambria Math" panose="02040503050406030204" pitchFamily="18" charset="0"/>
                                <a:cs typeface="Arial" pitchFamily="34" charset="0"/>
                              </a:rPr>
                              <m:t>𝟏</m:t>
                            </m:r>
                            <m:r>
                              <a:rPr lang="fr-FR" sz="1400" b="1" i="1">
                                <a:effectLst>
                                  <a:outerShdw blurRad="38100" dist="38100" dir="2700000" algn="tl">
                                    <a:srgbClr val="000000">
                                      <a:alpha val="43137"/>
                                    </a:srgbClr>
                                  </a:outerShdw>
                                </a:effectLst>
                                <a:latin typeface="Cambria Math" panose="02040503050406030204" pitchFamily="18" charset="0"/>
                                <a:cs typeface="Arial" pitchFamily="34" charset="0"/>
                              </a:rPr>
                              <m:t>,</m:t>
                            </m:r>
                            <m:r>
                              <a:rPr lang="fr-FR" sz="1400" b="1" i="1">
                                <a:effectLst>
                                  <a:outerShdw blurRad="38100" dist="38100" dir="2700000" algn="tl">
                                    <a:srgbClr val="000000">
                                      <a:alpha val="43137"/>
                                    </a:srgbClr>
                                  </a:outerShdw>
                                </a:effectLst>
                                <a:latin typeface="Cambria Math" panose="02040503050406030204" pitchFamily="18" charset="0"/>
                                <a:cs typeface="Arial" pitchFamily="34" charset="0"/>
                              </a:rPr>
                              <m:t>𝟏</m:t>
                            </m:r>
                          </m:sup>
                        </m:sSup>
                      </m:e>
                    </m:d>
                    <m:r>
                      <a:rPr lang="fr-FR" sz="1400" b="1" i="1">
                        <a:latin typeface="Cambria Math" panose="02040503050406030204" pitchFamily="18" charset="0"/>
                        <a:ea typeface="Cambria Math" panose="02040503050406030204" pitchFamily="18" charset="0"/>
                        <a:cs typeface="Arial" pitchFamily="34" charset="0"/>
                      </a:rPr>
                      <m:t>×</m:t>
                    </m:r>
                    <m:d>
                      <m:dPr>
                        <m:begChr m:val="["/>
                        <m:endChr m:val="]"/>
                        <m:ctrlPr>
                          <a:rPr lang="fr-FR" sz="1400" b="1" i="1">
                            <a:latin typeface="Cambria Math" panose="02040503050406030204" pitchFamily="18" charset="0"/>
                            <a:ea typeface="Cambria Math" panose="02040503050406030204" pitchFamily="18" charset="0"/>
                            <a:cs typeface="Arial" pitchFamily="34" charset="0"/>
                          </a:rPr>
                        </m:ctrlPr>
                      </m:dPr>
                      <m:e>
                        <m:r>
                          <a:rPr lang="fr-FR" sz="1400" b="1" i="1">
                            <a:latin typeface="Cambria Math" panose="02040503050406030204" pitchFamily="18" charset="0"/>
                            <a:ea typeface="Cambria Math" panose="02040503050406030204" pitchFamily="18" charset="0"/>
                            <a:cs typeface="Arial" pitchFamily="34" charset="0"/>
                          </a:rPr>
                          <m:t>𝑿</m:t>
                        </m:r>
                      </m:e>
                    </m:d>
                    <m:r>
                      <a:rPr lang="fr-FR" sz="1400" b="1" i="1">
                        <a:latin typeface="Cambria Math" panose="02040503050406030204" pitchFamily="18" charset="0"/>
                        <a:ea typeface="Cambria Math" panose="02040503050406030204" pitchFamily="18" charset="0"/>
                        <a:cs typeface="Arial" pitchFamily="34" charset="0"/>
                      </a:rPr>
                      <m:t>+ </m:t>
                    </m:r>
                    <m:d>
                      <m:dPr>
                        <m:begChr m:val="["/>
                        <m:endChr m:val="]"/>
                        <m:ctrlPr>
                          <a:rPr lang="fr-FR" sz="1400" b="1" i="1">
                            <a:latin typeface="Cambria Math" panose="02040503050406030204" pitchFamily="18" charset="0"/>
                            <a:ea typeface="Cambria Math" panose="02040503050406030204" pitchFamily="18" charset="0"/>
                            <a:cs typeface="Arial" pitchFamily="34" charset="0"/>
                          </a:rPr>
                        </m:ctrlPr>
                      </m:dPr>
                      <m:e>
                        <m:sSup>
                          <m:sSupPr>
                            <m:ctrlPr>
                              <a:rPr lang="fr-FR" sz="1400" b="1" i="1">
                                <a:latin typeface="Cambria Math" panose="02040503050406030204" pitchFamily="18" charset="0"/>
                                <a:ea typeface="Cambria Math" panose="02040503050406030204" pitchFamily="18" charset="0"/>
                                <a:cs typeface="Arial" pitchFamily="34" charset="0"/>
                              </a:rPr>
                            </m:ctrlPr>
                          </m:sSupPr>
                          <m:e>
                            <m:r>
                              <a:rPr lang="fr-FR" sz="1400" b="1" i="1">
                                <a:latin typeface="Cambria Math" panose="02040503050406030204" pitchFamily="18" charset="0"/>
                                <a:ea typeface="Cambria Math" panose="02040503050406030204" pitchFamily="18" charset="0"/>
                                <a:cs typeface="Arial" pitchFamily="34" charset="0"/>
                              </a:rPr>
                              <m:t>𝒃</m:t>
                            </m:r>
                          </m:e>
                          <m:sup>
                            <m:r>
                              <a:rPr lang="fr-FR" sz="1400" b="1" i="1">
                                <a:latin typeface="Cambria Math" panose="02040503050406030204" pitchFamily="18" charset="0"/>
                                <a:ea typeface="Cambria Math" panose="02040503050406030204" pitchFamily="18" charset="0"/>
                                <a:cs typeface="Arial" pitchFamily="34" charset="0"/>
                              </a:rPr>
                              <m:t>𝟏</m:t>
                            </m:r>
                          </m:sup>
                        </m:sSup>
                      </m:e>
                    </m:d>
                    <m:r>
                      <a:rPr lang="fr-FR" sz="1400" b="1"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itchFamily="34" charset="0"/>
                      </a:rPr>
                      <m:t>)</m:t>
                    </m:r>
                  </m:oMath>
                </a14:m>
                <a:endParaRPr lang="fr-FR" sz="1400" b="1" dirty="0">
                  <a:latin typeface="Arial" pitchFamily="34" charset="0"/>
                  <a:cs typeface="Arial" pitchFamily="34" charset="0"/>
                </a:endParaRPr>
              </a:p>
            </p:txBody>
          </p:sp>
        </mc:Choice>
        <mc:Fallback xmlns="">
          <p:sp>
            <p:nvSpPr>
              <p:cNvPr id="460" name="TextBox 459"/>
              <p:cNvSpPr txBox="1">
                <a:spLocks noRot="1" noChangeAspect="1" noMove="1" noResize="1" noEditPoints="1" noAdjustHandles="1" noChangeArrowheads="1" noChangeShapeType="1" noTextEdit="1"/>
              </p:cNvSpPr>
              <p:nvPr/>
            </p:nvSpPr>
            <p:spPr>
              <a:xfrm>
                <a:off x="1072668" y="5252641"/>
                <a:ext cx="2462021" cy="243143"/>
              </a:xfrm>
              <a:prstGeom prst="rect">
                <a:avLst/>
              </a:prstGeom>
              <a:blipFill>
                <a:blip r:embed="rId30"/>
                <a:stretch>
                  <a:fillRect t="-2500" r="-4455" b="-325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61" name="TextBox 460"/>
              <p:cNvSpPr txBox="1"/>
              <p:nvPr/>
            </p:nvSpPr>
            <p:spPr>
              <a:xfrm>
                <a:off x="4167735" y="5246332"/>
                <a:ext cx="2577437" cy="251094"/>
              </a:xfrm>
              <a:prstGeom prst="rect">
                <a:avLst/>
              </a:prstGeom>
              <a:noFill/>
            </p:spPr>
            <p:txBody>
              <a:bodyPr wrap="none" lIns="0" tIns="0" rIns="0" bIns="0" rtlCol="0">
                <a:spAutoFit/>
              </a:bodyPr>
              <a:lstStyle/>
              <a:p>
                <a14:m>
                  <m:oMath xmlns:m="http://schemas.openxmlformats.org/officeDocument/2006/math">
                    <m:d>
                      <m:dPr>
                        <m:begChr m:val="["/>
                        <m:endChr m:val="]"/>
                        <m:ctrlPr>
                          <a:rPr lang="fr-FR" sz="1400" b="1" i="1">
                            <a:latin typeface="Cambria Math" panose="02040503050406030204" pitchFamily="18" charset="0"/>
                            <a:cs typeface="Arial" pitchFamily="34" charset="0"/>
                          </a:rPr>
                        </m:ctrlPr>
                      </m:dPr>
                      <m:e>
                        <m:sSup>
                          <m:sSupPr>
                            <m:ctrlPr>
                              <a:rPr lang="fr-FR" sz="1400" b="1" i="1">
                                <a:latin typeface="Cambria Math" panose="02040503050406030204" pitchFamily="18" charset="0"/>
                                <a:cs typeface="Arial" pitchFamily="34" charset="0"/>
                              </a:rPr>
                            </m:ctrlPr>
                          </m:sSupPr>
                          <m:e>
                            <m:r>
                              <a:rPr lang="fr-FR" sz="1400" b="1" i="1">
                                <a:latin typeface="Cambria Math" panose="02040503050406030204" pitchFamily="18" charset="0"/>
                                <a:cs typeface="Arial" pitchFamily="34" charset="0"/>
                              </a:rPr>
                              <m:t>𝒂</m:t>
                            </m:r>
                          </m:e>
                          <m:sup>
                            <m:r>
                              <a:rPr lang="fr-FR" sz="1400" b="1" i="1">
                                <a:latin typeface="Cambria Math" panose="02040503050406030204" pitchFamily="18" charset="0"/>
                                <a:cs typeface="Arial" pitchFamily="34" charset="0"/>
                              </a:rPr>
                              <m:t>𝟐</m:t>
                            </m:r>
                          </m:sup>
                        </m:sSup>
                      </m:e>
                    </m:d>
                    <m:r>
                      <a:rPr lang="pt-BR" sz="1400" b="1" i="1">
                        <a:latin typeface="Cambria Math" panose="02040503050406030204" pitchFamily="18" charset="0"/>
                        <a:cs typeface="Arial" pitchFamily="34" charset="0"/>
                      </a:rPr>
                      <m:t>=</m:t>
                    </m:r>
                  </m:oMath>
                </a14:m>
                <a:r>
                  <a:rPr lang="fr-FR" sz="1400" b="1" dirty="0">
                    <a:latin typeface="Arial" pitchFamily="34" charset="0"/>
                    <a:cs typeface="Arial" pitchFamily="34" charset="0"/>
                  </a:rPr>
                  <a:t> </a:t>
                </a:r>
                <a14:m>
                  <m:oMath xmlns:m="http://schemas.openxmlformats.org/officeDocument/2006/math">
                    <m:sSup>
                      <m:sSupPr>
                        <m:ctrlPr>
                          <a:rPr lang="pt-BR" sz="1400" b="1" i="1">
                            <a:latin typeface="Cambria Math" panose="02040503050406030204" pitchFamily="18" charset="0"/>
                            <a:cs typeface="Arial" pitchFamily="34" charset="0"/>
                          </a:rPr>
                        </m:ctrlPr>
                      </m:sSupPr>
                      <m:e>
                        <m:r>
                          <a:rPr lang="pt-BR" sz="1400" b="1" i="1">
                            <a:latin typeface="Cambria Math" panose="02040503050406030204" pitchFamily="18" charset="0"/>
                            <a:cs typeface="Arial" pitchFamily="34" charset="0"/>
                          </a:rPr>
                          <m:t>𝒇</m:t>
                        </m:r>
                      </m:e>
                      <m:sup>
                        <m:r>
                          <a:rPr lang="fr-FR" sz="1400" b="1" i="1">
                            <a:latin typeface="Cambria Math" panose="02040503050406030204" pitchFamily="18" charset="0"/>
                            <a:cs typeface="Arial" pitchFamily="34" charset="0"/>
                          </a:rPr>
                          <m:t>𝟐</m:t>
                        </m:r>
                      </m:sup>
                    </m:sSup>
                    <m:r>
                      <a:rPr lang="fr-FR" sz="1400" b="1" i="1">
                        <a:latin typeface="Cambria Math" panose="02040503050406030204" pitchFamily="18" charset="0"/>
                        <a:cs typeface="Arial" pitchFamily="34" charset="0"/>
                      </a:rPr>
                      <m:t>(</m:t>
                    </m:r>
                    <m:d>
                      <m:dPr>
                        <m:begChr m:val="["/>
                        <m:endChr m:val="]"/>
                        <m:ctrlPr>
                          <a:rPr lang="fr-FR" sz="1400" b="1" i="1">
                            <a:latin typeface="Cambria Math" panose="02040503050406030204" pitchFamily="18" charset="0"/>
                            <a:cs typeface="Arial" pitchFamily="34" charset="0"/>
                          </a:rPr>
                        </m:ctrlPr>
                      </m:dPr>
                      <m:e>
                        <m:r>
                          <a:rPr lang="fr-FR" sz="1400" b="1" i="1">
                            <a:effectLst>
                              <a:outerShdw blurRad="38100" dist="38100" dir="2700000" algn="tl">
                                <a:srgbClr val="000000">
                                  <a:alpha val="43137"/>
                                </a:srgbClr>
                              </a:outerShdw>
                            </a:effectLst>
                            <a:latin typeface="Cambria Math" panose="02040503050406030204" pitchFamily="18" charset="0"/>
                            <a:cs typeface="Arial" pitchFamily="34" charset="0"/>
                          </a:rPr>
                          <m:t>𝒍</m:t>
                        </m:r>
                        <m:sSup>
                          <m:sSupPr>
                            <m:ctrlPr>
                              <a:rPr lang="fr-FR" sz="1400" b="1" i="1">
                                <a:effectLst>
                                  <a:outerShdw blurRad="38100" dist="38100" dir="2700000" algn="tl">
                                    <a:srgbClr val="000000">
                                      <a:alpha val="43137"/>
                                    </a:srgbClr>
                                  </a:outerShdw>
                                </a:effectLst>
                                <a:latin typeface="Cambria Math" panose="02040503050406030204" pitchFamily="18" charset="0"/>
                                <a:cs typeface="Arial" pitchFamily="34" charset="0"/>
                              </a:rPr>
                            </m:ctrlPr>
                          </m:sSupPr>
                          <m:e>
                            <m:r>
                              <a:rPr lang="fr-FR" sz="1400" b="1"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itchFamily="34" charset="0"/>
                              </a:rPr>
                              <m:t>𝝎</m:t>
                            </m:r>
                          </m:e>
                          <m:sup>
                            <m:r>
                              <a:rPr lang="fr-FR" sz="1400" b="1"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itchFamily="34" charset="0"/>
                              </a:rPr>
                              <m:t>𝟐</m:t>
                            </m:r>
                            <m:r>
                              <a:rPr lang="fr-FR" sz="1400" b="1" i="1">
                                <a:effectLst>
                                  <a:outerShdw blurRad="38100" dist="38100" dir="2700000" algn="tl">
                                    <a:srgbClr val="000000">
                                      <a:alpha val="43137"/>
                                    </a:srgbClr>
                                  </a:outerShdw>
                                </a:effectLst>
                                <a:latin typeface="Cambria Math" panose="02040503050406030204" pitchFamily="18" charset="0"/>
                                <a:cs typeface="Arial" pitchFamily="34" charset="0"/>
                              </a:rPr>
                              <m:t>,</m:t>
                            </m:r>
                            <m:r>
                              <a:rPr lang="fr-FR" sz="1400" b="1" i="1">
                                <a:effectLst>
                                  <a:outerShdw blurRad="38100" dist="38100" dir="2700000" algn="tl">
                                    <a:srgbClr val="000000">
                                      <a:alpha val="43137"/>
                                    </a:srgbClr>
                                  </a:outerShdw>
                                </a:effectLst>
                                <a:latin typeface="Cambria Math" panose="02040503050406030204" pitchFamily="18" charset="0"/>
                                <a:cs typeface="Arial" pitchFamily="34" charset="0"/>
                              </a:rPr>
                              <m:t>𝟏</m:t>
                            </m:r>
                          </m:sup>
                        </m:sSup>
                      </m:e>
                    </m:d>
                    <m:r>
                      <a:rPr lang="fr-FR" sz="1400" b="1" i="1">
                        <a:latin typeface="Cambria Math" panose="02040503050406030204" pitchFamily="18" charset="0"/>
                        <a:ea typeface="Cambria Math" panose="02040503050406030204" pitchFamily="18" charset="0"/>
                        <a:cs typeface="Arial" pitchFamily="34" charset="0"/>
                      </a:rPr>
                      <m:t>×</m:t>
                    </m:r>
                    <m:d>
                      <m:dPr>
                        <m:begChr m:val="["/>
                        <m:endChr m:val="]"/>
                        <m:ctrlPr>
                          <a:rPr lang="fr-FR" sz="1400" b="1" i="1">
                            <a:latin typeface="Cambria Math" panose="02040503050406030204" pitchFamily="18" charset="0"/>
                            <a:ea typeface="Cambria Math" panose="02040503050406030204" pitchFamily="18" charset="0"/>
                            <a:cs typeface="Arial" pitchFamily="34" charset="0"/>
                          </a:rPr>
                        </m:ctrlPr>
                      </m:dPr>
                      <m:e>
                        <m:sSup>
                          <m:sSupPr>
                            <m:ctrlPr>
                              <a:rPr lang="fr-FR" sz="1400" b="1" i="1">
                                <a:latin typeface="Cambria Math" panose="02040503050406030204" pitchFamily="18" charset="0"/>
                                <a:ea typeface="Cambria Math" panose="02040503050406030204" pitchFamily="18" charset="0"/>
                                <a:cs typeface="Arial" pitchFamily="34" charset="0"/>
                              </a:rPr>
                            </m:ctrlPr>
                          </m:sSupPr>
                          <m:e>
                            <m:r>
                              <a:rPr lang="fr-FR" sz="1400" b="1" i="1">
                                <a:latin typeface="Cambria Math" panose="02040503050406030204" pitchFamily="18" charset="0"/>
                                <a:ea typeface="Cambria Math" panose="02040503050406030204" pitchFamily="18" charset="0"/>
                                <a:cs typeface="Arial" pitchFamily="34" charset="0"/>
                              </a:rPr>
                              <m:t>𝒂</m:t>
                            </m:r>
                          </m:e>
                          <m:sup>
                            <m:r>
                              <a:rPr lang="fr-FR" sz="1400" b="1" i="1">
                                <a:latin typeface="Cambria Math" panose="02040503050406030204" pitchFamily="18" charset="0"/>
                                <a:ea typeface="Cambria Math" panose="02040503050406030204" pitchFamily="18" charset="0"/>
                                <a:cs typeface="Arial" pitchFamily="34" charset="0"/>
                              </a:rPr>
                              <m:t>𝟏</m:t>
                            </m:r>
                          </m:sup>
                        </m:sSup>
                      </m:e>
                    </m:d>
                    <m:r>
                      <a:rPr lang="fr-FR" sz="1400" b="1" i="1">
                        <a:latin typeface="Cambria Math" panose="02040503050406030204" pitchFamily="18" charset="0"/>
                        <a:ea typeface="Cambria Math" panose="02040503050406030204" pitchFamily="18" charset="0"/>
                        <a:cs typeface="Arial" pitchFamily="34" charset="0"/>
                      </a:rPr>
                      <m:t>+ </m:t>
                    </m:r>
                    <m:d>
                      <m:dPr>
                        <m:begChr m:val="["/>
                        <m:endChr m:val="]"/>
                        <m:ctrlPr>
                          <a:rPr lang="fr-FR" sz="1400" b="1" i="1">
                            <a:latin typeface="Cambria Math" panose="02040503050406030204" pitchFamily="18" charset="0"/>
                            <a:ea typeface="Cambria Math" panose="02040503050406030204" pitchFamily="18" charset="0"/>
                            <a:cs typeface="Arial" pitchFamily="34" charset="0"/>
                          </a:rPr>
                        </m:ctrlPr>
                      </m:dPr>
                      <m:e>
                        <m:sSup>
                          <m:sSupPr>
                            <m:ctrlPr>
                              <a:rPr lang="fr-FR" sz="1400" b="1" i="1">
                                <a:latin typeface="Cambria Math" panose="02040503050406030204" pitchFamily="18" charset="0"/>
                                <a:ea typeface="Cambria Math" panose="02040503050406030204" pitchFamily="18" charset="0"/>
                                <a:cs typeface="Arial" pitchFamily="34" charset="0"/>
                              </a:rPr>
                            </m:ctrlPr>
                          </m:sSupPr>
                          <m:e>
                            <m:r>
                              <a:rPr lang="fr-FR" sz="1400" b="1" i="1">
                                <a:latin typeface="Cambria Math" panose="02040503050406030204" pitchFamily="18" charset="0"/>
                                <a:ea typeface="Cambria Math" panose="02040503050406030204" pitchFamily="18" charset="0"/>
                                <a:cs typeface="Arial" pitchFamily="34" charset="0"/>
                              </a:rPr>
                              <m:t>𝒃</m:t>
                            </m:r>
                          </m:e>
                          <m:sup>
                            <m:r>
                              <a:rPr lang="fr-FR" sz="1400" b="1" i="1">
                                <a:latin typeface="Cambria Math" panose="02040503050406030204" pitchFamily="18" charset="0"/>
                                <a:ea typeface="Cambria Math" panose="02040503050406030204" pitchFamily="18" charset="0"/>
                                <a:cs typeface="Arial" pitchFamily="34" charset="0"/>
                              </a:rPr>
                              <m:t>𝟐</m:t>
                            </m:r>
                          </m:sup>
                        </m:sSup>
                      </m:e>
                    </m:d>
                    <m:r>
                      <a:rPr lang="fr-FR" sz="1400" b="1"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itchFamily="34" charset="0"/>
                      </a:rPr>
                      <m:t>)</m:t>
                    </m:r>
                  </m:oMath>
                </a14:m>
                <a:endParaRPr lang="fr-FR" sz="1400" b="1" dirty="0">
                  <a:latin typeface="Arial" pitchFamily="34" charset="0"/>
                  <a:cs typeface="Arial" pitchFamily="34" charset="0"/>
                </a:endParaRPr>
              </a:p>
            </p:txBody>
          </p:sp>
        </mc:Choice>
        <mc:Fallback xmlns="">
          <p:sp>
            <p:nvSpPr>
              <p:cNvPr id="461" name="TextBox 460"/>
              <p:cNvSpPr txBox="1">
                <a:spLocks noRot="1" noChangeAspect="1" noMove="1" noResize="1" noEditPoints="1" noAdjustHandles="1" noChangeArrowheads="1" noChangeShapeType="1" noTextEdit="1"/>
              </p:cNvSpPr>
              <p:nvPr/>
            </p:nvSpPr>
            <p:spPr>
              <a:xfrm>
                <a:off x="4167735" y="5246332"/>
                <a:ext cx="2577437" cy="251094"/>
              </a:xfrm>
              <a:prstGeom prst="rect">
                <a:avLst/>
              </a:prstGeom>
              <a:blipFill>
                <a:blip r:embed="rId31"/>
                <a:stretch>
                  <a:fillRect t="-2439" r="-4502" b="-2926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62" name="Rectangle 461"/>
              <p:cNvSpPr/>
              <p:nvPr/>
            </p:nvSpPr>
            <p:spPr>
              <a:xfrm>
                <a:off x="7578260" y="2559150"/>
                <a:ext cx="521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𝑎</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1</m:t>
                          </m:r>
                        </m:sub>
                        <m:sup>
                          <m:r>
                            <a:rPr lang="fr-FR" i="1">
                              <a:latin typeface="Cambria Math" panose="02040503050406030204" pitchFamily="18" charset="0"/>
                              <a:cs typeface="Arial" pitchFamily="34" charset="0"/>
                            </a:rPr>
                            <m:t>𝑛</m:t>
                          </m:r>
                        </m:sup>
                      </m:sSubSup>
                    </m:oMath>
                  </m:oMathPara>
                </a14:m>
                <a:endParaRPr lang="fr-FR" dirty="0"/>
              </a:p>
            </p:txBody>
          </p:sp>
        </mc:Choice>
        <mc:Fallback xmlns="">
          <p:sp>
            <p:nvSpPr>
              <p:cNvPr id="462" name="Rectangle 461"/>
              <p:cNvSpPr>
                <a:spLocks noRot="1" noChangeAspect="1" noMove="1" noResize="1" noEditPoints="1" noAdjustHandles="1" noChangeArrowheads="1" noChangeShapeType="1" noTextEdit="1"/>
              </p:cNvSpPr>
              <p:nvPr/>
            </p:nvSpPr>
            <p:spPr>
              <a:xfrm>
                <a:off x="7578260" y="2559150"/>
                <a:ext cx="521232" cy="369332"/>
              </a:xfrm>
              <a:prstGeom prst="rect">
                <a:avLst/>
              </a:prstGeom>
              <a:blipFill>
                <a:blip r:embed="rId32"/>
                <a:stretch>
                  <a:fillRect b="-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63" name="Rectangle 462"/>
              <p:cNvSpPr/>
              <p:nvPr/>
            </p:nvSpPr>
            <p:spPr>
              <a:xfrm>
                <a:off x="7578261" y="3424437"/>
                <a:ext cx="5212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𝑎</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2</m:t>
                          </m:r>
                        </m:sub>
                        <m:sup>
                          <m:r>
                            <a:rPr lang="fr-FR" i="1">
                              <a:latin typeface="Cambria Math" panose="02040503050406030204" pitchFamily="18" charset="0"/>
                              <a:cs typeface="Arial" pitchFamily="34" charset="0"/>
                            </a:rPr>
                            <m:t>𝑛</m:t>
                          </m:r>
                        </m:sup>
                      </m:sSubSup>
                    </m:oMath>
                  </m:oMathPara>
                </a14:m>
                <a:endParaRPr lang="fr-FR" dirty="0"/>
              </a:p>
            </p:txBody>
          </p:sp>
        </mc:Choice>
        <mc:Fallback xmlns="">
          <p:sp>
            <p:nvSpPr>
              <p:cNvPr id="463" name="Rectangle 462"/>
              <p:cNvSpPr>
                <a:spLocks noRot="1" noChangeAspect="1" noMove="1" noResize="1" noEditPoints="1" noAdjustHandles="1" noChangeArrowheads="1" noChangeShapeType="1" noTextEdit="1"/>
              </p:cNvSpPr>
              <p:nvPr/>
            </p:nvSpPr>
            <p:spPr>
              <a:xfrm>
                <a:off x="7578261" y="3424437"/>
                <a:ext cx="521233" cy="369332"/>
              </a:xfrm>
              <a:prstGeom prst="rect">
                <a:avLst/>
              </a:prstGeom>
              <a:blipFill>
                <a:blip r:embed="rId33"/>
                <a:stretch>
                  <a:fillRect b="-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64" name="Rectangle 463"/>
              <p:cNvSpPr/>
              <p:nvPr/>
            </p:nvSpPr>
            <p:spPr>
              <a:xfrm>
                <a:off x="7578260" y="4311129"/>
                <a:ext cx="5212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cs typeface="Arial" pitchFamily="34" charset="0"/>
                            </a:rPr>
                          </m:ctrlPr>
                        </m:sSubSupPr>
                        <m:e>
                          <m:r>
                            <a:rPr lang="fr-FR" i="1">
                              <a:latin typeface="Cambria Math" panose="02040503050406030204" pitchFamily="18" charset="0"/>
                              <a:cs typeface="Arial" pitchFamily="34" charset="0"/>
                            </a:rPr>
                            <m:t>𝑎</m:t>
                          </m:r>
                        </m:e>
                        <m:sub>
                          <m:r>
                            <a:rPr lang="fr-FR" i="1">
                              <a:latin typeface="Cambria Math" panose="02040503050406030204" pitchFamily="18" charset="0"/>
                              <a:cs typeface="Arial" pitchFamily="34" charset="0"/>
                            </a:rPr>
                            <m:t> </m:t>
                          </m:r>
                          <m:r>
                            <a:rPr lang="fr-FR" i="1">
                              <a:latin typeface="Cambria Math" panose="02040503050406030204" pitchFamily="18" charset="0"/>
                              <a:cs typeface="Arial" pitchFamily="34" charset="0"/>
                            </a:rPr>
                            <m:t>3</m:t>
                          </m:r>
                        </m:sub>
                        <m:sup>
                          <m:r>
                            <a:rPr lang="fr-FR" i="1">
                              <a:latin typeface="Cambria Math" panose="02040503050406030204" pitchFamily="18" charset="0"/>
                              <a:cs typeface="Arial" pitchFamily="34" charset="0"/>
                            </a:rPr>
                            <m:t>𝑛</m:t>
                          </m:r>
                        </m:sup>
                      </m:sSubSup>
                    </m:oMath>
                  </m:oMathPara>
                </a14:m>
                <a:endParaRPr lang="fr-FR" dirty="0"/>
              </a:p>
            </p:txBody>
          </p:sp>
        </mc:Choice>
        <mc:Fallback xmlns="">
          <p:sp>
            <p:nvSpPr>
              <p:cNvPr id="464" name="Rectangle 463"/>
              <p:cNvSpPr>
                <a:spLocks noRot="1" noChangeAspect="1" noMove="1" noResize="1" noEditPoints="1" noAdjustHandles="1" noChangeArrowheads="1" noChangeShapeType="1" noTextEdit="1"/>
              </p:cNvSpPr>
              <p:nvPr/>
            </p:nvSpPr>
            <p:spPr>
              <a:xfrm>
                <a:off x="7578260" y="4311129"/>
                <a:ext cx="521233" cy="369332"/>
              </a:xfrm>
              <a:prstGeom prst="rect">
                <a:avLst/>
              </a:prstGeom>
              <a:blipFill>
                <a:blip r:embed="rId34"/>
                <a:stretch>
                  <a:fillRect b="-1639"/>
                </a:stretch>
              </a:blipFill>
            </p:spPr>
            <p:txBody>
              <a:bodyPr/>
              <a:lstStyle/>
              <a:p>
                <a:r>
                  <a:rPr lang="he-IL">
                    <a:noFill/>
                  </a:rPr>
                  <a:t> </a:t>
                </a:r>
              </a:p>
            </p:txBody>
          </p:sp>
        </mc:Fallback>
      </mc:AlternateContent>
      <p:cxnSp>
        <p:nvCxnSpPr>
          <p:cNvPr id="465" name="Straight Connector 464"/>
          <p:cNvCxnSpPr>
            <a:stCxn id="361" idx="2"/>
            <a:endCxn id="409" idx="0"/>
          </p:cNvCxnSpPr>
          <p:nvPr/>
        </p:nvCxnSpPr>
        <p:spPr>
          <a:xfrm>
            <a:off x="4844042" y="1786083"/>
            <a:ext cx="1150668" cy="88755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361" idx="2"/>
            <a:endCxn id="371" idx="0"/>
          </p:cNvCxnSpPr>
          <p:nvPr/>
        </p:nvCxnSpPr>
        <p:spPr>
          <a:xfrm flipH="1">
            <a:off x="3051464" y="1786083"/>
            <a:ext cx="1792578" cy="883075"/>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67" name="TextBox 466"/>
          <p:cNvSpPr txBox="1"/>
          <p:nvPr/>
        </p:nvSpPr>
        <p:spPr>
          <a:xfrm>
            <a:off x="7125984" y="5097783"/>
            <a:ext cx="455724" cy="400110"/>
          </a:xfrm>
          <a:prstGeom prst="rect">
            <a:avLst/>
          </a:prstGeom>
          <a:noFill/>
        </p:spPr>
        <p:txBody>
          <a:bodyPr wrap="square" rtlCol="0">
            <a:spAutoFit/>
          </a:bodyPr>
          <a:lstStyle/>
          <a:p>
            <a:r>
              <a:rPr lang="fr-FR" sz="2000" dirty="0">
                <a:latin typeface="Arial" pitchFamily="34" charset="0"/>
                <a:cs typeface="Arial" pitchFamily="34" charset="0"/>
              </a:rPr>
              <a:t>…</a:t>
            </a:r>
          </a:p>
        </p:txBody>
      </p:sp>
      <p:grpSp>
        <p:nvGrpSpPr>
          <p:cNvPr id="468" name="Group 467"/>
          <p:cNvGrpSpPr/>
          <p:nvPr/>
        </p:nvGrpSpPr>
        <p:grpSpPr>
          <a:xfrm>
            <a:off x="35496" y="1780066"/>
            <a:ext cx="911455" cy="2554759"/>
            <a:chOff x="361949" y="1780065"/>
            <a:chExt cx="911455" cy="2554759"/>
          </a:xfrm>
        </p:grpSpPr>
        <p:sp>
          <p:nvSpPr>
            <p:cNvPr id="469" name="TextBox 468"/>
            <p:cNvSpPr txBox="1"/>
            <p:nvPr/>
          </p:nvSpPr>
          <p:spPr>
            <a:xfrm>
              <a:off x="410402" y="1780065"/>
              <a:ext cx="863002" cy="369332"/>
            </a:xfrm>
            <a:prstGeom prst="rect">
              <a:avLst/>
            </a:prstGeom>
            <a:noFill/>
          </p:spPr>
          <p:txBody>
            <a:bodyPr wrap="square" rtlCol="0">
              <a:spAutoFit/>
            </a:bodyPr>
            <a:lstStyle>
              <a:defPPr>
                <a:defRPr lang="en-US"/>
              </a:defPPr>
              <a:lvl1pPr algn="ctr">
                <a:defRPr>
                  <a:latin typeface="Arial" pitchFamily="34" charset="0"/>
                  <a:cs typeface="Arial" pitchFamily="34" charset="0"/>
                </a:defRPr>
              </a:lvl1pPr>
            </a:lstStyle>
            <a:p>
              <a:r>
                <a:rPr lang="fr-FR" dirty="0"/>
                <a:t>Inputs</a:t>
              </a:r>
            </a:p>
          </p:txBody>
        </p:sp>
        <mc:AlternateContent xmlns:mc="http://schemas.openxmlformats.org/markup-compatibility/2006" xmlns:a14="http://schemas.microsoft.com/office/drawing/2010/main">
          <mc:Choice Requires="a14">
            <p:sp>
              <p:nvSpPr>
                <p:cNvPr id="470" name="TextBox 469"/>
                <p:cNvSpPr txBox="1"/>
                <p:nvPr/>
              </p:nvSpPr>
              <p:spPr>
                <a:xfrm>
                  <a:off x="456027" y="3287806"/>
                  <a:ext cx="658385" cy="1047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i="1">
                                <a:latin typeface="Cambria Math" panose="02040503050406030204" pitchFamily="18" charset="0"/>
                                <a:cs typeface="Arial" pitchFamily="34" charset="0"/>
                              </a:rPr>
                            </m:ctrlPr>
                          </m:dPr>
                          <m:e>
                            <m:m>
                              <m:mPr>
                                <m:mcs>
                                  <m:mc>
                                    <m:mcPr>
                                      <m:count m:val="1"/>
                                      <m:mcJc m:val="center"/>
                                    </m:mcPr>
                                  </m:mc>
                                </m:mcs>
                                <m:ctrlPr>
                                  <a:rPr lang="fr-FR" sz="2400" i="1">
                                    <a:latin typeface="Cambria Math" panose="02040503050406030204" pitchFamily="18" charset="0"/>
                                    <a:cs typeface="Arial" pitchFamily="34" charset="0"/>
                                  </a:rPr>
                                </m:ctrlPr>
                              </m:mPr>
                              <m:mr>
                                <m:e>
                                  <m:sSub>
                                    <m:sSubPr>
                                      <m:ctrlPr>
                                        <a:rPr lang="fr-FR" sz="2400" i="1">
                                          <a:latin typeface="Cambria Math" panose="02040503050406030204" pitchFamily="18" charset="0"/>
                                          <a:cs typeface="Arial" pitchFamily="34" charset="0"/>
                                        </a:rPr>
                                      </m:ctrlPr>
                                    </m:sSubPr>
                                    <m:e>
                                      <m:r>
                                        <a:rPr lang="fr-FR" sz="2400" i="1">
                                          <a:latin typeface="Cambria Math" panose="02040503050406030204" pitchFamily="18" charset="0"/>
                                          <a:cs typeface="Arial" pitchFamily="34" charset="0"/>
                                        </a:rPr>
                                        <m:t>𝑋</m:t>
                                      </m:r>
                                    </m:e>
                                    <m:sub>
                                      <m:r>
                                        <a:rPr lang="fr-FR" sz="2400" i="1">
                                          <a:latin typeface="Cambria Math" panose="02040503050406030204" pitchFamily="18" charset="0"/>
                                          <a:cs typeface="Arial" pitchFamily="34" charset="0"/>
                                        </a:rPr>
                                        <m:t>1</m:t>
                                      </m:r>
                                    </m:sub>
                                  </m:sSub>
                                </m:e>
                              </m:mr>
                              <m:mr>
                                <m:e>
                                  <m:sSub>
                                    <m:sSubPr>
                                      <m:ctrlPr>
                                        <a:rPr lang="fr-FR" sz="2400" i="1">
                                          <a:latin typeface="Cambria Math" panose="02040503050406030204" pitchFamily="18" charset="0"/>
                                          <a:cs typeface="Arial" pitchFamily="34" charset="0"/>
                                        </a:rPr>
                                      </m:ctrlPr>
                                    </m:sSubPr>
                                    <m:e>
                                      <m:r>
                                        <a:rPr lang="fr-FR" sz="2400" i="1">
                                          <a:latin typeface="Cambria Math" panose="02040503050406030204" pitchFamily="18" charset="0"/>
                                          <a:cs typeface="Arial" pitchFamily="34" charset="0"/>
                                        </a:rPr>
                                        <m:t>𝑋</m:t>
                                      </m:r>
                                    </m:e>
                                    <m:sub>
                                      <m:r>
                                        <a:rPr lang="fr-FR" sz="2400" i="1">
                                          <a:latin typeface="Cambria Math" panose="02040503050406030204" pitchFamily="18" charset="0"/>
                                          <a:cs typeface="Arial" pitchFamily="34" charset="0"/>
                                        </a:rPr>
                                        <m:t>2</m:t>
                                      </m:r>
                                    </m:sub>
                                  </m:sSub>
                                </m:e>
                              </m:mr>
                              <m:mr>
                                <m:e>
                                  <m:sSub>
                                    <m:sSubPr>
                                      <m:ctrlPr>
                                        <a:rPr lang="fr-FR" sz="2400" i="1">
                                          <a:latin typeface="Cambria Math" panose="02040503050406030204" pitchFamily="18" charset="0"/>
                                          <a:cs typeface="Arial" pitchFamily="34" charset="0"/>
                                        </a:rPr>
                                      </m:ctrlPr>
                                    </m:sSubPr>
                                    <m:e>
                                      <m:r>
                                        <a:rPr lang="fr-FR" sz="2400" i="1">
                                          <a:latin typeface="Cambria Math" panose="02040503050406030204" pitchFamily="18" charset="0"/>
                                          <a:cs typeface="Arial" pitchFamily="34" charset="0"/>
                                        </a:rPr>
                                        <m:t>𝑋</m:t>
                                      </m:r>
                                    </m:e>
                                    <m:sub>
                                      <m:r>
                                        <a:rPr lang="fr-FR" sz="2400" i="1">
                                          <a:latin typeface="Cambria Math" panose="02040503050406030204" pitchFamily="18" charset="0"/>
                                          <a:cs typeface="Arial" pitchFamily="34" charset="0"/>
                                        </a:rPr>
                                        <m:t>3</m:t>
                                      </m:r>
                                    </m:sub>
                                  </m:sSub>
                                </m:e>
                              </m:mr>
                            </m:m>
                          </m:e>
                        </m:d>
                      </m:oMath>
                    </m:oMathPara>
                  </a14:m>
                  <a:endParaRPr lang="fr-FR" sz="2400" dirty="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56027" y="3287806"/>
                  <a:ext cx="658385" cy="1047018"/>
                </a:xfrm>
                <a:prstGeom prst="rect">
                  <a:avLst/>
                </a:prstGeom>
                <a:blipFill rotWithShape="0">
                  <a:blip r:embed="rId35"/>
                  <a:stretch>
                    <a:fillRect/>
                  </a:stretch>
                </a:blipFill>
              </p:spPr>
              <p:txBody>
                <a:bodyPr/>
                <a:lstStyle/>
                <a:p>
                  <a:r>
                    <a:rPr lang="fr-FR">
                      <a:noFill/>
                    </a:rPr>
                    <a:t> </a:t>
                  </a:r>
                </a:p>
              </p:txBody>
            </p:sp>
          </mc:Fallback>
        </mc:AlternateContent>
        <p:sp>
          <p:nvSpPr>
            <p:cNvPr id="471" name="Oval 470"/>
            <p:cNvSpPr/>
            <p:nvPr/>
          </p:nvSpPr>
          <p:spPr>
            <a:xfrm>
              <a:off x="1043758" y="3420533"/>
              <a:ext cx="152254" cy="146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472" name="Oval 471"/>
            <p:cNvSpPr/>
            <p:nvPr/>
          </p:nvSpPr>
          <p:spPr>
            <a:xfrm>
              <a:off x="1036515" y="3730420"/>
              <a:ext cx="152254" cy="146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473" name="Oval 472"/>
            <p:cNvSpPr/>
            <p:nvPr/>
          </p:nvSpPr>
          <p:spPr>
            <a:xfrm>
              <a:off x="1041959" y="4040307"/>
              <a:ext cx="152254" cy="146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474" name="Right Brace 473"/>
            <p:cNvSpPr/>
            <p:nvPr/>
          </p:nvSpPr>
          <p:spPr>
            <a:xfrm rot="16200000">
              <a:off x="590953" y="1876550"/>
              <a:ext cx="387026" cy="845034"/>
            </a:xfrm>
            <a:prstGeom prst="righ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75" name="Group 474"/>
          <p:cNvGrpSpPr/>
          <p:nvPr/>
        </p:nvGrpSpPr>
        <p:grpSpPr>
          <a:xfrm>
            <a:off x="7990137" y="1779329"/>
            <a:ext cx="1068001" cy="3050188"/>
            <a:chOff x="8316590" y="1779329"/>
            <a:chExt cx="1068001" cy="3050188"/>
          </a:xfrm>
        </p:grpSpPr>
        <p:sp>
          <p:nvSpPr>
            <p:cNvPr id="476" name="Flowchart: Connector 475"/>
            <p:cNvSpPr/>
            <p:nvPr/>
          </p:nvSpPr>
          <p:spPr>
            <a:xfrm>
              <a:off x="8653573" y="3636595"/>
              <a:ext cx="360040" cy="328113"/>
            </a:xfrm>
            <a:prstGeom prst="flowChartConnector">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477" name="Flowchart: Connector 476"/>
            <p:cNvSpPr/>
            <p:nvPr/>
          </p:nvSpPr>
          <p:spPr>
            <a:xfrm>
              <a:off x="8653573" y="2740654"/>
              <a:ext cx="360040" cy="328113"/>
            </a:xfrm>
            <a:prstGeom prst="flowChartConnector">
              <a:avLst/>
            </a:prstGeom>
            <a:solidFill>
              <a:schemeClr val="accent3">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478" name="Flowchart: Connector 477"/>
            <p:cNvSpPr/>
            <p:nvPr/>
          </p:nvSpPr>
          <p:spPr>
            <a:xfrm>
              <a:off x="8653573" y="4501404"/>
              <a:ext cx="360040" cy="328113"/>
            </a:xfrm>
            <a:prstGeom prst="flowChartConnector">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Arial" pitchFamily="34" charset="0"/>
                <a:cs typeface="Arial" pitchFamily="34" charset="0"/>
              </a:endParaRPr>
            </a:p>
          </p:txBody>
        </p:sp>
        <p:sp>
          <p:nvSpPr>
            <p:cNvPr id="479" name="TextBox 478"/>
            <p:cNvSpPr txBox="1"/>
            <p:nvPr/>
          </p:nvSpPr>
          <p:spPr>
            <a:xfrm>
              <a:off x="8316590" y="1779329"/>
              <a:ext cx="1068001" cy="369332"/>
            </a:xfrm>
            <a:prstGeom prst="rect">
              <a:avLst/>
            </a:prstGeom>
            <a:noFill/>
          </p:spPr>
          <p:txBody>
            <a:bodyPr wrap="square" rtlCol="0">
              <a:spAutoFit/>
            </a:bodyPr>
            <a:lstStyle>
              <a:defPPr>
                <a:defRPr lang="en-US"/>
              </a:defPPr>
              <a:lvl1pPr algn="ctr">
                <a:defRPr>
                  <a:latin typeface="Arial" pitchFamily="34" charset="0"/>
                  <a:cs typeface="Arial" pitchFamily="34" charset="0"/>
                </a:defRPr>
              </a:lvl1pPr>
            </a:lstStyle>
            <a:p>
              <a:r>
                <a:rPr lang="fr-FR" dirty="0"/>
                <a:t>Targets</a:t>
              </a:r>
            </a:p>
          </p:txBody>
        </p:sp>
        <p:sp>
          <p:nvSpPr>
            <p:cNvPr id="480" name="Right Brace 479"/>
            <p:cNvSpPr/>
            <p:nvPr/>
          </p:nvSpPr>
          <p:spPr>
            <a:xfrm rot="16200000">
              <a:off x="8640080" y="1875839"/>
              <a:ext cx="387026" cy="845034"/>
            </a:xfrm>
            <a:prstGeom prst="rightBrace">
              <a:avLst/>
            </a:prstGeom>
            <a:noFill/>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481" name="TextBox 480"/>
              <p:cNvSpPr txBox="1"/>
              <p:nvPr/>
            </p:nvSpPr>
            <p:spPr>
              <a:xfrm>
                <a:off x="7742170" y="5038911"/>
                <a:ext cx="1406219" cy="617861"/>
              </a:xfrm>
              <a:prstGeom prst="rect">
                <a:avLst/>
              </a:prstGeom>
              <a:noFill/>
            </p:spPr>
            <p:txBody>
              <a:bodyPr wrap="none" lIns="0" tIns="0" rIns="0" bIns="0" rtlCol="0">
                <a:spAutoFit/>
              </a:bodyPr>
              <a:lstStyle/>
              <a:p>
                <a14:m>
                  <m:oMath xmlns:m="http://schemas.openxmlformats.org/officeDocument/2006/math">
                    <m:r>
                      <a:rPr lang="fr-FR" i="1">
                        <a:latin typeface="Cambria Math" panose="02040503050406030204" pitchFamily="18" charset="0"/>
                        <a:cs typeface="Arial" pitchFamily="34" charset="0"/>
                      </a:rPr>
                      <m:t>𝑎</m:t>
                    </m:r>
                    <m:r>
                      <a:rPr lang="fr-FR" i="1">
                        <a:latin typeface="Cambria Math" panose="02040503050406030204" pitchFamily="18" charset="0"/>
                        <a:ea typeface="Cambria Math" panose="02040503050406030204" pitchFamily="18" charset="0"/>
                        <a:cs typeface="Arial" pitchFamily="34" charset="0"/>
                      </a:rPr>
                      <m:t>∈</m:t>
                    </m:r>
                    <m:d>
                      <m:dPr>
                        <m:begChr m:val="{"/>
                        <m:endChr m:val=""/>
                        <m:ctrlPr>
                          <a:rPr lang="fr-FR" i="1">
                            <a:latin typeface="Cambria Math" panose="02040503050406030204" pitchFamily="18" charset="0"/>
                            <a:ea typeface="Cambria Math" panose="02040503050406030204" pitchFamily="18" charset="0"/>
                            <a:cs typeface="Arial" pitchFamily="34" charset="0"/>
                          </a:rPr>
                        </m:ctrlPr>
                      </m:dPr>
                      <m:e>
                        <m:m>
                          <m:mPr>
                            <m:mcs>
                              <m:mc>
                                <m:mcPr>
                                  <m:count m:val="2"/>
                                  <m:mcJc m:val="center"/>
                                </m:mcPr>
                              </m:mc>
                            </m:mcs>
                            <m:ctrlPr>
                              <a:rPr lang="fr-FR" i="1">
                                <a:latin typeface="Cambria Math" panose="02040503050406030204" pitchFamily="18" charset="0"/>
                                <a:ea typeface="Cambria Math" panose="02040503050406030204" pitchFamily="18" charset="0"/>
                                <a:cs typeface="Arial" pitchFamily="34" charset="0"/>
                              </a:rPr>
                            </m:ctrlPr>
                          </m:mPr>
                          <m:mr>
                            <m:e>
                              <m:r>
                                <m:rPr>
                                  <m:brk m:alnAt="7"/>
                                </m:rPr>
                                <a:rPr lang="fr-FR" i="1">
                                  <a:latin typeface="Cambria Math" panose="02040503050406030204" pitchFamily="18" charset="0"/>
                                  <a:ea typeface="Cambria Math" panose="02040503050406030204" pitchFamily="18" charset="0"/>
                                  <a:cs typeface="Arial" pitchFamily="34" charset="0"/>
                                </a:rPr>
                                <m:t>[</m:t>
                              </m:r>
                              <m:r>
                                <a:rPr lang="fr-FR" i="1">
                                  <a:latin typeface="Cambria Math" panose="02040503050406030204" pitchFamily="18" charset="0"/>
                                  <a:ea typeface="Cambria Math" panose="02040503050406030204" pitchFamily="18" charset="0"/>
                                  <a:cs typeface="Arial" pitchFamily="34" charset="0"/>
                                </a:rPr>
                                <m:t>0</m:t>
                              </m:r>
                            </m:e>
                            <m:e>
                              <m:r>
                                <a:rPr lang="fr-FR" i="1">
                                  <a:latin typeface="Cambria Math" panose="02040503050406030204" pitchFamily="18" charset="0"/>
                                  <a:ea typeface="Cambria Math" panose="02040503050406030204" pitchFamily="18" charset="0"/>
                                  <a:cs typeface="Arial" pitchFamily="34" charset="0"/>
                                </a:rPr>
                                <m:t>1</m:t>
                              </m:r>
                              <m:r>
                                <a:rPr lang="fr-FR" i="1">
                                  <a:latin typeface="Cambria Math" panose="02040503050406030204" pitchFamily="18" charset="0"/>
                                  <a:ea typeface="Cambria Math" panose="02040503050406030204" pitchFamily="18" charset="0"/>
                                  <a:cs typeface="Arial" pitchFamily="34" charset="0"/>
                                </a:rPr>
                                <m:t>]</m:t>
                              </m:r>
                            </m:e>
                          </m:mr>
                          <m:mr>
                            <m:e>
                              <m:r>
                                <a:rPr lang="fr-FR" i="1">
                                  <a:latin typeface="Cambria Math" panose="02040503050406030204" pitchFamily="18" charset="0"/>
                                  <a:ea typeface="Cambria Math" panose="02040503050406030204" pitchFamily="18" charset="0"/>
                                  <a:cs typeface="Arial" pitchFamily="34" charset="0"/>
                                </a:rPr>
                                <m:t>[−</m:t>
                              </m:r>
                              <m:r>
                                <a:rPr lang="fr-FR" i="1">
                                  <a:latin typeface="Cambria Math" panose="02040503050406030204" pitchFamily="18" charset="0"/>
                                  <a:ea typeface="Cambria Math" panose="02040503050406030204" pitchFamily="18" charset="0"/>
                                  <a:cs typeface="Arial" pitchFamily="34" charset="0"/>
                                </a:rPr>
                                <m:t>1</m:t>
                              </m:r>
                            </m:e>
                            <m:e>
                              <m:r>
                                <a:rPr lang="fr-FR" i="1">
                                  <a:latin typeface="Cambria Math" panose="02040503050406030204" pitchFamily="18" charset="0"/>
                                  <a:ea typeface="Cambria Math" panose="02040503050406030204" pitchFamily="18" charset="0"/>
                                  <a:cs typeface="Arial" pitchFamily="34" charset="0"/>
                                </a:rPr>
                                <m:t>1</m:t>
                              </m:r>
                              <m:r>
                                <a:rPr lang="fr-FR" i="1">
                                  <a:latin typeface="Cambria Math" panose="02040503050406030204" pitchFamily="18" charset="0"/>
                                  <a:ea typeface="Cambria Math" panose="02040503050406030204" pitchFamily="18" charset="0"/>
                                  <a:cs typeface="Arial" pitchFamily="34" charset="0"/>
                                </a:rPr>
                                <m:t>]</m:t>
                              </m:r>
                            </m:e>
                          </m:mr>
                        </m:m>
                      </m:e>
                    </m:d>
                  </m:oMath>
                </a14:m>
                <a:r>
                  <a:rPr lang="fr-FR" dirty="0">
                    <a:latin typeface="Arial" pitchFamily="34" charset="0"/>
                    <a:cs typeface="Arial" pitchFamily="34" charset="0"/>
                  </a:rPr>
                  <a:t> </a:t>
                </a:r>
              </a:p>
            </p:txBody>
          </p:sp>
        </mc:Choice>
        <mc:Fallback xmlns="">
          <p:sp>
            <p:nvSpPr>
              <p:cNvPr id="481" name="TextBox 480"/>
              <p:cNvSpPr txBox="1">
                <a:spLocks noRot="1" noChangeAspect="1" noMove="1" noResize="1" noEditPoints="1" noAdjustHandles="1" noChangeArrowheads="1" noChangeShapeType="1" noTextEdit="1"/>
              </p:cNvSpPr>
              <p:nvPr/>
            </p:nvSpPr>
            <p:spPr>
              <a:xfrm>
                <a:off x="7742170" y="5038911"/>
                <a:ext cx="1406219" cy="617861"/>
              </a:xfrm>
              <a:prstGeom prst="rect">
                <a:avLst/>
              </a:prstGeom>
              <a:blipFill>
                <a:blip r:embed="rId36"/>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522330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4">
                                            <p:bg/>
                                          </p:spTgt>
                                        </p:tgtEl>
                                        <p:attrNameLst>
                                          <p:attrName>style.visibility</p:attrName>
                                        </p:attrNameLst>
                                      </p:cBhvr>
                                      <p:to>
                                        <p:strVal val="visible"/>
                                      </p:to>
                                    </p:set>
                                    <p:animEffect transition="in" filter="randombar(horizontal)">
                                      <p:cBhvr>
                                        <p:cTn id="7" dur="500"/>
                                        <p:tgtEl>
                                          <p:spTgt spid="84">
                                            <p:bg/>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4">
                                            <p:txEl>
                                              <p:pRg st="0" end="0"/>
                                            </p:txEl>
                                          </p:spTgt>
                                        </p:tgtEl>
                                        <p:attrNameLst>
                                          <p:attrName>style.visibility</p:attrName>
                                        </p:attrNameLst>
                                      </p:cBhvr>
                                      <p:to>
                                        <p:strVal val="visible"/>
                                      </p:to>
                                    </p:set>
                                    <p:animEffect transition="in" filter="randombar(horizontal)">
                                      <p:cBhvr>
                                        <p:cTn id="10" dur="500"/>
                                        <p:tgtEl>
                                          <p:spTgt spid="84">
                                            <p:txEl>
                                              <p:pRg st="0" end="0"/>
                                            </p:txEl>
                                          </p:spTgt>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84">
                                            <p:txEl>
                                              <p:pRg st="1" end="1"/>
                                            </p:txEl>
                                          </p:spTgt>
                                        </p:tgtEl>
                                        <p:attrNameLst>
                                          <p:attrName>style.visibility</p:attrName>
                                        </p:attrNameLst>
                                      </p:cBhvr>
                                      <p:to>
                                        <p:strVal val="visible"/>
                                      </p:to>
                                    </p:set>
                                    <p:animEffect transition="in" filter="randombar(horizontal)">
                                      <p:cBhvr>
                                        <p:cTn id="14" dur="500"/>
                                        <p:tgtEl>
                                          <p:spTgt spid="8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84">
                                            <p:txEl>
                                              <p:pRg st="2" end="2"/>
                                            </p:txEl>
                                          </p:spTgt>
                                        </p:tgtEl>
                                        <p:attrNameLst>
                                          <p:attrName>style.visibility</p:attrName>
                                        </p:attrNameLst>
                                      </p:cBhvr>
                                      <p:to>
                                        <p:strVal val="visible"/>
                                      </p:to>
                                    </p:set>
                                    <p:animEffect transition="in" filter="randombar(horizontal)">
                                      <p:cBhvr>
                                        <p:cTn id="19" dur="500"/>
                                        <p:tgtEl>
                                          <p:spTgt spid="84">
                                            <p:txEl>
                                              <p:pRg st="2" end="2"/>
                                            </p:txEl>
                                          </p:spTgt>
                                        </p:tgtEl>
                                      </p:cBhvr>
                                    </p:animEffect>
                                  </p:childTnLst>
                                </p:cTn>
                              </p:par>
                            </p:childTnLst>
                          </p:cTn>
                        </p:par>
                        <p:par>
                          <p:cTn id="20" fill="hold">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84">
                                            <p:txEl>
                                              <p:pRg st="3" end="3"/>
                                            </p:txEl>
                                          </p:spTgt>
                                        </p:tgtEl>
                                        <p:attrNameLst>
                                          <p:attrName>style.visibility</p:attrName>
                                        </p:attrNameLst>
                                      </p:cBhvr>
                                      <p:to>
                                        <p:strVal val="visible"/>
                                      </p:to>
                                    </p:set>
                                    <p:animEffect transition="in" filter="randombar(horizontal)">
                                      <p:cBhvr>
                                        <p:cTn id="23" dur="500"/>
                                        <p:tgtEl>
                                          <p:spTgt spid="84">
                                            <p:txEl>
                                              <p:pRg st="3" end="3"/>
                                            </p:txEl>
                                          </p:spTgt>
                                        </p:tgtEl>
                                      </p:cBhvr>
                                    </p:animEffect>
                                  </p:childTnLst>
                                </p:cTn>
                              </p:par>
                            </p:childTnLst>
                          </p:cTn>
                        </p:par>
                        <p:par>
                          <p:cTn id="24" fill="hold">
                            <p:stCondLst>
                              <p:cond delay="1000"/>
                            </p:stCondLst>
                            <p:childTnLst>
                              <p:par>
                                <p:cTn id="25" presetID="10" presetClass="entr" presetSubtype="0" fill="hold" nodeType="afterEffect">
                                  <p:stCondLst>
                                    <p:cond delay="500"/>
                                  </p:stCondLst>
                                  <p:childTnLst>
                                    <p:set>
                                      <p:cBhvr>
                                        <p:cTn id="26" dur="1" fill="hold">
                                          <p:stCondLst>
                                            <p:cond delay="0"/>
                                          </p:stCondLst>
                                        </p:cTn>
                                        <p:tgtEl>
                                          <p:spTgt spid="468"/>
                                        </p:tgtEl>
                                        <p:attrNameLst>
                                          <p:attrName>style.visibility</p:attrName>
                                        </p:attrNameLst>
                                      </p:cBhvr>
                                      <p:to>
                                        <p:strVal val="visible"/>
                                      </p:to>
                                    </p:set>
                                    <p:animEffect transition="in" filter="fade">
                                      <p:cBhvr>
                                        <p:cTn id="27" dur="500"/>
                                        <p:tgtEl>
                                          <p:spTgt spid="468"/>
                                        </p:tgtEl>
                                      </p:cBhvr>
                                    </p:animEffect>
                                  </p:childTnLst>
                                </p:cTn>
                              </p:par>
                              <p:par>
                                <p:cTn id="28" presetID="10" presetClass="entr" presetSubtype="0" fill="hold" nodeType="withEffect">
                                  <p:stCondLst>
                                    <p:cond delay="100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9"/>
                                        </p:tgtEl>
                                        <p:attrNameLst>
                                          <p:attrName>style.visibility</p:attrName>
                                        </p:attrNameLst>
                                      </p:cBhvr>
                                      <p:to>
                                        <p:strVal val="visible"/>
                                      </p:to>
                                    </p:set>
                                    <p:animEffect transition="in" filter="fade">
                                      <p:cBhvr>
                                        <p:cTn id="35" dur="500"/>
                                        <p:tgtEl>
                                          <p:spTgt spid="369"/>
                                        </p:tgtEl>
                                      </p:cBhvr>
                                    </p:animEffect>
                                  </p:childTnLst>
                                </p:cTn>
                              </p:par>
                              <p:par>
                                <p:cTn id="36" presetID="10" presetClass="entr" presetSubtype="0" fill="hold" nodeType="withEffect">
                                  <p:stCondLst>
                                    <p:cond delay="0"/>
                                  </p:stCondLst>
                                  <p:childTnLst>
                                    <p:set>
                                      <p:cBhvr>
                                        <p:cTn id="37" dur="1" fill="hold">
                                          <p:stCondLst>
                                            <p:cond delay="0"/>
                                          </p:stCondLst>
                                        </p:cTn>
                                        <p:tgtEl>
                                          <p:spTgt spid="380"/>
                                        </p:tgtEl>
                                        <p:attrNameLst>
                                          <p:attrName>style.visibility</p:attrName>
                                        </p:attrNameLst>
                                      </p:cBhvr>
                                      <p:to>
                                        <p:strVal val="visible"/>
                                      </p:to>
                                    </p:set>
                                    <p:animEffect transition="in" filter="fade">
                                      <p:cBhvr>
                                        <p:cTn id="38" dur="500"/>
                                        <p:tgtEl>
                                          <p:spTgt spid="380"/>
                                        </p:tgtEl>
                                      </p:cBhvr>
                                    </p:animEffect>
                                  </p:childTnLst>
                                </p:cTn>
                              </p:par>
                              <p:par>
                                <p:cTn id="39" presetID="10" presetClass="entr" presetSubtype="0" fill="hold" nodeType="withEffect">
                                  <p:stCondLst>
                                    <p:cond delay="0"/>
                                  </p:stCondLst>
                                  <p:childTnLst>
                                    <p:set>
                                      <p:cBhvr>
                                        <p:cTn id="40" dur="1" fill="hold">
                                          <p:stCondLst>
                                            <p:cond delay="0"/>
                                          </p:stCondLst>
                                        </p:cTn>
                                        <p:tgtEl>
                                          <p:spTgt spid="420"/>
                                        </p:tgtEl>
                                        <p:attrNameLst>
                                          <p:attrName>style.visibility</p:attrName>
                                        </p:attrNameLst>
                                      </p:cBhvr>
                                      <p:to>
                                        <p:strVal val="visible"/>
                                      </p:to>
                                    </p:set>
                                    <p:animEffect transition="in" filter="fade">
                                      <p:cBhvr>
                                        <p:cTn id="41" dur="500"/>
                                        <p:tgtEl>
                                          <p:spTgt spid="420"/>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419"/>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456"/>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45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62"/>
                                        </p:tgtEl>
                                        <p:attrNameLst>
                                          <p:attrName>style.visibility</p:attrName>
                                        </p:attrNameLst>
                                      </p:cBhvr>
                                      <p:to>
                                        <p:strVal val="visible"/>
                                      </p:to>
                                    </p:set>
                                    <p:animEffect transition="in" filter="wipe(left)">
                                      <p:cBhvr>
                                        <p:cTn id="54" dur="500"/>
                                        <p:tgtEl>
                                          <p:spTgt spid="362"/>
                                        </p:tgtEl>
                                      </p:cBhvr>
                                    </p:animEffect>
                                  </p:childTnLst>
                                </p:cTn>
                              </p:par>
                              <p:par>
                                <p:cTn id="55" presetID="22" presetClass="entr" presetSubtype="8" fill="hold" nodeType="withEffect">
                                  <p:stCondLst>
                                    <p:cond delay="0"/>
                                  </p:stCondLst>
                                  <p:childTnLst>
                                    <p:set>
                                      <p:cBhvr>
                                        <p:cTn id="56" dur="1" fill="hold">
                                          <p:stCondLst>
                                            <p:cond delay="0"/>
                                          </p:stCondLst>
                                        </p:cTn>
                                        <p:tgtEl>
                                          <p:spTgt spid="364"/>
                                        </p:tgtEl>
                                        <p:attrNameLst>
                                          <p:attrName>style.visibility</p:attrName>
                                        </p:attrNameLst>
                                      </p:cBhvr>
                                      <p:to>
                                        <p:strVal val="visible"/>
                                      </p:to>
                                    </p:set>
                                    <p:animEffect transition="in" filter="wipe(left)">
                                      <p:cBhvr>
                                        <p:cTn id="57" dur="500"/>
                                        <p:tgtEl>
                                          <p:spTgt spid="364"/>
                                        </p:tgtEl>
                                      </p:cBhvr>
                                    </p:animEffect>
                                  </p:childTnLst>
                                </p:cTn>
                              </p:par>
                              <p:par>
                                <p:cTn id="58" presetID="22" presetClass="entr" presetSubtype="8" fill="hold" nodeType="withEffect">
                                  <p:stCondLst>
                                    <p:cond delay="0"/>
                                  </p:stCondLst>
                                  <p:childTnLst>
                                    <p:set>
                                      <p:cBhvr>
                                        <p:cTn id="59" dur="1" fill="hold">
                                          <p:stCondLst>
                                            <p:cond delay="0"/>
                                          </p:stCondLst>
                                        </p:cTn>
                                        <p:tgtEl>
                                          <p:spTgt spid="366"/>
                                        </p:tgtEl>
                                        <p:attrNameLst>
                                          <p:attrName>style.visibility</p:attrName>
                                        </p:attrNameLst>
                                      </p:cBhvr>
                                      <p:to>
                                        <p:strVal val="visible"/>
                                      </p:to>
                                    </p:set>
                                    <p:animEffect transition="in" filter="wipe(left)">
                                      <p:cBhvr>
                                        <p:cTn id="60" dur="500"/>
                                        <p:tgtEl>
                                          <p:spTgt spid="366"/>
                                        </p:tgtEl>
                                      </p:cBhvr>
                                    </p:animEffect>
                                  </p:childTnLst>
                                </p:cTn>
                              </p:par>
                              <p:par>
                                <p:cTn id="61" presetID="22" presetClass="entr" presetSubtype="8" fill="hold" nodeType="withEffect">
                                  <p:stCondLst>
                                    <p:cond delay="0"/>
                                  </p:stCondLst>
                                  <p:childTnLst>
                                    <p:set>
                                      <p:cBhvr>
                                        <p:cTn id="62" dur="1" fill="hold">
                                          <p:stCondLst>
                                            <p:cond delay="0"/>
                                          </p:stCondLst>
                                        </p:cTn>
                                        <p:tgtEl>
                                          <p:spTgt spid="363"/>
                                        </p:tgtEl>
                                        <p:attrNameLst>
                                          <p:attrName>style.visibility</p:attrName>
                                        </p:attrNameLst>
                                      </p:cBhvr>
                                      <p:to>
                                        <p:strVal val="visible"/>
                                      </p:to>
                                    </p:set>
                                    <p:animEffect transition="in" filter="wipe(left)">
                                      <p:cBhvr>
                                        <p:cTn id="63" dur="500"/>
                                        <p:tgtEl>
                                          <p:spTgt spid="363"/>
                                        </p:tgtEl>
                                      </p:cBhvr>
                                    </p:animEffect>
                                  </p:childTnLst>
                                </p:cTn>
                              </p:par>
                              <p:par>
                                <p:cTn id="64" presetID="22" presetClass="entr" presetSubtype="8" fill="hold" nodeType="withEffect">
                                  <p:stCondLst>
                                    <p:cond delay="0"/>
                                  </p:stCondLst>
                                  <p:childTnLst>
                                    <p:set>
                                      <p:cBhvr>
                                        <p:cTn id="65" dur="1" fill="hold">
                                          <p:stCondLst>
                                            <p:cond delay="0"/>
                                          </p:stCondLst>
                                        </p:cTn>
                                        <p:tgtEl>
                                          <p:spTgt spid="365"/>
                                        </p:tgtEl>
                                        <p:attrNameLst>
                                          <p:attrName>style.visibility</p:attrName>
                                        </p:attrNameLst>
                                      </p:cBhvr>
                                      <p:to>
                                        <p:strVal val="visible"/>
                                      </p:to>
                                    </p:set>
                                    <p:animEffect transition="in" filter="wipe(left)">
                                      <p:cBhvr>
                                        <p:cTn id="66" dur="500"/>
                                        <p:tgtEl>
                                          <p:spTgt spid="365"/>
                                        </p:tgtEl>
                                      </p:cBhvr>
                                    </p:animEffect>
                                  </p:childTnLst>
                                </p:cTn>
                              </p:par>
                              <p:par>
                                <p:cTn id="67" presetID="22" presetClass="entr" presetSubtype="8" fill="hold" nodeType="withEffect">
                                  <p:stCondLst>
                                    <p:cond delay="0"/>
                                  </p:stCondLst>
                                  <p:childTnLst>
                                    <p:set>
                                      <p:cBhvr>
                                        <p:cTn id="68" dur="1" fill="hold">
                                          <p:stCondLst>
                                            <p:cond delay="0"/>
                                          </p:stCondLst>
                                        </p:cTn>
                                        <p:tgtEl>
                                          <p:spTgt spid="367"/>
                                        </p:tgtEl>
                                        <p:attrNameLst>
                                          <p:attrName>style.visibility</p:attrName>
                                        </p:attrNameLst>
                                      </p:cBhvr>
                                      <p:to>
                                        <p:strVal val="visible"/>
                                      </p:to>
                                    </p:set>
                                    <p:animEffect transition="in" filter="wipe(left)">
                                      <p:cBhvr>
                                        <p:cTn id="69" dur="500"/>
                                        <p:tgtEl>
                                          <p:spTgt spid="367"/>
                                        </p:tgtEl>
                                      </p:cBhvr>
                                    </p:animEffect>
                                  </p:childTnLst>
                                </p:cTn>
                              </p:par>
                              <p:par>
                                <p:cTn id="70" presetID="22" presetClass="entr" presetSubtype="8" fill="hold" nodeType="withEffect">
                                  <p:stCondLst>
                                    <p:cond delay="0"/>
                                  </p:stCondLst>
                                  <p:childTnLst>
                                    <p:set>
                                      <p:cBhvr>
                                        <p:cTn id="71" dur="1" fill="hold">
                                          <p:stCondLst>
                                            <p:cond delay="0"/>
                                          </p:stCondLst>
                                        </p:cTn>
                                        <p:tgtEl>
                                          <p:spTgt spid="446"/>
                                        </p:tgtEl>
                                        <p:attrNameLst>
                                          <p:attrName>style.visibility</p:attrName>
                                        </p:attrNameLst>
                                      </p:cBhvr>
                                      <p:to>
                                        <p:strVal val="visible"/>
                                      </p:to>
                                    </p:set>
                                    <p:animEffect transition="in" filter="wipe(left)">
                                      <p:cBhvr>
                                        <p:cTn id="72" dur="500"/>
                                        <p:tgtEl>
                                          <p:spTgt spid="446"/>
                                        </p:tgtEl>
                                      </p:cBhvr>
                                    </p:animEffect>
                                  </p:childTnLst>
                                </p:cTn>
                              </p:par>
                              <p:par>
                                <p:cTn id="73" presetID="22" presetClass="entr" presetSubtype="8" fill="hold" nodeType="withEffect">
                                  <p:stCondLst>
                                    <p:cond delay="0"/>
                                  </p:stCondLst>
                                  <p:childTnLst>
                                    <p:set>
                                      <p:cBhvr>
                                        <p:cTn id="74" dur="1" fill="hold">
                                          <p:stCondLst>
                                            <p:cond delay="0"/>
                                          </p:stCondLst>
                                        </p:cTn>
                                        <p:tgtEl>
                                          <p:spTgt spid="445"/>
                                        </p:tgtEl>
                                        <p:attrNameLst>
                                          <p:attrName>style.visibility</p:attrName>
                                        </p:attrNameLst>
                                      </p:cBhvr>
                                      <p:to>
                                        <p:strVal val="visible"/>
                                      </p:to>
                                    </p:set>
                                    <p:animEffect transition="in" filter="wipe(left)">
                                      <p:cBhvr>
                                        <p:cTn id="75" dur="500"/>
                                        <p:tgtEl>
                                          <p:spTgt spid="445"/>
                                        </p:tgtEl>
                                      </p:cBhvr>
                                    </p:animEffect>
                                  </p:childTnLst>
                                </p:cTn>
                              </p:par>
                              <p:par>
                                <p:cTn id="76" presetID="22" presetClass="entr" presetSubtype="8" fill="hold" nodeType="withEffect">
                                  <p:stCondLst>
                                    <p:cond delay="0"/>
                                  </p:stCondLst>
                                  <p:childTnLst>
                                    <p:set>
                                      <p:cBhvr>
                                        <p:cTn id="77" dur="1" fill="hold">
                                          <p:stCondLst>
                                            <p:cond delay="0"/>
                                          </p:stCondLst>
                                        </p:cTn>
                                        <p:tgtEl>
                                          <p:spTgt spid="444"/>
                                        </p:tgtEl>
                                        <p:attrNameLst>
                                          <p:attrName>style.visibility</p:attrName>
                                        </p:attrNameLst>
                                      </p:cBhvr>
                                      <p:to>
                                        <p:strVal val="visible"/>
                                      </p:to>
                                    </p:set>
                                    <p:animEffect transition="in" filter="wipe(left)">
                                      <p:cBhvr>
                                        <p:cTn id="78" dur="500"/>
                                        <p:tgtEl>
                                          <p:spTgt spid="444"/>
                                        </p:tgtEl>
                                      </p:cBhvr>
                                    </p:animEffect>
                                  </p:childTnLst>
                                </p:cTn>
                              </p:par>
                            </p:childTnLst>
                          </p:cTn>
                        </p:par>
                        <p:par>
                          <p:cTn id="79" fill="hold">
                            <p:stCondLst>
                              <p:cond delay="500"/>
                            </p:stCondLst>
                            <p:childTnLst>
                              <p:par>
                                <p:cTn id="80" presetID="47" presetClass="entr" presetSubtype="0" fill="hold" grpId="0" nodeType="afterEffect">
                                  <p:stCondLst>
                                    <p:cond delay="0"/>
                                  </p:stCondLst>
                                  <p:childTnLst>
                                    <p:set>
                                      <p:cBhvr>
                                        <p:cTn id="81" dur="1" fill="hold">
                                          <p:stCondLst>
                                            <p:cond delay="0"/>
                                          </p:stCondLst>
                                        </p:cTn>
                                        <p:tgtEl>
                                          <p:spTgt spid="360">
                                            <p:txEl>
                                              <p:pRg st="0" end="0"/>
                                            </p:txEl>
                                          </p:spTgt>
                                        </p:tgtEl>
                                        <p:attrNameLst>
                                          <p:attrName>style.visibility</p:attrName>
                                        </p:attrNameLst>
                                      </p:cBhvr>
                                      <p:to>
                                        <p:strVal val="visible"/>
                                      </p:to>
                                    </p:set>
                                    <p:animEffect transition="in" filter="fade">
                                      <p:cBhvr>
                                        <p:cTn id="82" dur="500"/>
                                        <p:tgtEl>
                                          <p:spTgt spid="360">
                                            <p:txEl>
                                              <p:pRg st="0" end="0"/>
                                            </p:txEl>
                                          </p:spTgt>
                                        </p:tgtEl>
                                      </p:cBhvr>
                                    </p:animEffect>
                                    <p:anim calcmode="lin" valueType="num">
                                      <p:cBhvr>
                                        <p:cTn id="83" dur="500" fill="hold"/>
                                        <p:tgtEl>
                                          <p:spTgt spid="360">
                                            <p:txEl>
                                              <p:pRg st="0" end="0"/>
                                            </p:txEl>
                                          </p:spTgt>
                                        </p:tgtEl>
                                        <p:attrNameLst>
                                          <p:attrName>ppt_x</p:attrName>
                                        </p:attrNameLst>
                                      </p:cBhvr>
                                      <p:tavLst>
                                        <p:tav tm="0">
                                          <p:val>
                                            <p:strVal val="#ppt_x"/>
                                          </p:val>
                                        </p:tav>
                                        <p:tav tm="100000">
                                          <p:val>
                                            <p:strVal val="#ppt_x"/>
                                          </p:val>
                                        </p:tav>
                                      </p:tavLst>
                                    </p:anim>
                                    <p:anim calcmode="lin" valueType="num">
                                      <p:cBhvr>
                                        <p:cTn id="84" dur="500" fill="hold"/>
                                        <p:tgtEl>
                                          <p:spTgt spid="360">
                                            <p:txEl>
                                              <p:pRg st="0" end="0"/>
                                            </p:txEl>
                                          </p:spTgt>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368">
                                            <p:txEl>
                                              <p:pRg st="0" end="0"/>
                                            </p:txEl>
                                          </p:spTgt>
                                        </p:tgtEl>
                                        <p:attrNameLst>
                                          <p:attrName>style.visibility</p:attrName>
                                        </p:attrNameLst>
                                      </p:cBhvr>
                                      <p:to>
                                        <p:strVal val="visible"/>
                                      </p:to>
                                    </p:set>
                                    <p:animEffect transition="in" filter="fade">
                                      <p:cBhvr>
                                        <p:cTn id="87" dur="500"/>
                                        <p:tgtEl>
                                          <p:spTgt spid="368">
                                            <p:txEl>
                                              <p:pRg st="0" end="0"/>
                                            </p:txEl>
                                          </p:spTgt>
                                        </p:tgtEl>
                                      </p:cBhvr>
                                    </p:animEffect>
                                    <p:anim calcmode="lin" valueType="num">
                                      <p:cBhvr>
                                        <p:cTn id="88" dur="500" fill="hold"/>
                                        <p:tgtEl>
                                          <p:spTgt spid="368">
                                            <p:txEl>
                                              <p:pRg st="0" end="0"/>
                                            </p:txEl>
                                          </p:spTgt>
                                        </p:tgtEl>
                                        <p:attrNameLst>
                                          <p:attrName>ppt_x</p:attrName>
                                        </p:attrNameLst>
                                      </p:cBhvr>
                                      <p:tavLst>
                                        <p:tav tm="0">
                                          <p:val>
                                            <p:strVal val="#ppt_x"/>
                                          </p:val>
                                        </p:tav>
                                        <p:tav tm="100000">
                                          <p:val>
                                            <p:strVal val="#ppt_x"/>
                                          </p:val>
                                        </p:tav>
                                      </p:tavLst>
                                    </p:anim>
                                    <p:anim calcmode="lin" valueType="num">
                                      <p:cBhvr>
                                        <p:cTn id="89" dur="500" fill="hold"/>
                                        <p:tgtEl>
                                          <p:spTgt spid="368">
                                            <p:txEl>
                                              <p:pRg st="0" end="0"/>
                                            </p:txEl>
                                          </p:spTgt>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406">
                                            <p:txEl>
                                              <p:pRg st="0" end="0"/>
                                            </p:txEl>
                                          </p:spTgt>
                                        </p:tgtEl>
                                        <p:attrNameLst>
                                          <p:attrName>style.visibility</p:attrName>
                                        </p:attrNameLst>
                                      </p:cBhvr>
                                      <p:to>
                                        <p:strVal val="visible"/>
                                      </p:to>
                                    </p:set>
                                    <p:animEffect transition="in" filter="fade">
                                      <p:cBhvr>
                                        <p:cTn id="92" dur="500"/>
                                        <p:tgtEl>
                                          <p:spTgt spid="406">
                                            <p:txEl>
                                              <p:pRg st="0" end="0"/>
                                            </p:txEl>
                                          </p:spTgt>
                                        </p:tgtEl>
                                      </p:cBhvr>
                                    </p:animEffect>
                                    <p:anim calcmode="lin" valueType="num">
                                      <p:cBhvr>
                                        <p:cTn id="93" dur="500" fill="hold"/>
                                        <p:tgtEl>
                                          <p:spTgt spid="406">
                                            <p:txEl>
                                              <p:pRg st="0" end="0"/>
                                            </p:txEl>
                                          </p:spTgt>
                                        </p:tgtEl>
                                        <p:attrNameLst>
                                          <p:attrName>ppt_x</p:attrName>
                                        </p:attrNameLst>
                                      </p:cBhvr>
                                      <p:tavLst>
                                        <p:tav tm="0">
                                          <p:val>
                                            <p:strVal val="#ppt_x"/>
                                          </p:val>
                                        </p:tav>
                                        <p:tav tm="100000">
                                          <p:val>
                                            <p:strVal val="#ppt_x"/>
                                          </p:val>
                                        </p:tav>
                                      </p:tavLst>
                                    </p:anim>
                                    <p:anim calcmode="lin" valueType="num">
                                      <p:cBhvr>
                                        <p:cTn id="94" dur="500" fill="hold"/>
                                        <p:tgtEl>
                                          <p:spTgt spid="406">
                                            <p:txEl>
                                              <p:pRg st="0" end="0"/>
                                            </p:txEl>
                                          </p:spTgt>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460"/>
                                        </p:tgtEl>
                                        <p:attrNameLst>
                                          <p:attrName>style.visibility</p:attrName>
                                        </p:attrNameLst>
                                      </p:cBhvr>
                                      <p:to>
                                        <p:strVal val="visible"/>
                                      </p:to>
                                    </p:set>
                                    <p:animEffect transition="in" filter="fade">
                                      <p:cBhvr>
                                        <p:cTn id="97" dur="1000"/>
                                        <p:tgtEl>
                                          <p:spTgt spid="460"/>
                                        </p:tgtEl>
                                      </p:cBhvr>
                                    </p:animEffect>
                                    <p:anim calcmode="lin" valueType="num">
                                      <p:cBhvr>
                                        <p:cTn id="98" dur="1000" fill="hold"/>
                                        <p:tgtEl>
                                          <p:spTgt spid="460"/>
                                        </p:tgtEl>
                                        <p:attrNameLst>
                                          <p:attrName>ppt_x</p:attrName>
                                        </p:attrNameLst>
                                      </p:cBhvr>
                                      <p:tavLst>
                                        <p:tav tm="0">
                                          <p:val>
                                            <p:strVal val="#ppt_x"/>
                                          </p:val>
                                        </p:tav>
                                        <p:tav tm="100000">
                                          <p:val>
                                            <p:strVal val="#ppt_x"/>
                                          </p:val>
                                        </p:tav>
                                      </p:tavLst>
                                    </p:anim>
                                    <p:anim calcmode="lin" valueType="num">
                                      <p:cBhvr>
                                        <p:cTn id="99" dur="1000" fill="hold"/>
                                        <p:tgtEl>
                                          <p:spTgt spid="460"/>
                                        </p:tgtEl>
                                        <p:attrNameLst>
                                          <p:attrName>ppt_y</p:attrName>
                                        </p:attrNameLst>
                                      </p:cBhvr>
                                      <p:tavLst>
                                        <p:tav tm="0">
                                          <p:val>
                                            <p:strVal val="#ppt_y-.1"/>
                                          </p:val>
                                        </p:tav>
                                        <p:tav tm="100000">
                                          <p:val>
                                            <p:strVal val="#ppt_y"/>
                                          </p:val>
                                        </p:tav>
                                      </p:tavLst>
                                    </p:anim>
                                  </p:childTnLst>
                                </p:cTn>
                              </p:par>
                            </p:childTnLst>
                          </p:cTn>
                        </p:par>
                        <p:par>
                          <p:cTn id="100" fill="hold">
                            <p:stCondLst>
                              <p:cond delay="1500"/>
                            </p:stCondLst>
                            <p:childTnLst>
                              <p:par>
                                <p:cTn id="101" presetID="1" presetClass="entr" presetSubtype="0" fill="hold" nodeType="afterEffect">
                                  <p:stCondLst>
                                    <p:cond delay="0"/>
                                  </p:stCondLst>
                                  <p:childTnLst>
                                    <p:set>
                                      <p:cBhvr>
                                        <p:cTn id="102" dur="1" fill="hold">
                                          <p:stCondLst>
                                            <p:cond delay="0"/>
                                          </p:stCondLst>
                                        </p:cTn>
                                        <p:tgtEl>
                                          <p:spTgt spid="3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59"/>
                                        </p:tgtEl>
                                        <p:attrNameLst>
                                          <p:attrName>style.visibility</p:attrName>
                                        </p:attrNameLst>
                                      </p:cBhvr>
                                      <p:to>
                                        <p:strVal val="visible"/>
                                      </p:to>
                                    </p:set>
                                  </p:childTnLst>
                                </p:cTn>
                              </p:par>
                            </p:childTnLst>
                          </p:cTn>
                        </p:par>
                        <p:par>
                          <p:cTn id="105" fill="hold">
                            <p:stCondLst>
                              <p:cond delay="1500"/>
                            </p:stCondLst>
                            <p:childTnLst>
                              <p:par>
                                <p:cTn id="106" presetID="22" presetClass="entr" presetSubtype="1" fill="hold" nodeType="afterEffect">
                                  <p:stCondLst>
                                    <p:cond delay="0"/>
                                  </p:stCondLst>
                                  <p:childTnLst>
                                    <p:set>
                                      <p:cBhvr>
                                        <p:cTn id="107" dur="1" fill="hold">
                                          <p:stCondLst>
                                            <p:cond delay="0"/>
                                          </p:stCondLst>
                                        </p:cTn>
                                        <p:tgtEl>
                                          <p:spTgt spid="466"/>
                                        </p:tgtEl>
                                        <p:attrNameLst>
                                          <p:attrName>style.visibility</p:attrName>
                                        </p:attrNameLst>
                                      </p:cBhvr>
                                      <p:to>
                                        <p:strVal val="visible"/>
                                      </p:to>
                                    </p:set>
                                    <p:animEffect transition="in" filter="wipe(up)">
                                      <p:cBhvr>
                                        <p:cTn id="108" dur="500"/>
                                        <p:tgtEl>
                                          <p:spTgt spid="466"/>
                                        </p:tgtEl>
                                      </p:cBhvr>
                                    </p:animEffect>
                                  </p:childTnLst>
                                </p:cTn>
                              </p:par>
                            </p:childTnLst>
                          </p:cTn>
                        </p:par>
                        <p:par>
                          <p:cTn id="109" fill="hold">
                            <p:stCondLst>
                              <p:cond delay="2000"/>
                            </p:stCondLst>
                            <p:childTnLst>
                              <p:par>
                                <p:cTn id="110" presetID="1" presetClass="entr" presetSubtype="0" fill="hold" grpId="0" nodeType="afterEffect">
                                  <p:stCondLst>
                                    <p:cond delay="0"/>
                                  </p:stCondLst>
                                  <p:childTnLst>
                                    <p:set>
                                      <p:cBhvr>
                                        <p:cTn id="111" dur="1" fill="hold">
                                          <p:stCondLst>
                                            <p:cond delay="0"/>
                                          </p:stCondLst>
                                        </p:cTn>
                                        <p:tgtEl>
                                          <p:spTgt spid="481"/>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91"/>
                                        </p:tgtEl>
                                        <p:attrNameLst>
                                          <p:attrName>style.visibility</p:attrName>
                                        </p:attrNameLst>
                                      </p:cBhvr>
                                      <p:to>
                                        <p:strVal val="visible"/>
                                      </p:to>
                                    </p:set>
                                    <p:animEffect transition="in" filter="fade">
                                      <p:cBhvr>
                                        <p:cTn id="116" dur="1000"/>
                                        <p:tgtEl>
                                          <p:spTgt spid="391"/>
                                        </p:tgtEl>
                                      </p:cBhvr>
                                    </p:animEffect>
                                  </p:childTnLst>
                                </p:cTn>
                              </p:par>
                              <p:par>
                                <p:cTn id="117" presetID="10" presetClass="entr" presetSubtype="0" fill="hold" nodeType="withEffect">
                                  <p:stCondLst>
                                    <p:cond delay="0"/>
                                  </p:stCondLst>
                                  <p:childTnLst>
                                    <p:set>
                                      <p:cBhvr>
                                        <p:cTn id="118" dur="1" fill="hold">
                                          <p:stCondLst>
                                            <p:cond delay="0"/>
                                          </p:stCondLst>
                                        </p:cTn>
                                        <p:tgtEl>
                                          <p:spTgt spid="396"/>
                                        </p:tgtEl>
                                        <p:attrNameLst>
                                          <p:attrName>style.visibility</p:attrName>
                                        </p:attrNameLst>
                                      </p:cBhvr>
                                      <p:to>
                                        <p:strVal val="visible"/>
                                      </p:to>
                                    </p:set>
                                    <p:animEffect transition="in" filter="fade">
                                      <p:cBhvr>
                                        <p:cTn id="119" dur="1000"/>
                                        <p:tgtEl>
                                          <p:spTgt spid="396"/>
                                        </p:tgtEl>
                                      </p:cBhvr>
                                    </p:animEffect>
                                  </p:childTnLst>
                                </p:cTn>
                              </p:par>
                              <p:par>
                                <p:cTn id="120" presetID="10" presetClass="entr" presetSubtype="0" fill="hold" nodeType="withEffect">
                                  <p:stCondLst>
                                    <p:cond delay="0"/>
                                  </p:stCondLst>
                                  <p:childTnLst>
                                    <p:set>
                                      <p:cBhvr>
                                        <p:cTn id="121" dur="1" fill="hold">
                                          <p:stCondLst>
                                            <p:cond delay="0"/>
                                          </p:stCondLst>
                                        </p:cTn>
                                        <p:tgtEl>
                                          <p:spTgt spid="401"/>
                                        </p:tgtEl>
                                        <p:attrNameLst>
                                          <p:attrName>style.visibility</p:attrName>
                                        </p:attrNameLst>
                                      </p:cBhvr>
                                      <p:to>
                                        <p:strVal val="visible"/>
                                      </p:to>
                                    </p:set>
                                    <p:animEffect transition="in" filter="fade">
                                      <p:cBhvr>
                                        <p:cTn id="122" dur="1000"/>
                                        <p:tgtEl>
                                          <p:spTgt spid="401"/>
                                        </p:tgtEl>
                                      </p:cBhvr>
                                    </p:animEffect>
                                  </p:childTnLst>
                                </p:cTn>
                              </p:par>
                              <p:par>
                                <p:cTn id="123" presetID="10" presetClass="entr" presetSubtype="0" fill="hold" nodeType="withEffect">
                                  <p:stCondLst>
                                    <p:cond delay="0"/>
                                  </p:stCondLst>
                                  <p:childTnLst>
                                    <p:set>
                                      <p:cBhvr>
                                        <p:cTn id="124" dur="1" fill="hold">
                                          <p:stCondLst>
                                            <p:cond delay="0"/>
                                          </p:stCondLst>
                                        </p:cTn>
                                        <p:tgtEl>
                                          <p:spTgt spid="402"/>
                                        </p:tgtEl>
                                        <p:attrNameLst>
                                          <p:attrName>style.visibility</p:attrName>
                                        </p:attrNameLst>
                                      </p:cBhvr>
                                      <p:to>
                                        <p:strVal val="visible"/>
                                      </p:to>
                                    </p:set>
                                    <p:animEffect transition="in" filter="fade">
                                      <p:cBhvr>
                                        <p:cTn id="125" dur="1000"/>
                                        <p:tgtEl>
                                          <p:spTgt spid="402"/>
                                        </p:tgtEl>
                                      </p:cBhvr>
                                    </p:animEffect>
                                  </p:childTnLst>
                                </p:cTn>
                              </p:par>
                              <p:par>
                                <p:cTn id="126" presetID="10" presetClass="entr" presetSubtype="0" fill="hold" nodeType="withEffect">
                                  <p:stCondLst>
                                    <p:cond delay="0"/>
                                  </p:stCondLst>
                                  <p:childTnLst>
                                    <p:set>
                                      <p:cBhvr>
                                        <p:cTn id="127" dur="1" fill="hold">
                                          <p:stCondLst>
                                            <p:cond delay="0"/>
                                          </p:stCondLst>
                                        </p:cTn>
                                        <p:tgtEl>
                                          <p:spTgt spid="403"/>
                                        </p:tgtEl>
                                        <p:attrNameLst>
                                          <p:attrName>style.visibility</p:attrName>
                                        </p:attrNameLst>
                                      </p:cBhvr>
                                      <p:to>
                                        <p:strVal val="visible"/>
                                      </p:to>
                                    </p:set>
                                    <p:animEffect transition="in" filter="fade">
                                      <p:cBhvr>
                                        <p:cTn id="128" dur="1000"/>
                                        <p:tgtEl>
                                          <p:spTgt spid="403"/>
                                        </p:tgtEl>
                                      </p:cBhvr>
                                    </p:animEffect>
                                  </p:childTnLst>
                                </p:cTn>
                              </p:par>
                              <p:par>
                                <p:cTn id="129" presetID="10" presetClass="entr" presetSubtype="0" fill="hold" nodeType="withEffect">
                                  <p:stCondLst>
                                    <p:cond delay="0"/>
                                  </p:stCondLst>
                                  <p:childTnLst>
                                    <p:set>
                                      <p:cBhvr>
                                        <p:cTn id="130" dur="1" fill="hold">
                                          <p:stCondLst>
                                            <p:cond delay="0"/>
                                          </p:stCondLst>
                                        </p:cTn>
                                        <p:tgtEl>
                                          <p:spTgt spid="404"/>
                                        </p:tgtEl>
                                        <p:attrNameLst>
                                          <p:attrName>style.visibility</p:attrName>
                                        </p:attrNameLst>
                                      </p:cBhvr>
                                      <p:to>
                                        <p:strVal val="visible"/>
                                      </p:to>
                                    </p:set>
                                    <p:animEffect transition="in" filter="fade">
                                      <p:cBhvr>
                                        <p:cTn id="131" dur="1000"/>
                                        <p:tgtEl>
                                          <p:spTgt spid="404"/>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05"/>
                                        </p:tgtEl>
                                        <p:attrNameLst>
                                          <p:attrName>style.visibility</p:attrName>
                                        </p:attrNameLst>
                                      </p:cBhvr>
                                      <p:to>
                                        <p:strVal val="visible"/>
                                      </p:to>
                                    </p:set>
                                    <p:animEffect transition="in" filter="fade">
                                      <p:cBhvr>
                                        <p:cTn id="134" dur="1000"/>
                                        <p:tgtEl>
                                          <p:spTgt spid="40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fade">
                                      <p:cBhvr>
                                        <p:cTn id="137" dur="1000"/>
                                        <p:tgtEl>
                                          <p:spTgt spid="40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08"/>
                                        </p:tgtEl>
                                        <p:attrNameLst>
                                          <p:attrName>style.visibility</p:attrName>
                                        </p:attrNameLst>
                                      </p:cBhvr>
                                      <p:to>
                                        <p:strVal val="visible"/>
                                      </p:to>
                                    </p:set>
                                    <p:animEffect transition="in" filter="fade">
                                      <p:cBhvr>
                                        <p:cTn id="140" dur="1000"/>
                                        <p:tgtEl>
                                          <p:spTgt spid="40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09"/>
                                        </p:tgtEl>
                                        <p:attrNameLst>
                                          <p:attrName>style.visibility</p:attrName>
                                        </p:attrNameLst>
                                      </p:cBhvr>
                                      <p:to>
                                        <p:strVal val="visible"/>
                                      </p:to>
                                    </p:set>
                                    <p:animEffect transition="in" filter="fade">
                                      <p:cBhvr>
                                        <p:cTn id="143" dur="1000"/>
                                        <p:tgtEl>
                                          <p:spTgt spid="409"/>
                                        </p:tgtEl>
                                      </p:cBhvr>
                                    </p:animEffect>
                                  </p:childTnLst>
                                </p:cTn>
                              </p:par>
                              <p:par>
                                <p:cTn id="144" presetID="10" presetClass="entr" presetSubtype="0" fill="hold" nodeType="withEffect">
                                  <p:stCondLst>
                                    <p:cond delay="0"/>
                                  </p:stCondLst>
                                  <p:childTnLst>
                                    <p:set>
                                      <p:cBhvr>
                                        <p:cTn id="145" dur="1" fill="hold">
                                          <p:stCondLst>
                                            <p:cond delay="0"/>
                                          </p:stCondLst>
                                        </p:cTn>
                                        <p:tgtEl>
                                          <p:spTgt spid="410"/>
                                        </p:tgtEl>
                                        <p:attrNameLst>
                                          <p:attrName>style.visibility</p:attrName>
                                        </p:attrNameLst>
                                      </p:cBhvr>
                                      <p:to>
                                        <p:strVal val="visible"/>
                                      </p:to>
                                    </p:set>
                                    <p:animEffect transition="in" filter="fade">
                                      <p:cBhvr>
                                        <p:cTn id="146" dur="1000"/>
                                        <p:tgtEl>
                                          <p:spTgt spid="41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11"/>
                                        </p:tgtEl>
                                        <p:attrNameLst>
                                          <p:attrName>style.visibility</p:attrName>
                                        </p:attrNameLst>
                                      </p:cBhvr>
                                      <p:to>
                                        <p:strVal val="visible"/>
                                      </p:to>
                                    </p:set>
                                    <p:animEffect transition="in" filter="fade">
                                      <p:cBhvr>
                                        <p:cTn id="149" dur="1000"/>
                                        <p:tgtEl>
                                          <p:spTgt spid="41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412"/>
                                        </p:tgtEl>
                                        <p:attrNameLst>
                                          <p:attrName>style.visibility</p:attrName>
                                        </p:attrNameLst>
                                      </p:cBhvr>
                                      <p:to>
                                        <p:strVal val="visible"/>
                                      </p:to>
                                    </p:set>
                                    <p:animEffect transition="in" filter="fade">
                                      <p:cBhvr>
                                        <p:cTn id="152" dur="1000"/>
                                        <p:tgtEl>
                                          <p:spTgt spid="412"/>
                                        </p:tgtEl>
                                      </p:cBhvr>
                                    </p:animEffect>
                                  </p:childTnLst>
                                </p:cTn>
                              </p:par>
                              <p:par>
                                <p:cTn id="153" presetID="10" presetClass="entr" presetSubtype="0" fill="hold" nodeType="withEffect">
                                  <p:stCondLst>
                                    <p:cond delay="0"/>
                                  </p:stCondLst>
                                  <p:childTnLst>
                                    <p:set>
                                      <p:cBhvr>
                                        <p:cTn id="154" dur="1" fill="hold">
                                          <p:stCondLst>
                                            <p:cond delay="0"/>
                                          </p:stCondLst>
                                        </p:cTn>
                                        <p:tgtEl>
                                          <p:spTgt spid="413"/>
                                        </p:tgtEl>
                                        <p:attrNameLst>
                                          <p:attrName>style.visibility</p:attrName>
                                        </p:attrNameLst>
                                      </p:cBhvr>
                                      <p:to>
                                        <p:strVal val="visible"/>
                                      </p:to>
                                    </p:set>
                                    <p:animEffect transition="in" filter="fade">
                                      <p:cBhvr>
                                        <p:cTn id="155" dur="1000"/>
                                        <p:tgtEl>
                                          <p:spTgt spid="413"/>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14"/>
                                        </p:tgtEl>
                                        <p:attrNameLst>
                                          <p:attrName>style.visibility</p:attrName>
                                        </p:attrNameLst>
                                      </p:cBhvr>
                                      <p:to>
                                        <p:strVal val="visible"/>
                                      </p:to>
                                    </p:set>
                                    <p:animEffect transition="in" filter="fade">
                                      <p:cBhvr>
                                        <p:cTn id="158" dur="1000"/>
                                        <p:tgtEl>
                                          <p:spTgt spid="414"/>
                                        </p:tgtEl>
                                      </p:cBhvr>
                                    </p:animEffect>
                                  </p:childTnLst>
                                </p:cTn>
                              </p:par>
                              <p:par>
                                <p:cTn id="159" presetID="10" presetClass="entr" presetSubtype="0" fill="hold" nodeType="withEffect">
                                  <p:stCondLst>
                                    <p:cond delay="0"/>
                                  </p:stCondLst>
                                  <p:childTnLst>
                                    <p:set>
                                      <p:cBhvr>
                                        <p:cTn id="160" dur="1" fill="hold">
                                          <p:stCondLst>
                                            <p:cond delay="0"/>
                                          </p:stCondLst>
                                        </p:cTn>
                                        <p:tgtEl>
                                          <p:spTgt spid="415"/>
                                        </p:tgtEl>
                                        <p:attrNameLst>
                                          <p:attrName>style.visibility</p:attrName>
                                        </p:attrNameLst>
                                      </p:cBhvr>
                                      <p:to>
                                        <p:strVal val="visible"/>
                                      </p:to>
                                    </p:set>
                                    <p:animEffect transition="in" filter="fade">
                                      <p:cBhvr>
                                        <p:cTn id="161" dur="1000"/>
                                        <p:tgtEl>
                                          <p:spTgt spid="415"/>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416"/>
                                        </p:tgtEl>
                                        <p:attrNameLst>
                                          <p:attrName>style.visibility</p:attrName>
                                        </p:attrNameLst>
                                      </p:cBhvr>
                                      <p:to>
                                        <p:strVal val="visible"/>
                                      </p:to>
                                    </p:set>
                                    <p:animEffect transition="in" filter="fade">
                                      <p:cBhvr>
                                        <p:cTn id="164" dur="1000"/>
                                        <p:tgtEl>
                                          <p:spTgt spid="416"/>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417"/>
                                        </p:tgtEl>
                                        <p:attrNameLst>
                                          <p:attrName>style.visibility</p:attrName>
                                        </p:attrNameLst>
                                      </p:cBhvr>
                                      <p:to>
                                        <p:strVal val="visible"/>
                                      </p:to>
                                    </p:set>
                                    <p:animEffect transition="in" filter="fade">
                                      <p:cBhvr>
                                        <p:cTn id="167" dur="1000"/>
                                        <p:tgtEl>
                                          <p:spTgt spid="417"/>
                                        </p:tgtEl>
                                      </p:cBhvr>
                                    </p:animEffect>
                                  </p:childTnLst>
                                </p:cTn>
                              </p:par>
                              <p:par>
                                <p:cTn id="168" presetID="10" presetClass="entr" presetSubtype="0" fill="hold" nodeType="withEffect">
                                  <p:stCondLst>
                                    <p:cond delay="0"/>
                                  </p:stCondLst>
                                  <p:childTnLst>
                                    <p:set>
                                      <p:cBhvr>
                                        <p:cTn id="169" dur="1" fill="hold">
                                          <p:stCondLst>
                                            <p:cond delay="0"/>
                                          </p:stCondLst>
                                        </p:cTn>
                                        <p:tgtEl>
                                          <p:spTgt spid="418"/>
                                        </p:tgtEl>
                                        <p:attrNameLst>
                                          <p:attrName>style.visibility</p:attrName>
                                        </p:attrNameLst>
                                      </p:cBhvr>
                                      <p:to>
                                        <p:strVal val="visible"/>
                                      </p:to>
                                    </p:set>
                                    <p:animEffect transition="in" filter="fade">
                                      <p:cBhvr>
                                        <p:cTn id="170" dur="1000"/>
                                        <p:tgtEl>
                                          <p:spTgt spid="418"/>
                                        </p:tgtEl>
                                      </p:cBhvr>
                                    </p:animEffect>
                                  </p:childTnLst>
                                </p:cTn>
                              </p:par>
                              <p:par>
                                <p:cTn id="171" presetID="10" presetClass="entr" presetSubtype="0" fill="hold" nodeType="withEffect">
                                  <p:stCondLst>
                                    <p:cond delay="0"/>
                                  </p:stCondLst>
                                  <p:childTnLst>
                                    <p:set>
                                      <p:cBhvr>
                                        <p:cTn id="172" dur="1" fill="hold">
                                          <p:stCondLst>
                                            <p:cond delay="0"/>
                                          </p:stCondLst>
                                        </p:cTn>
                                        <p:tgtEl>
                                          <p:spTgt spid="431"/>
                                        </p:tgtEl>
                                        <p:attrNameLst>
                                          <p:attrName>style.visibility</p:attrName>
                                        </p:attrNameLst>
                                      </p:cBhvr>
                                      <p:to>
                                        <p:strVal val="visible"/>
                                      </p:to>
                                    </p:set>
                                    <p:animEffect transition="in" filter="fade">
                                      <p:cBhvr>
                                        <p:cTn id="173" dur="1000"/>
                                        <p:tgtEl>
                                          <p:spTgt spid="431"/>
                                        </p:tgtEl>
                                      </p:cBhvr>
                                    </p:animEffect>
                                  </p:childTnLst>
                                </p:cTn>
                              </p:par>
                              <p:par>
                                <p:cTn id="174" presetID="10" presetClass="entr" presetSubtype="0" fill="hold" nodeType="withEffect">
                                  <p:stCondLst>
                                    <p:cond delay="0"/>
                                  </p:stCondLst>
                                  <p:childTnLst>
                                    <p:set>
                                      <p:cBhvr>
                                        <p:cTn id="175" dur="1" fill="hold">
                                          <p:stCondLst>
                                            <p:cond delay="0"/>
                                          </p:stCondLst>
                                        </p:cTn>
                                        <p:tgtEl>
                                          <p:spTgt spid="436"/>
                                        </p:tgtEl>
                                        <p:attrNameLst>
                                          <p:attrName>style.visibility</p:attrName>
                                        </p:attrNameLst>
                                      </p:cBhvr>
                                      <p:to>
                                        <p:strVal val="visible"/>
                                      </p:to>
                                    </p:set>
                                    <p:animEffect transition="in" filter="fade">
                                      <p:cBhvr>
                                        <p:cTn id="176" dur="1000"/>
                                        <p:tgtEl>
                                          <p:spTgt spid="436"/>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437"/>
                                        </p:tgtEl>
                                        <p:attrNameLst>
                                          <p:attrName>style.visibility</p:attrName>
                                        </p:attrNameLst>
                                      </p:cBhvr>
                                      <p:to>
                                        <p:strVal val="visible"/>
                                      </p:to>
                                    </p:set>
                                    <p:animEffect transition="in" filter="fade">
                                      <p:cBhvr>
                                        <p:cTn id="179" dur="1000"/>
                                        <p:tgtEl>
                                          <p:spTgt spid="437"/>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438"/>
                                        </p:tgtEl>
                                        <p:attrNameLst>
                                          <p:attrName>style.visibility</p:attrName>
                                        </p:attrNameLst>
                                      </p:cBhvr>
                                      <p:to>
                                        <p:strVal val="visible"/>
                                      </p:to>
                                    </p:set>
                                    <p:animEffect transition="in" filter="fade">
                                      <p:cBhvr>
                                        <p:cTn id="182" dur="1000"/>
                                        <p:tgtEl>
                                          <p:spTgt spid="438"/>
                                        </p:tgtEl>
                                      </p:cBhvr>
                                    </p:animEffect>
                                  </p:childTnLst>
                                </p:cTn>
                              </p:par>
                              <p:par>
                                <p:cTn id="183" presetID="10" presetClass="entr" presetSubtype="0" fill="hold" nodeType="withEffect">
                                  <p:stCondLst>
                                    <p:cond delay="0"/>
                                  </p:stCondLst>
                                  <p:childTnLst>
                                    <p:set>
                                      <p:cBhvr>
                                        <p:cTn id="184" dur="1" fill="hold">
                                          <p:stCondLst>
                                            <p:cond delay="0"/>
                                          </p:stCondLst>
                                        </p:cTn>
                                        <p:tgtEl>
                                          <p:spTgt spid="439"/>
                                        </p:tgtEl>
                                        <p:attrNameLst>
                                          <p:attrName>style.visibility</p:attrName>
                                        </p:attrNameLst>
                                      </p:cBhvr>
                                      <p:to>
                                        <p:strVal val="visible"/>
                                      </p:to>
                                    </p:set>
                                    <p:animEffect transition="in" filter="fade">
                                      <p:cBhvr>
                                        <p:cTn id="185" dur="1000"/>
                                        <p:tgtEl>
                                          <p:spTgt spid="439"/>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440"/>
                                        </p:tgtEl>
                                        <p:attrNameLst>
                                          <p:attrName>style.visibility</p:attrName>
                                        </p:attrNameLst>
                                      </p:cBhvr>
                                      <p:to>
                                        <p:strVal val="visible"/>
                                      </p:to>
                                    </p:set>
                                    <p:animEffect transition="in" filter="fade">
                                      <p:cBhvr>
                                        <p:cTn id="188" dur="1000"/>
                                        <p:tgtEl>
                                          <p:spTgt spid="440"/>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441"/>
                                        </p:tgtEl>
                                        <p:attrNameLst>
                                          <p:attrName>style.visibility</p:attrName>
                                        </p:attrNameLst>
                                      </p:cBhvr>
                                      <p:to>
                                        <p:strVal val="visible"/>
                                      </p:to>
                                    </p:set>
                                    <p:animEffect transition="in" filter="fade">
                                      <p:cBhvr>
                                        <p:cTn id="191" dur="1000"/>
                                        <p:tgtEl>
                                          <p:spTgt spid="441"/>
                                        </p:tgtEl>
                                      </p:cBhvr>
                                    </p:animEffect>
                                  </p:childTnLst>
                                </p:cTn>
                              </p:par>
                              <p:par>
                                <p:cTn id="192" presetID="10" presetClass="entr" presetSubtype="0" fill="hold" nodeType="withEffect">
                                  <p:stCondLst>
                                    <p:cond delay="0"/>
                                  </p:stCondLst>
                                  <p:childTnLst>
                                    <p:set>
                                      <p:cBhvr>
                                        <p:cTn id="193" dur="1" fill="hold">
                                          <p:stCondLst>
                                            <p:cond delay="0"/>
                                          </p:stCondLst>
                                        </p:cTn>
                                        <p:tgtEl>
                                          <p:spTgt spid="442"/>
                                        </p:tgtEl>
                                        <p:attrNameLst>
                                          <p:attrName>style.visibility</p:attrName>
                                        </p:attrNameLst>
                                      </p:cBhvr>
                                      <p:to>
                                        <p:strVal val="visible"/>
                                      </p:to>
                                    </p:set>
                                    <p:animEffect transition="in" filter="fade">
                                      <p:cBhvr>
                                        <p:cTn id="194" dur="1000"/>
                                        <p:tgtEl>
                                          <p:spTgt spid="442"/>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443"/>
                                        </p:tgtEl>
                                        <p:attrNameLst>
                                          <p:attrName>style.visibility</p:attrName>
                                        </p:attrNameLst>
                                      </p:cBhvr>
                                      <p:to>
                                        <p:strVal val="visible"/>
                                      </p:to>
                                    </p:set>
                                    <p:animEffect transition="in" filter="fade">
                                      <p:cBhvr>
                                        <p:cTn id="197" dur="1000"/>
                                        <p:tgtEl>
                                          <p:spTgt spid="443"/>
                                        </p:tgtEl>
                                      </p:cBhvr>
                                    </p:animEffect>
                                  </p:childTnLst>
                                </p:cTn>
                              </p:par>
                              <p:par>
                                <p:cTn id="198" presetID="10" presetClass="entr" presetSubtype="0" fill="hold" nodeType="withEffect">
                                  <p:stCondLst>
                                    <p:cond delay="0"/>
                                  </p:stCondLst>
                                  <p:childTnLst>
                                    <p:set>
                                      <p:cBhvr>
                                        <p:cTn id="199" dur="1" fill="hold">
                                          <p:stCondLst>
                                            <p:cond delay="0"/>
                                          </p:stCondLst>
                                        </p:cTn>
                                        <p:tgtEl>
                                          <p:spTgt spid="447"/>
                                        </p:tgtEl>
                                        <p:attrNameLst>
                                          <p:attrName>style.visibility</p:attrName>
                                        </p:attrNameLst>
                                      </p:cBhvr>
                                      <p:to>
                                        <p:strVal val="visible"/>
                                      </p:to>
                                    </p:set>
                                    <p:animEffect transition="in" filter="fade">
                                      <p:cBhvr>
                                        <p:cTn id="200" dur="1000"/>
                                        <p:tgtEl>
                                          <p:spTgt spid="447"/>
                                        </p:tgtEl>
                                      </p:cBhvr>
                                    </p:animEffect>
                                  </p:childTnLst>
                                </p:cTn>
                              </p:par>
                              <p:par>
                                <p:cTn id="201" presetID="10" presetClass="entr" presetSubtype="0" fill="hold" nodeType="withEffect">
                                  <p:stCondLst>
                                    <p:cond delay="0"/>
                                  </p:stCondLst>
                                  <p:childTnLst>
                                    <p:set>
                                      <p:cBhvr>
                                        <p:cTn id="202" dur="1" fill="hold">
                                          <p:stCondLst>
                                            <p:cond delay="0"/>
                                          </p:stCondLst>
                                        </p:cTn>
                                        <p:tgtEl>
                                          <p:spTgt spid="448"/>
                                        </p:tgtEl>
                                        <p:attrNameLst>
                                          <p:attrName>style.visibility</p:attrName>
                                        </p:attrNameLst>
                                      </p:cBhvr>
                                      <p:to>
                                        <p:strVal val="visible"/>
                                      </p:to>
                                    </p:set>
                                    <p:animEffect transition="in" filter="fade">
                                      <p:cBhvr>
                                        <p:cTn id="203" dur="1000"/>
                                        <p:tgtEl>
                                          <p:spTgt spid="448"/>
                                        </p:tgtEl>
                                      </p:cBhvr>
                                    </p:animEffect>
                                  </p:childTnLst>
                                </p:cTn>
                              </p:par>
                              <p:par>
                                <p:cTn id="204" presetID="10" presetClass="entr" presetSubtype="0" fill="hold" nodeType="withEffect">
                                  <p:stCondLst>
                                    <p:cond delay="0"/>
                                  </p:stCondLst>
                                  <p:childTnLst>
                                    <p:set>
                                      <p:cBhvr>
                                        <p:cTn id="205" dur="1" fill="hold">
                                          <p:stCondLst>
                                            <p:cond delay="0"/>
                                          </p:stCondLst>
                                        </p:cTn>
                                        <p:tgtEl>
                                          <p:spTgt spid="449"/>
                                        </p:tgtEl>
                                        <p:attrNameLst>
                                          <p:attrName>style.visibility</p:attrName>
                                        </p:attrNameLst>
                                      </p:cBhvr>
                                      <p:to>
                                        <p:strVal val="visible"/>
                                      </p:to>
                                    </p:set>
                                    <p:animEffect transition="in" filter="fade">
                                      <p:cBhvr>
                                        <p:cTn id="206" dur="1000"/>
                                        <p:tgtEl>
                                          <p:spTgt spid="449"/>
                                        </p:tgtEl>
                                      </p:cBhvr>
                                    </p:animEffect>
                                  </p:childTnLst>
                                </p:cTn>
                              </p:par>
                              <p:par>
                                <p:cTn id="207" presetID="10" presetClass="entr" presetSubtype="0" fill="hold" nodeType="withEffect">
                                  <p:stCondLst>
                                    <p:cond delay="0"/>
                                  </p:stCondLst>
                                  <p:childTnLst>
                                    <p:set>
                                      <p:cBhvr>
                                        <p:cTn id="208" dur="1" fill="hold">
                                          <p:stCondLst>
                                            <p:cond delay="0"/>
                                          </p:stCondLst>
                                        </p:cTn>
                                        <p:tgtEl>
                                          <p:spTgt spid="450"/>
                                        </p:tgtEl>
                                        <p:attrNameLst>
                                          <p:attrName>style.visibility</p:attrName>
                                        </p:attrNameLst>
                                      </p:cBhvr>
                                      <p:to>
                                        <p:strVal val="visible"/>
                                      </p:to>
                                    </p:set>
                                    <p:animEffect transition="in" filter="fade">
                                      <p:cBhvr>
                                        <p:cTn id="209" dur="1000"/>
                                        <p:tgtEl>
                                          <p:spTgt spid="450"/>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458"/>
                                        </p:tgtEl>
                                        <p:attrNameLst>
                                          <p:attrName>style.visibility</p:attrName>
                                        </p:attrNameLst>
                                      </p:cBhvr>
                                      <p:to>
                                        <p:strVal val="visible"/>
                                      </p:to>
                                    </p:set>
                                    <p:animEffect transition="in" filter="fade">
                                      <p:cBhvr>
                                        <p:cTn id="212" dur="1000"/>
                                        <p:tgtEl>
                                          <p:spTgt spid="458"/>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461"/>
                                        </p:tgtEl>
                                        <p:attrNameLst>
                                          <p:attrName>style.visibility</p:attrName>
                                        </p:attrNameLst>
                                      </p:cBhvr>
                                      <p:to>
                                        <p:strVal val="visible"/>
                                      </p:to>
                                    </p:set>
                                    <p:animEffect transition="in" filter="fade">
                                      <p:cBhvr>
                                        <p:cTn id="215" dur="1000"/>
                                        <p:tgtEl>
                                          <p:spTgt spid="461"/>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457"/>
                                        </p:tgtEl>
                                        <p:attrNameLst>
                                          <p:attrName>style.visibility</p:attrName>
                                        </p:attrNameLst>
                                      </p:cBhvr>
                                      <p:to>
                                        <p:strVal val="visible"/>
                                      </p:to>
                                    </p:set>
                                    <p:animEffect transition="in" filter="fade">
                                      <p:cBhvr>
                                        <p:cTn id="218" dur="1000"/>
                                        <p:tgtEl>
                                          <p:spTgt spid="457"/>
                                        </p:tgtEl>
                                      </p:cBhvr>
                                    </p:animEffect>
                                  </p:childTnLst>
                                </p:cTn>
                              </p:par>
                              <p:par>
                                <p:cTn id="219" presetID="10" presetClass="entr" presetSubtype="0" fill="hold" nodeType="withEffect">
                                  <p:stCondLst>
                                    <p:cond delay="0"/>
                                  </p:stCondLst>
                                  <p:childTnLst>
                                    <p:set>
                                      <p:cBhvr>
                                        <p:cTn id="220" dur="1" fill="hold">
                                          <p:stCondLst>
                                            <p:cond delay="0"/>
                                          </p:stCondLst>
                                        </p:cTn>
                                        <p:tgtEl>
                                          <p:spTgt spid="465"/>
                                        </p:tgtEl>
                                        <p:attrNameLst>
                                          <p:attrName>style.visibility</p:attrName>
                                        </p:attrNameLst>
                                      </p:cBhvr>
                                      <p:to>
                                        <p:strVal val="visible"/>
                                      </p:to>
                                    </p:set>
                                    <p:animEffect transition="in" filter="fade">
                                      <p:cBhvr>
                                        <p:cTn id="221" dur="1000"/>
                                        <p:tgtEl>
                                          <p:spTgt spid="465"/>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1" fill="hold" grpId="0" nodeType="clickEffect">
                                  <p:stCondLst>
                                    <p:cond delay="0"/>
                                  </p:stCondLst>
                                  <p:childTnLst>
                                    <p:set>
                                      <p:cBhvr>
                                        <p:cTn id="225" dur="1" fill="hold">
                                          <p:stCondLst>
                                            <p:cond delay="0"/>
                                          </p:stCondLst>
                                        </p:cTn>
                                        <p:tgtEl>
                                          <p:spTgt spid="451"/>
                                        </p:tgtEl>
                                        <p:attrNameLst>
                                          <p:attrName>style.visibility</p:attrName>
                                        </p:attrNameLst>
                                      </p:cBhvr>
                                      <p:to>
                                        <p:strVal val="visible"/>
                                      </p:to>
                                    </p:set>
                                    <p:animEffect transition="in" filter="wipe(up)">
                                      <p:cBhvr>
                                        <p:cTn id="226" dur="500"/>
                                        <p:tgtEl>
                                          <p:spTgt spid="451"/>
                                        </p:tgtEl>
                                      </p:cBhvr>
                                    </p:animEffect>
                                  </p:childTnLst>
                                </p:cTn>
                              </p:par>
                              <p:par>
                                <p:cTn id="227" presetID="22" presetClass="entr" presetSubtype="8" fill="hold" grpId="0" nodeType="withEffect">
                                  <p:stCondLst>
                                    <p:cond delay="0"/>
                                  </p:stCondLst>
                                  <p:childTnLst>
                                    <p:set>
                                      <p:cBhvr>
                                        <p:cTn id="228" dur="1" fill="hold">
                                          <p:stCondLst>
                                            <p:cond delay="0"/>
                                          </p:stCondLst>
                                        </p:cTn>
                                        <p:tgtEl>
                                          <p:spTgt spid="452"/>
                                        </p:tgtEl>
                                        <p:attrNameLst>
                                          <p:attrName>style.visibility</p:attrName>
                                        </p:attrNameLst>
                                      </p:cBhvr>
                                      <p:to>
                                        <p:strVal val="visible"/>
                                      </p:to>
                                    </p:set>
                                    <p:animEffect transition="in" filter="wipe(left)">
                                      <p:cBhvr>
                                        <p:cTn id="229" dur="500"/>
                                        <p:tgtEl>
                                          <p:spTgt spid="452"/>
                                        </p:tgtEl>
                                      </p:cBhvr>
                                    </p:animEffect>
                                  </p:childTnLst>
                                </p:cTn>
                              </p:par>
                              <p:par>
                                <p:cTn id="230" presetID="22" presetClass="entr" presetSubtype="8" fill="hold" grpId="0" nodeType="withEffect">
                                  <p:stCondLst>
                                    <p:cond delay="0"/>
                                  </p:stCondLst>
                                  <p:childTnLst>
                                    <p:set>
                                      <p:cBhvr>
                                        <p:cTn id="231" dur="1" fill="hold">
                                          <p:stCondLst>
                                            <p:cond delay="0"/>
                                          </p:stCondLst>
                                        </p:cTn>
                                        <p:tgtEl>
                                          <p:spTgt spid="453"/>
                                        </p:tgtEl>
                                        <p:attrNameLst>
                                          <p:attrName>style.visibility</p:attrName>
                                        </p:attrNameLst>
                                      </p:cBhvr>
                                      <p:to>
                                        <p:strVal val="visible"/>
                                      </p:to>
                                    </p:set>
                                    <p:animEffect transition="in" filter="wipe(left)">
                                      <p:cBhvr>
                                        <p:cTn id="232" dur="500"/>
                                        <p:tgtEl>
                                          <p:spTgt spid="453"/>
                                        </p:tgtEl>
                                      </p:cBhvr>
                                    </p:animEffect>
                                  </p:childTnLst>
                                </p:cTn>
                              </p:par>
                              <p:par>
                                <p:cTn id="233" presetID="22" presetClass="entr" presetSubtype="8" fill="hold" grpId="0" nodeType="withEffect">
                                  <p:stCondLst>
                                    <p:cond delay="0"/>
                                  </p:stCondLst>
                                  <p:childTnLst>
                                    <p:set>
                                      <p:cBhvr>
                                        <p:cTn id="234" dur="1" fill="hold">
                                          <p:stCondLst>
                                            <p:cond delay="0"/>
                                          </p:stCondLst>
                                        </p:cTn>
                                        <p:tgtEl>
                                          <p:spTgt spid="454"/>
                                        </p:tgtEl>
                                        <p:attrNameLst>
                                          <p:attrName>style.visibility</p:attrName>
                                        </p:attrNameLst>
                                      </p:cBhvr>
                                      <p:to>
                                        <p:strVal val="visible"/>
                                      </p:to>
                                    </p:set>
                                    <p:animEffect transition="in" filter="wipe(left)">
                                      <p:cBhvr>
                                        <p:cTn id="235" dur="500"/>
                                        <p:tgtEl>
                                          <p:spTgt spid="454"/>
                                        </p:tgtEl>
                                      </p:cBhvr>
                                    </p:animEffect>
                                  </p:childTnLst>
                                </p:cTn>
                              </p:par>
                              <p:par>
                                <p:cTn id="236" presetID="22" presetClass="entr" presetSubtype="8" fill="hold" grpId="0" nodeType="withEffect">
                                  <p:stCondLst>
                                    <p:cond delay="0"/>
                                  </p:stCondLst>
                                  <p:childTnLst>
                                    <p:set>
                                      <p:cBhvr>
                                        <p:cTn id="237" dur="1" fill="hold">
                                          <p:stCondLst>
                                            <p:cond delay="0"/>
                                          </p:stCondLst>
                                        </p:cTn>
                                        <p:tgtEl>
                                          <p:spTgt spid="467"/>
                                        </p:tgtEl>
                                        <p:attrNameLst>
                                          <p:attrName>style.visibility</p:attrName>
                                        </p:attrNameLst>
                                      </p:cBhvr>
                                      <p:to>
                                        <p:strVal val="visible"/>
                                      </p:to>
                                    </p:set>
                                    <p:animEffect transition="in" filter="wipe(left)">
                                      <p:cBhvr>
                                        <p:cTn id="238" dur="500"/>
                                        <p:tgtEl>
                                          <p:spTgt spid="467"/>
                                        </p:tgtEl>
                                      </p:cBhvr>
                                    </p:animEffect>
                                  </p:childTnLst>
                                </p:cTn>
                              </p:par>
                            </p:childTnLst>
                          </p:cTn>
                        </p:par>
                        <p:par>
                          <p:cTn id="239" fill="hold">
                            <p:stCondLst>
                              <p:cond delay="500"/>
                            </p:stCondLst>
                            <p:childTnLst>
                              <p:par>
                                <p:cTn id="240" presetID="1" presetClass="entr" presetSubtype="0" fill="hold" grpId="0" nodeType="afterEffect">
                                  <p:stCondLst>
                                    <p:cond delay="0"/>
                                  </p:stCondLst>
                                  <p:childTnLst>
                                    <p:set>
                                      <p:cBhvr>
                                        <p:cTn id="241" dur="1" fill="hold">
                                          <p:stCondLst>
                                            <p:cond delay="0"/>
                                          </p:stCondLst>
                                        </p:cTn>
                                        <p:tgtEl>
                                          <p:spTgt spid="462"/>
                                        </p:tgtEl>
                                        <p:attrNameLst>
                                          <p:attrName>style.visibility</p:attrName>
                                        </p:attrNameLst>
                                      </p:cBhvr>
                                      <p:to>
                                        <p:strVal val="visible"/>
                                      </p:to>
                                    </p:set>
                                  </p:childTnLst>
                                </p:cTn>
                              </p:par>
                              <p:par>
                                <p:cTn id="242" presetID="1" presetClass="entr" presetSubtype="0" fill="hold" grpId="0" nodeType="withEffect">
                                  <p:stCondLst>
                                    <p:cond delay="0"/>
                                  </p:stCondLst>
                                  <p:childTnLst>
                                    <p:set>
                                      <p:cBhvr>
                                        <p:cTn id="243" dur="1" fill="hold">
                                          <p:stCondLst>
                                            <p:cond delay="0"/>
                                          </p:stCondLst>
                                        </p:cTn>
                                        <p:tgtEl>
                                          <p:spTgt spid="463"/>
                                        </p:tgtEl>
                                        <p:attrNameLst>
                                          <p:attrName>style.visibility</p:attrName>
                                        </p:attrNameLst>
                                      </p:cBhvr>
                                      <p:to>
                                        <p:strVal val="visible"/>
                                      </p:to>
                                    </p:set>
                                  </p:childTnLst>
                                </p:cTn>
                              </p:par>
                              <p:par>
                                <p:cTn id="244" presetID="1" presetClass="entr" presetSubtype="0" fill="hold" grpId="0" nodeType="withEffect">
                                  <p:stCondLst>
                                    <p:cond delay="0"/>
                                  </p:stCondLst>
                                  <p:childTnLst>
                                    <p:set>
                                      <p:cBhvr>
                                        <p:cTn id="245"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uiExpand="1" build="p" animBg="1"/>
      <p:bldP spid="360" grpId="0" build="p"/>
      <p:bldP spid="368" grpId="0" build="p"/>
      <p:bldP spid="405" grpId="0"/>
      <p:bldP spid="406" grpId="0" build="p"/>
      <p:bldP spid="407" grpId="0"/>
      <p:bldP spid="408" grpId="0"/>
      <p:bldP spid="409" grpId="0" animBg="1"/>
      <p:bldP spid="411" grpId="0"/>
      <p:bldP spid="412" grpId="0" animBg="1"/>
      <p:bldP spid="414" grpId="0" animBg="1"/>
      <p:bldP spid="416" grpId="0"/>
      <p:bldP spid="417" grpId="0" animBg="1"/>
      <p:bldP spid="419" grpId="0"/>
      <p:bldP spid="437" grpId="0"/>
      <p:bldP spid="438" grpId="0" animBg="1"/>
      <p:bldP spid="440" grpId="0"/>
      <p:bldP spid="441" grpId="0" animBg="1"/>
      <p:bldP spid="443" grpId="0"/>
      <p:bldP spid="451" grpId="0"/>
      <p:bldP spid="452" grpId="0"/>
      <p:bldP spid="453" grpId="0"/>
      <p:bldP spid="454" grpId="0"/>
      <p:bldP spid="455" grpId="0" animBg="1"/>
      <p:bldP spid="456" grpId="0"/>
      <p:bldP spid="457" grpId="0"/>
      <p:bldP spid="458" grpId="0" animBg="1"/>
      <p:bldP spid="459" grpId="0"/>
      <p:bldP spid="460" grpId="0"/>
      <p:bldP spid="461" grpId="0"/>
      <p:bldP spid="462" grpId="0"/>
      <p:bldP spid="463" grpId="0"/>
      <p:bldP spid="464" grpId="0"/>
      <p:bldP spid="467" grpId="0"/>
      <p:bldP spid="481"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328767" y="4779150"/>
            <a:ext cx="6741228" cy="293874"/>
          </a:xfrm>
        </p:spPr>
        <p:txBody>
          <a:bodyPr/>
          <a:lstStyle/>
          <a:p>
            <a:pPr lvl="0" algn="ctr"/>
            <a:r>
              <a:rPr lang="en-US" sz="1500" dirty="0">
                <a:effectLst>
                  <a:outerShdw blurRad="38100" dist="38100" dir="2700000" algn="tl">
                    <a:srgbClr val="000000">
                      <a:alpha val="43137"/>
                    </a:srgbClr>
                  </a:outerShdw>
                </a:effectLst>
              </a:rPr>
              <a:t>“Essentially, all models are </a:t>
            </a:r>
            <a:r>
              <a:rPr lang="en-US" sz="1500" dirty="0">
                <a:solidFill>
                  <a:srgbClr val="FF0000"/>
                </a:solidFill>
                <a:effectLst>
                  <a:outerShdw blurRad="38100" dist="38100" dir="2700000" algn="tl">
                    <a:srgbClr val="000000">
                      <a:alpha val="43137"/>
                    </a:srgbClr>
                  </a:outerShdw>
                </a:effectLst>
              </a:rPr>
              <a:t>wrong</a:t>
            </a:r>
            <a:r>
              <a:rPr lang="en-US" sz="1500" dirty="0">
                <a:effectLst>
                  <a:outerShdw blurRad="38100" dist="38100" dir="2700000" algn="tl">
                    <a:srgbClr val="000000">
                      <a:alpha val="43137"/>
                    </a:srgbClr>
                  </a:outerShdw>
                </a:effectLst>
              </a:rPr>
              <a:t>, but some are </a:t>
            </a:r>
            <a:r>
              <a:rPr lang="en-US" sz="1500" dirty="0">
                <a:solidFill>
                  <a:srgbClr val="00B050"/>
                </a:solidFill>
                <a:effectLst>
                  <a:outerShdw blurRad="38100" dist="38100" dir="2700000" algn="tl">
                    <a:srgbClr val="000000">
                      <a:alpha val="43137"/>
                    </a:srgbClr>
                  </a:outerShdw>
                </a:effectLst>
              </a:rPr>
              <a:t>useful</a:t>
            </a:r>
            <a:r>
              <a:rPr lang="en-US" sz="1500" dirty="0">
                <a:effectLst>
                  <a:outerShdw blurRad="38100" dist="38100" dir="2700000" algn="tl">
                    <a:srgbClr val="000000">
                      <a:alpha val="43137"/>
                    </a:srgbClr>
                  </a:outerShdw>
                </a:effectLst>
              </a:rPr>
              <a:t>”– George Box</a:t>
            </a:r>
          </a:p>
        </p:txBody>
      </p:sp>
      <p:pic>
        <p:nvPicPr>
          <p:cNvPr id="1026" name="Picture 2" descr="http://upload.wikimedia.org/wikipedia/commons/thumb/a/a2/GeorgeEPBox.jpg/200px-GeorgeEP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412" y="4678883"/>
            <a:ext cx="956082" cy="13432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358651" y="845917"/>
            <a:ext cx="6097026" cy="742950"/>
          </a:xfrm>
          <a:prstGeom prst="rect">
            <a:avLst/>
          </a:prstGeom>
        </p:spPr>
        <p:txBody>
          <a:bodyPr vert="horz" lIns="68580" tIns="34290" rIns="68580" bIns="34290" rtlCol="0" anchor="t" anchorCtr="0">
            <a:noAutofit/>
          </a:bodyPr>
          <a:lstStyle>
            <a:lvl1pPr algn="l" defTabSz="914400" rtl="0" eaLnBrk="1" latinLnBrk="0" hangingPunct="1">
              <a:spcBef>
                <a:spcPct val="0"/>
              </a:spcBef>
              <a:buNone/>
              <a:defRPr sz="2800" b="1" kern="1200" baseline="0">
                <a:solidFill>
                  <a:schemeClr val="tx2"/>
                </a:solidFill>
                <a:latin typeface="Arial" pitchFamily="34" charset="0"/>
                <a:ea typeface="+mj-ea"/>
                <a:cs typeface="Arial" pitchFamily="34" charset="0"/>
              </a:defRPr>
            </a:lvl1pPr>
          </a:lstStyle>
          <a:p>
            <a:r>
              <a:rPr lang="en-US" sz="2100" dirty="0"/>
              <a:t>So… Which algorithm to use?</a:t>
            </a:r>
          </a:p>
          <a:p>
            <a:r>
              <a:rPr lang="en-US" sz="1800" dirty="0">
                <a:effectLst>
                  <a:outerShdw blurRad="38100" dist="38100" dir="2700000" algn="tl">
                    <a:srgbClr val="000000">
                      <a:alpha val="43137"/>
                    </a:srgbClr>
                  </a:outerShdw>
                </a:effectLst>
              </a:rPr>
              <a:t>For an embedded Implementation</a:t>
            </a:r>
            <a:endParaRPr lang="en-US" sz="1200" dirty="0">
              <a:solidFill>
                <a:schemeClr val="tx1"/>
              </a:solidFill>
            </a:endParaRPr>
          </a:p>
        </p:txBody>
      </p:sp>
      <p:pic>
        <p:nvPicPr>
          <p:cNvPr id="9" name="Picture 8" descr="http://mystarjob.com/archives/2013/9/7/mystarjob_careerguide/005-07092013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17" t="2395" r="7584"/>
          <a:stretch/>
        </p:blipFill>
        <p:spPr bwMode="auto">
          <a:xfrm>
            <a:off x="7866366" y="1005562"/>
            <a:ext cx="1048033" cy="7492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282960" y="1296985"/>
            <a:ext cx="214844" cy="370101"/>
          </a:xfrm>
          <a:prstGeom prst="rect">
            <a:avLst/>
          </a:prstGeom>
          <a:noFill/>
        </p:spPr>
        <p:txBody>
          <a:bodyPr wrap="square" rtlCol="0">
            <a:spAutoFit/>
          </a:bodyPr>
          <a:lstStyle/>
          <a:p>
            <a:pPr algn="ctr"/>
            <a:r>
              <a:rPr lang="fr-FR" sz="1805" b="1" dirty="0">
                <a:effectLst>
                  <a:outerShdw blurRad="38100" dist="38100" dir="2700000" algn="tl">
                    <a:srgbClr val="000000">
                      <a:alpha val="43137"/>
                    </a:srgbClr>
                  </a:outerShdw>
                </a:effectLst>
                <a:latin typeface="Arial" pitchFamily="34" charset="0"/>
                <a:cs typeface="Arial" pitchFamily="34" charset="0"/>
              </a:rPr>
              <a:t>?</a:t>
            </a:r>
          </a:p>
        </p:txBody>
      </p:sp>
      <p:graphicFrame>
        <p:nvGraphicFramePr>
          <p:cNvPr id="2" name="Table 1"/>
          <p:cNvGraphicFramePr>
            <a:graphicFrameLocks noGrp="1"/>
          </p:cNvGraphicFramePr>
          <p:nvPr>
            <p:extLst/>
          </p:nvPr>
        </p:nvGraphicFramePr>
        <p:xfrm>
          <a:off x="358165" y="1862826"/>
          <a:ext cx="5780008" cy="2503820"/>
        </p:xfrm>
        <a:graphic>
          <a:graphicData uri="http://schemas.openxmlformats.org/drawingml/2006/table">
            <a:tbl>
              <a:tblPr firstRow="1" bandRow="1">
                <a:tableStyleId>{5C22544A-7EE6-4342-B048-85BDC9FD1C3A}</a:tableStyleId>
              </a:tblPr>
              <a:tblGrid>
                <a:gridCol w="1598057">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2520791">
                  <a:extLst>
                    <a:ext uri="{9D8B030D-6E8A-4147-A177-3AD203B41FA5}">
                      <a16:colId xmlns:a16="http://schemas.microsoft.com/office/drawing/2014/main" val="20002"/>
                    </a:ext>
                  </a:extLst>
                </a:gridCol>
              </a:tblGrid>
              <a:tr h="378305">
                <a:tc>
                  <a:txBody>
                    <a:bodyPr/>
                    <a:lstStyle/>
                    <a:p>
                      <a:endParaRPr lang="fr-FR" sz="1500" dirty="0"/>
                    </a:p>
                  </a:txBody>
                  <a:tcPr marL="68580" marR="68580" marT="34290" marB="34290"/>
                </a:tc>
                <a:tc>
                  <a:txBody>
                    <a:bodyPr/>
                    <a:lstStyle/>
                    <a:p>
                      <a:pPr algn="ctr"/>
                      <a:r>
                        <a:rPr lang="fr-FR" sz="1500" dirty="0" smtClean="0"/>
                        <a:t>+</a:t>
                      </a:r>
                      <a:endParaRPr lang="fr-FR" sz="1500" dirty="0"/>
                    </a:p>
                  </a:txBody>
                  <a:tcPr marL="68580" marR="68580" marT="34290" marB="34290"/>
                </a:tc>
                <a:tc>
                  <a:txBody>
                    <a:bodyPr/>
                    <a:lstStyle/>
                    <a:p>
                      <a:pPr algn="ctr"/>
                      <a:r>
                        <a:rPr lang="fr-FR" sz="1500" dirty="0" smtClean="0"/>
                        <a:t>-</a:t>
                      </a:r>
                      <a:endParaRPr lang="fr-FR" sz="1500" dirty="0"/>
                    </a:p>
                  </a:txBody>
                  <a:tcPr marL="68580" marR="68580" marT="34290" marB="34290"/>
                </a:tc>
                <a:extLst>
                  <a:ext uri="{0D108BD9-81ED-4DB2-BD59-A6C34878D82A}">
                    <a16:rowId xmlns:a16="http://schemas.microsoft.com/office/drawing/2014/main" val="10000"/>
                  </a:ext>
                </a:extLst>
              </a:tr>
              <a:tr h="378305">
                <a:tc>
                  <a:txBody>
                    <a:bodyPr/>
                    <a:lstStyle/>
                    <a:p>
                      <a:pPr marL="0" indent="0">
                        <a:buFont typeface="Arial" panose="020B0604020202020204" pitchFamily="34" charset="0"/>
                        <a:buNone/>
                      </a:pPr>
                      <a:r>
                        <a:rPr lang="en-GB" sz="1500" dirty="0" smtClean="0">
                          <a:latin typeface="Arial" pitchFamily="34" charset="0"/>
                          <a:cs typeface="Arial" pitchFamily="34" charset="0"/>
                        </a:rPr>
                        <a:t>Naïve Bayes</a:t>
                      </a:r>
                    </a:p>
                  </a:txBody>
                  <a:tcPr marL="68580" marR="68580" marT="34290" marB="34290">
                    <a:solidFill>
                      <a:srgbClr val="FF0000"/>
                    </a:solidFill>
                  </a:tcPr>
                </a:tc>
                <a:tc>
                  <a:txBody>
                    <a:bodyPr/>
                    <a:lstStyle/>
                    <a:p>
                      <a:pPr marL="342900" indent="-342900" algn="l">
                        <a:buFont typeface="Arial" panose="020B0604020202020204" pitchFamily="34" charset="0"/>
                        <a:buChar char="•"/>
                      </a:pPr>
                      <a:endParaRPr lang="fr-FR" sz="1500" dirty="0"/>
                    </a:p>
                  </a:txBody>
                  <a:tcPr marL="68580" marR="68580" marT="34290" marB="34290">
                    <a:solidFill>
                      <a:srgbClr val="FF0000"/>
                    </a:solidFill>
                  </a:tcPr>
                </a:tc>
                <a:tc>
                  <a:txBody>
                    <a:bodyPr/>
                    <a:lstStyle/>
                    <a:p>
                      <a:pPr marL="0" indent="0" algn="l" defTabSz="914400" rtl="0" eaLnBrk="1" latinLnBrk="0" hangingPunct="1">
                        <a:buFont typeface="Arial" panose="020B0604020202020204" pitchFamily="34" charset="0"/>
                        <a:buNone/>
                      </a:pPr>
                      <a:r>
                        <a:rPr lang="fr-FR" sz="1400" kern="1200" dirty="0" err="1" smtClean="0">
                          <a:solidFill>
                            <a:schemeClr val="dk1"/>
                          </a:solidFill>
                          <a:latin typeface="+mn-lt"/>
                          <a:ea typeface="+mn-ea"/>
                          <a:cs typeface="+mn-cs"/>
                        </a:rPr>
                        <a:t>Accelerations</a:t>
                      </a:r>
                      <a:r>
                        <a:rPr lang="fr-FR" sz="1400" kern="1200" dirty="0" smtClean="0">
                          <a:solidFill>
                            <a:schemeClr val="dk1"/>
                          </a:solidFill>
                          <a:latin typeface="+mn-lt"/>
                          <a:ea typeface="+mn-ea"/>
                          <a:cs typeface="+mn-cs"/>
                        </a:rPr>
                        <a:t> inter-</a:t>
                      </a:r>
                      <a:r>
                        <a:rPr lang="fr-FR" sz="1400" kern="1200" dirty="0" err="1" smtClean="0">
                          <a:solidFill>
                            <a:schemeClr val="dk1"/>
                          </a:solidFill>
                          <a:latin typeface="+mn-lt"/>
                          <a:ea typeface="+mn-ea"/>
                          <a:cs typeface="+mn-cs"/>
                        </a:rPr>
                        <a:t>correlation</a:t>
                      </a:r>
                      <a:endParaRPr lang="fr-FR" sz="1400" kern="1200" dirty="0">
                        <a:solidFill>
                          <a:schemeClr val="dk1"/>
                        </a:solidFill>
                        <a:latin typeface="+mn-lt"/>
                        <a:ea typeface="+mn-ea"/>
                        <a:cs typeface="+mn-cs"/>
                      </a:endParaRPr>
                    </a:p>
                  </a:txBody>
                  <a:tcPr marL="68580" marR="68580" marT="34290" marB="34290">
                    <a:solidFill>
                      <a:srgbClr val="FF0000"/>
                    </a:solidFill>
                  </a:tcPr>
                </a:tc>
                <a:extLst>
                  <a:ext uri="{0D108BD9-81ED-4DB2-BD59-A6C34878D82A}">
                    <a16:rowId xmlns:a16="http://schemas.microsoft.com/office/drawing/2014/main" val="10001"/>
                  </a:ext>
                </a:extLst>
              </a:tr>
              <a:tr h="4800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500" dirty="0" smtClean="0">
                          <a:latin typeface="Arial" pitchFamily="34" charset="0"/>
                          <a:cs typeface="Arial" pitchFamily="34" charset="0"/>
                        </a:rPr>
                        <a:t>SVM</a:t>
                      </a:r>
                    </a:p>
                  </a:txBody>
                  <a:tcPr marL="68580" marR="68580" marT="34290" marB="34290">
                    <a:solidFill>
                      <a:srgbClr val="92D050"/>
                    </a:solidFill>
                  </a:tcPr>
                </a:tc>
                <a:tc>
                  <a:txBody>
                    <a:bodyPr/>
                    <a:lstStyle/>
                    <a:p>
                      <a:pPr marL="0" indent="0" algn="l">
                        <a:buFont typeface="Arial" panose="020B0604020202020204" pitchFamily="34" charset="0"/>
                        <a:buNone/>
                      </a:pPr>
                      <a:r>
                        <a:rPr lang="fr-FR" sz="1400" dirty="0" smtClean="0"/>
                        <a:t>Performance</a:t>
                      </a:r>
                      <a:endParaRPr lang="fr-FR" sz="1400" dirty="0"/>
                    </a:p>
                  </a:txBody>
                  <a:tcPr marL="68580" marR="68580" marT="34290" marB="34290">
                    <a:solidFill>
                      <a:srgbClr val="92D050"/>
                    </a:solidFill>
                  </a:tcPr>
                </a:tc>
                <a:tc>
                  <a:txBody>
                    <a:bodyPr/>
                    <a:lstStyle/>
                    <a:p>
                      <a:pPr marL="0" indent="0" algn="l" defTabSz="914400" rtl="0" eaLnBrk="1" latinLnBrk="0" hangingPunct="1">
                        <a:buFont typeface="Arial" panose="020B0604020202020204" pitchFamily="34" charset="0"/>
                        <a:buNone/>
                      </a:pPr>
                      <a:r>
                        <a:rPr lang="fr-FR" sz="1400" kern="1200" dirty="0" smtClean="0">
                          <a:solidFill>
                            <a:schemeClr val="dk1"/>
                          </a:solidFill>
                          <a:latin typeface="+mn-lt"/>
                          <a:ea typeface="+mn-ea"/>
                          <a:cs typeface="+mn-cs"/>
                        </a:rPr>
                        <a:t>Heavy</a:t>
                      </a:r>
                      <a:r>
                        <a:rPr lang="fr-FR" sz="1400" kern="1200" baseline="0" dirty="0" smtClean="0">
                          <a:solidFill>
                            <a:schemeClr val="dk1"/>
                          </a:solidFill>
                          <a:latin typeface="+mn-lt"/>
                          <a:ea typeface="+mn-ea"/>
                          <a:cs typeface="+mn-cs"/>
                        </a:rPr>
                        <a:t> implementation (</a:t>
                      </a:r>
                      <a:r>
                        <a:rPr lang="fr-FR" sz="1400" kern="1200" baseline="0" dirty="0" err="1" smtClean="0">
                          <a:solidFill>
                            <a:schemeClr val="dk1"/>
                          </a:solidFill>
                          <a:latin typeface="+mn-lt"/>
                          <a:ea typeface="+mn-ea"/>
                          <a:cs typeface="+mn-cs"/>
                        </a:rPr>
                        <a:t>multiclass</a:t>
                      </a:r>
                      <a:r>
                        <a:rPr lang="fr-FR" sz="1400" kern="1200" baseline="0" dirty="0" smtClean="0">
                          <a:solidFill>
                            <a:schemeClr val="dk1"/>
                          </a:solidFill>
                          <a:latin typeface="+mn-lt"/>
                          <a:ea typeface="+mn-ea"/>
                          <a:cs typeface="+mn-cs"/>
                        </a:rPr>
                        <a:t>)</a:t>
                      </a:r>
                      <a:endParaRPr lang="fr-FR" sz="1400" kern="1200" dirty="0">
                        <a:solidFill>
                          <a:schemeClr val="dk1"/>
                        </a:solidFill>
                        <a:latin typeface="+mn-lt"/>
                        <a:ea typeface="+mn-ea"/>
                        <a:cs typeface="+mn-cs"/>
                      </a:endParaRPr>
                    </a:p>
                  </a:txBody>
                  <a:tcPr marL="68580" marR="68580" marT="34290" marB="34290">
                    <a:solidFill>
                      <a:srgbClr val="92D050"/>
                    </a:solidFill>
                  </a:tcPr>
                </a:tc>
                <a:extLst>
                  <a:ext uri="{0D108BD9-81ED-4DB2-BD59-A6C34878D82A}">
                    <a16:rowId xmlns:a16="http://schemas.microsoft.com/office/drawing/2014/main" val="10002"/>
                  </a:ext>
                </a:extLst>
              </a:tr>
              <a:tr h="3783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500" dirty="0" smtClean="0">
                          <a:latin typeface="Arial" pitchFamily="34" charset="0"/>
                          <a:cs typeface="Arial" pitchFamily="34" charset="0"/>
                        </a:rPr>
                        <a:t>Trees</a:t>
                      </a:r>
                    </a:p>
                  </a:txBody>
                  <a:tcPr marL="68580" marR="68580" marT="34290" marB="34290">
                    <a:solidFill>
                      <a:srgbClr val="FFFF00"/>
                    </a:solidFill>
                  </a:tcPr>
                </a:tc>
                <a:tc>
                  <a:txBody>
                    <a:bodyPr/>
                    <a:lstStyle/>
                    <a:p>
                      <a:pPr marL="0" indent="0" algn="l">
                        <a:buFont typeface="Arial" panose="020B0604020202020204" pitchFamily="34" charset="0"/>
                        <a:buNone/>
                      </a:pPr>
                      <a:r>
                        <a:rPr lang="fr-FR" sz="1400" dirty="0" smtClean="0"/>
                        <a:t>Easy to understand</a:t>
                      </a:r>
                      <a:endParaRPr lang="fr-FR" sz="1400" dirty="0"/>
                    </a:p>
                  </a:txBody>
                  <a:tcPr marL="68580" marR="68580" marT="34290" marB="34290">
                    <a:solidFill>
                      <a:srgbClr val="FFFF00"/>
                    </a:solidFill>
                  </a:tcPr>
                </a:tc>
                <a:tc>
                  <a:txBody>
                    <a:bodyPr/>
                    <a:lstStyle/>
                    <a:p>
                      <a:pPr marL="0" indent="0" algn="l">
                        <a:buFont typeface="Arial" panose="020B0604020202020204" pitchFamily="34" charset="0"/>
                        <a:buNone/>
                      </a:pPr>
                      <a:r>
                        <a:rPr lang="fr-FR" sz="1400" kern="1200" dirty="0" smtClean="0">
                          <a:solidFill>
                            <a:schemeClr val="dk1"/>
                          </a:solidFill>
                          <a:latin typeface="+mn-lt"/>
                          <a:ea typeface="+mn-ea"/>
                          <a:cs typeface="+mn-cs"/>
                        </a:rPr>
                        <a:t>Overfitting*</a:t>
                      </a:r>
                      <a:endParaRPr lang="fr-FR" sz="1400" kern="1200" dirty="0">
                        <a:solidFill>
                          <a:schemeClr val="dk1"/>
                        </a:solidFill>
                        <a:latin typeface="+mn-lt"/>
                        <a:ea typeface="+mn-ea"/>
                        <a:cs typeface="+mn-cs"/>
                      </a:endParaRPr>
                    </a:p>
                  </a:txBody>
                  <a:tcPr marL="68580" marR="68580" marT="34290" marB="34290">
                    <a:solidFill>
                      <a:srgbClr val="FFFF00"/>
                    </a:solidFill>
                  </a:tcPr>
                </a:tc>
                <a:extLst>
                  <a:ext uri="{0D108BD9-81ED-4DB2-BD59-A6C34878D82A}">
                    <a16:rowId xmlns:a16="http://schemas.microsoft.com/office/drawing/2014/main" val="10003"/>
                  </a:ext>
                </a:extLst>
              </a:tr>
              <a:tr h="3783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500" dirty="0" smtClean="0">
                          <a:latin typeface="Arial" pitchFamily="34" charset="0"/>
                          <a:cs typeface="Arial" pitchFamily="34" charset="0"/>
                        </a:rPr>
                        <a:t>KNN</a:t>
                      </a:r>
                    </a:p>
                  </a:txBody>
                  <a:tcPr marL="68580" marR="68580" marT="34290" marB="34290">
                    <a:solidFill>
                      <a:srgbClr val="FF0000"/>
                    </a:solidFill>
                  </a:tcPr>
                </a:tc>
                <a:tc>
                  <a:txBody>
                    <a:bodyPr/>
                    <a:lstStyle/>
                    <a:p>
                      <a:pPr marL="342900" indent="-342900" algn="l">
                        <a:buFont typeface="Arial" panose="020B0604020202020204" pitchFamily="34" charset="0"/>
                        <a:buChar char="•"/>
                      </a:pPr>
                      <a:endParaRPr lang="fr-FR" sz="1500"/>
                    </a:p>
                  </a:txBody>
                  <a:tcPr marL="68580" marR="68580" marT="34290" marB="34290">
                    <a:solidFill>
                      <a:srgbClr val="FF0000"/>
                    </a:solidFill>
                  </a:tcPr>
                </a:tc>
                <a:tc>
                  <a:txBody>
                    <a:bodyPr/>
                    <a:lstStyle/>
                    <a:p>
                      <a:pPr marL="0" indent="0" algn="l" defTabSz="914400" rtl="0" eaLnBrk="1" latinLnBrk="0" hangingPunct="1">
                        <a:buFont typeface="Arial" panose="020B0604020202020204" pitchFamily="34" charset="0"/>
                        <a:buNone/>
                      </a:pPr>
                      <a:r>
                        <a:rPr lang="fr-FR" sz="1400" kern="1200" dirty="0" err="1" smtClean="0">
                          <a:solidFill>
                            <a:schemeClr val="dk1"/>
                          </a:solidFill>
                          <a:latin typeface="+mn-lt"/>
                          <a:ea typeface="+mn-ea"/>
                          <a:cs typeface="+mn-cs"/>
                        </a:rPr>
                        <a:t>Expensive</a:t>
                      </a:r>
                      <a:r>
                        <a:rPr lang="fr-FR" sz="1400" kern="1200" dirty="0" smtClean="0">
                          <a:solidFill>
                            <a:schemeClr val="dk1"/>
                          </a:solidFill>
                          <a:latin typeface="+mn-lt"/>
                          <a:ea typeface="+mn-ea"/>
                          <a:cs typeface="+mn-cs"/>
                        </a:rPr>
                        <a:t> </a:t>
                      </a:r>
                      <a:r>
                        <a:rPr lang="fr-FR" sz="1400" kern="1200" dirty="0" err="1" smtClean="0">
                          <a:solidFill>
                            <a:schemeClr val="dk1"/>
                          </a:solidFill>
                          <a:latin typeface="+mn-lt"/>
                          <a:ea typeface="+mn-ea"/>
                          <a:cs typeface="+mn-cs"/>
                        </a:rPr>
                        <a:t>prediction</a:t>
                      </a:r>
                      <a:endParaRPr lang="fr-FR" sz="1400" kern="1200" dirty="0">
                        <a:solidFill>
                          <a:schemeClr val="dk1"/>
                        </a:solidFill>
                        <a:latin typeface="+mn-lt"/>
                        <a:ea typeface="+mn-ea"/>
                        <a:cs typeface="+mn-cs"/>
                      </a:endParaRPr>
                    </a:p>
                  </a:txBody>
                  <a:tcPr marL="68580" marR="68580" marT="34290" marB="34290">
                    <a:solidFill>
                      <a:srgbClr val="FF0000"/>
                    </a:solidFill>
                  </a:tcPr>
                </a:tc>
                <a:extLst>
                  <a:ext uri="{0D108BD9-81ED-4DB2-BD59-A6C34878D82A}">
                    <a16:rowId xmlns:a16="http://schemas.microsoft.com/office/drawing/2014/main" val="10004"/>
                  </a:ext>
                </a:extLst>
              </a:tr>
              <a:tr h="3783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500" dirty="0" smtClean="0">
                          <a:latin typeface="Arial" pitchFamily="34" charset="0"/>
                          <a:cs typeface="Arial" pitchFamily="34" charset="0"/>
                        </a:rPr>
                        <a:t>Neural Networks</a:t>
                      </a:r>
                    </a:p>
                  </a:txBody>
                  <a:tcPr marL="68580" marR="68580" marT="34290" marB="34290">
                    <a:solidFill>
                      <a:srgbClr val="00B050"/>
                    </a:solidFill>
                  </a:tcPr>
                </a:tc>
                <a:tc>
                  <a:txBody>
                    <a:bodyPr/>
                    <a:lstStyle/>
                    <a:p>
                      <a:pPr marL="0" indent="0" algn="l">
                        <a:buFont typeface="Arial" panose="020B0604020202020204" pitchFamily="34" charset="0"/>
                        <a:buNone/>
                      </a:pPr>
                      <a:r>
                        <a:rPr lang="fr-FR" sz="1400" dirty="0" smtClean="0"/>
                        <a:t>Performance</a:t>
                      </a:r>
                      <a:endParaRPr lang="fr-FR" sz="1400" dirty="0"/>
                    </a:p>
                  </a:txBody>
                  <a:tcPr marL="68580" marR="68580" marT="34290" marB="34290">
                    <a:solidFill>
                      <a:srgbClr val="00B050"/>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400" kern="1200" dirty="0" err="1" smtClean="0">
                          <a:solidFill>
                            <a:schemeClr val="dk1"/>
                          </a:solidFill>
                          <a:latin typeface="+mn-lt"/>
                          <a:ea typeface="+mn-ea"/>
                          <a:cs typeface="+mn-cs"/>
                        </a:rPr>
                        <a:t>Hidden</a:t>
                      </a:r>
                      <a:r>
                        <a:rPr lang="fr-FR" sz="1400" kern="1200" dirty="0" smtClean="0">
                          <a:solidFill>
                            <a:schemeClr val="dk1"/>
                          </a:solidFill>
                          <a:latin typeface="+mn-lt"/>
                          <a:ea typeface="+mn-ea"/>
                          <a:cs typeface="+mn-cs"/>
                        </a:rPr>
                        <a:t> </a:t>
                      </a:r>
                      <a:r>
                        <a:rPr lang="fr-FR" sz="1400" kern="1200" dirty="0" err="1" smtClean="0">
                          <a:solidFill>
                            <a:schemeClr val="dk1"/>
                          </a:solidFill>
                          <a:latin typeface="+mn-lt"/>
                          <a:ea typeface="+mn-ea"/>
                          <a:cs typeface="+mn-cs"/>
                        </a:rPr>
                        <a:t>Knowledge</a:t>
                      </a:r>
                      <a:endParaRPr lang="fr-FR" sz="1400" kern="1200" dirty="0" smtClean="0">
                        <a:solidFill>
                          <a:schemeClr val="dk1"/>
                        </a:solidFill>
                        <a:latin typeface="+mn-lt"/>
                        <a:ea typeface="+mn-ea"/>
                        <a:cs typeface="+mn-cs"/>
                      </a:endParaRPr>
                    </a:p>
                  </a:txBody>
                  <a:tcPr marL="68580" marR="68580" marT="34290" marB="34290">
                    <a:solidFill>
                      <a:srgbClr val="00B050"/>
                    </a:solid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5"/>
          <a:stretch>
            <a:fillRect/>
          </a:stretch>
        </p:blipFill>
        <p:spPr>
          <a:xfrm>
            <a:off x="6247390" y="1862827"/>
            <a:ext cx="2969128" cy="2193323"/>
          </a:xfrm>
          <a:prstGeom prst="rect">
            <a:avLst/>
          </a:prstGeom>
          <a:ln>
            <a:noFill/>
          </a:ln>
          <a:effectLst>
            <a:softEdge rad="63500"/>
          </a:effectLst>
        </p:spPr>
      </p:pic>
      <p:sp>
        <p:nvSpPr>
          <p:cNvPr id="6" name="TextBox 5"/>
          <p:cNvSpPr txBox="1"/>
          <p:nvPr/>
        </p:nvSpPr>
        <p:spPr>
          <a:xfrm>
            <a:off x="328766" y="4410190"/>
            <a:ext cx="2155002" cy="300082"/>
          </a:xfrm>
          <a:prstGeom prst="rect">
            <a:avLst/>
          </a:prstGeom>
          <a:noFill/>
        </p:spPr>
        <p:txBody>
          <a:bodyPr wrap="square" rtlCol="0">
            <a:spAutoFit/>
          </a:bodyPr>
          <a:lstStyle/>
          <a:p>
            <a:r>
              <a:rPr lang="fr-FR" sz="1350" dirty="0">
                <a:solidFill>
                  <a:srgbClr val="FFC000"/>
                </a:solidFill>
                <a:latin typeface="Arial" pitchFamily="34" charset="0"/>
                <a:cs typeface="Arial" pitchFamily="34" charset="0"/>
                <a:sym typeface="Wingdings" panose="05000000000000000000" pitchFamily="2" charset="2"/>
              </a:rPr>
              <a:t></a:t>
            </a:r>
            <a:r>
              <a:rPr lang="fr-FR" sz="1350" dirty="0" err="1">
                <a:solidFill>
                  <a:srgbClr val="FFC000"/>
                </a:solidFill>
                <a:latin typeface="Arial" pitchFamily="34" charset="0"/>
                <a:cs typeface="Arial" pitchFamily="34" charset="0"/>
              </a:rPr>
              <a:t>Automatic</a:t>
            </a:r>
            <a:r>
              <a:rPr lang="fr-FR" sz="1350" dirty="0">
                <a:solidFill>
                  <a:srgbClr val="FFC000"/>
                </a:solidFill>
                <a:latin typeface="Arial" pitchFamily="34" charset="0"/>
                <a:cs typeface="Arial" pitchFamily="34" charset="0"/>
              </a:rPr>
              <a:t> </a:t>
            </a:r>
            <a:r>
              <a:rPr lang="fr-FR" sz="1350" dirty="0" err="1">
                <a:solidFill>
                  <a:srgbClr val="FFC000"/>
                </a:solidFill>
                <a:latin typeface="Arial" pitchFamily="34" charset="0"/>
                <a:cs typeface="Arial" pitchFamily="34" charset="0"/>
              </a:rPr>
              <a:t>Codegen</a:t>
            </a:r>
            <a:endParaRPr lang="fr-FR" sz="1350" dirty="0">
              <a:solidFill>
                <a:srgbClr val="FFC000"/>
              </a:solidFill>
              <a:latin typeface="Arial" pitchFamily="34" charset="0"/>
              <a:cs typeface="Arial" pitchFamily="34" charset="0"/>
            </a:endParaRPr>
          </a:p>
        </p:txBody>
      </p:sp>
      <p:sp>
        <p:nvSpPr>
          <p:cNvPr id="10" name="Oval 9"/>
          <p:cNvSpPr/>
          <p:nvPr/>
        </p:nvSpPr>
        <p:spPr>
          <a:xfrm>
            <a:off x="8190402" y="3753036"/>
            <a:ext cx="270030" cy="28683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b="1" dirty="0">
              <a:latin typeface="Arial" pitchFamily="34" charset="0"/>
              <a:cs typeface="Arial" pitchFamily="34" charset="0"/>
            </a:endParaRPr>
          </a:p>
        </p:txBody>
      </p:sp>
    </p:spTree>
    <p:extLst>
      <p:ext uri="{BB962C8B-B14F-4D97-AF65-F5344CB8AC3E}">
        <p14:creationId xmlns:p14="http://schemas.microsoft.com/office/powerpoint/2010/main" val="3635705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GB" dirty="0" smtClean="0"/>
              <a:t>Agenda</a:t>
            </a:r>
          </a:p>
        </p:txBody>
      </p:sp>
      <p:sp>
        <p:nvSpPr>
          <p:cNvPr id="54275" name="Rectangle 3"/>
          <p:cNvSpPr>
            <a:spLocks noGrp="1" noChangeArrowheads="1"/>
          </p:cNvSpPr>
          <p:nvPr>
            <p:ph idx="1"/>
          </p:nvPr>
        </p:nvSpPr>
        <p:spPr>
          <a:xfrm>
            <a:off x="457200" y="1894378"/>
            <a:ext cx="8231560" cy="4414942"/>
          </a:xfrm>
        </p:spPr>
        <p:txBody>
          <a:bodyPr/>
          <a:lstStyle/>
          <a:p>
            <a:pPr>
              <a:lnSpc>
                <a:spcPct val="150000"/>
              </a:lnSpc>
            </a:pPr>
            <a:r>
              <a:rPr lang="en-GB" dirty="0" smtClean="0"/>
              <a:t>Machine Learning overview</a:t>
            </a:r>
          </a:p>
          <a:p>
            <a:pPr>
              <a:lnSpc>
                <a:spcPct val="150000"/>
              </a:lnSpc>
            </a:pPr>
            <a:r>
              <a:rPr lang="en-GB" dirty="0" smtClean="0"/>
              <a:t>Learning types and models</a:t>
            </a:r>
          </a:p>
          <a:p>
            <a:pPr eaLnBrk="1" hangingPunct="1">
              <a:lnSpc>
                <a:spcPct val="150000"/>
              </a:lnSpc>
            </a:pPr>
            <a:r>
              <a:rPr lang="en-US" dirty="0"/>
              <a:t>Machine Learning workflow</a:t>
            </a:r>
          </a:p>
          <a:p>
            <a:pPr eaLnBrk="1" hangingPunct="1">
              <a:lnSpc>
                <a:spcPct val="150000"/>
              </a:lnSpc>
            </a:pPr>
            <a:r>
              <a:rPr lang="en-US" dirty="0"/>
              <a:t>Example: Heart sound classification</a:t>
            </a:r>
          </a:p>
          <a:p>
            <a:pPr eaLnBrk="1" hangingPunct="1">
              <a:lnSpc>
                <a:spcPct val="150000"/>
              </a:lnSpc>
            </a:pPr>
            <a:r>
              <a:rPr lang="en-US" dirty="0" smtClean="0"/>
              <a:t>Summary</a:t>
            </a:r>
          </a:p>
          <a:p>
            <a:pPr eaLnBrk="1" hangingPunct="1">
              <a:lnSpc>
                <a:spcPct val="150000"/>
              </a:lnSpc>
            </a:pPr>
            <a:r>
              <a:rPr lang="en-US" dirty="0" smtClean="0"/>
              <a:t>Self-practice</a:t>
            </a:r>
            <a:endParaRPr lang="en-US" dirty="0"/>
          </a:p>
          <a:p>
            <a:pPr>
              <a:lnSpc>
                <a:spcPct val="150000"/>
              </a:lnSpc>
            </a:pPr>
            <a:endParaRPr lang="en-US" sz="3200" dirty="0"/>
          </a:p>
        </p:txBody>
      </p:sp>
      <p:sp>
        <p:nvSpPr>
          <p:cNvPr id="5" name="Rounded Rectangle 4"/>
          <p:cNvSpPr/>
          <p:nvPr/>
        </p:nvSpPr>
        <p:spPr>
          <a:xfrm>
            <a:off x="211948" y="3382939"/>
            <a:ext cx="7816436" cy="694133"/>
          </a:xfrm>
          <a:prstGeom prst="roundRect">
            <a:avLst/>
          </a:prstGeom>
          <a:solidFill>
            <a:schemeClr val="tx2">
              <a:alpha val="20000"/>
            </a:schemeClr>
          </a:solidFill>
          <a:ln w="9525" algn="ctr">
            <a:solidFill>
              <a:schemeClr val="tx1"/>
            </a:solidFill>
            <a:miter lim="800000"/>
            <a:headEnd/>
            <a:tailEnd/>
          </a:ln>
        </p:spPr>
        <p:txBody>
          <a:bodyPr wrap="none" anchor="ctr"/>
          <a:lstStyle/>
          <a:p>
            <a:pPr eaLnBrk="0" hangingPunct="0"/>
            <a:endParaRPr lang="en-US" dirty="0" smtClean="0">
              <a:solidFill>
                <a:prstClr val="black"/>
              </a:solidFill>
            </a:endParaRPr>
          </a:p>
        </p:txBody>
      </p:sp>
    </p:spTree>
    <p:extLst>
      <p:ext uri="{BB962C8B-B14F-4D97-AF65-F5344CB8AC3E}">
        <p14:creationId xmlns:p14="http://schemas.microsoft.com/office/powerpoint/2010/main" val="42463721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dirty="0"/>
              <a:t>Machine Learning Workflow</a:t>
            </a:r>
          </a:p>
        </p:txBody>
      </p:sp>
      <p:sp>
        <p:nvSpPr>
          <p:cNvPr id="68" name="Chevron 67"/>
          <p:cNvSpPr/>
          <p:nvPr/>
        </p:nvSpPr>
        <p:spPr>
          <a:xfrm>
            <a:off x="6864021" y="1629831"/>
            <a:ext cx="2119122" cy="488537"/>
          </a:xfrm>
          <a:prstGeom prst="chevron">
            <a:avLst/>
          </a:prstGeom>
          <a:solidFill>
            <a:srgbClr val="178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itchFamily="34" charset="0"/>
                <a:cs typeface="Arial" pitchFamily="34" charset="0"/>
              </a:rPr>
              <a:t>Integrate Analytics with Systems</a:t>
            </a:r>
          </a:p>
        </p:txBody>
      </p:sp>
      <p:grpSp>
        <p:nvGrpSpPr>
          <p:cNvPr id="14" name="Group 13"/>
          <p:cNvGrpSpPr/>
          <p:nvPr/>
        </p:nvGrpSpPr>
        <p:grpSpPr>
          <a:xfrm>
            <a:off x="7020272" y="2349921"/>
            <a:ext cx="1800200" cy="4068082"/>
            <a:chOff x="9644912" y="2200489"/>
            <a:chExt cx="1828800" cy="4355908"/>
          </a:xfrm>
        </p:grpSpPr>
        <p:grpSp>
          <p:nvGrpSpPr>
            <p:cNvPr id="86" name="Group 52"/>
            <p:cNvGrpSpPr/>
            <p:nvPr/>
          </p:nvGrpSpPr>
          <p:grpSpPr>
            <a:xfrm>
              <a:off x="9644912" y="2200489"/>
              <a:ext cx="1828800" cy="4355908"/>
              <a:chOff x="500943" y="1895834"/>
              <a:chExt cx="1828800" cy="4355908"/>
            </a:xfrm>
          </p:grpSpPr>
          <p:sp>
            <p:nvSpPr>
              <p:cNvPr id="88" name="AutoShape 19"/>
              <p:cNvSpPr>
                <a:spLocks noChangeArrowheads="1"/>
              </p:cNvSpPr>
              <p:nvPr/>
            </p:nvSpPr>
            <p:spPr bwMode="auto">
              <a:xfrm>
                <a:off x="500943" y="1895834"/>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89" name="AutoShape 19"/>
              <p:cNvSpPr>
                <a:spLocks noChangeArrowheads="1"/>
              </p:cNvSpPr>
              <p:nvPr/>
            </p:nvSpPr>
            <p:spPr bwMode="auto">
              <a:xfrm>
                <a:off x="616081" y="2032994"/>
                <a:ext cx="1600200" cy="407642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91" name="Rounded Rectangle 90"/>
              <p:cNvSpPr/>
              <p:nvPr/>
            </p:nvSpPr>
            <p:spPr bwMode="auto">
              <a:xfrm>
                <a:off x="616081" y="2087858"/>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Desktop Apps </a:t>
                </a:r>
              </a:p>
            </p:txBody>
          </p:sp>
          <p:sp>
            <p:nvSpPr>
              <p:cNvPr id="92" name="Rounded Rectangle 91"/>
              <p:cNvSpPr/>
              <p:nvPr/>
            </p:nvSpPr>
            <p:spPr bwMode="auto">
              <a:xfrm>
                <a:off x="616081" y="3486890"/>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Enterprise Scale Systems </a:t>
                </a:r>
              </a:p>
            </p:txBody>
          </p:sp>
          <p:sp>
            <p:nvSpPr>
              <p:cNvPr id="93" name="Rounded Rectangle 92"/>
              <p:cNvSpPr/>
              <p:nvPr/>
            </p:nvSpPr>
            <p:spPr bwMode="auto">
              <a:xfrm>
                <a:off x="616081" y="4829860"/>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Embedded Devices and Hardware</a:t>
                </a:r>
              </a:p>
            </p:txBody>
          </p:sp>
          <p:cxnSp>
            <p:nvCxnSpPr>
              <p:cNvPr id="94" name="Straight Connector 93"/>
              <p:cNvCxnSpPr/>
              <p:nvPr/>
            </p:nvCxnSpPr>
            <p:spPr>
              <a:xfrm flipV="1">
                <a:off x="692281" y="3377162"/>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692281" y="4739618"/>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0" name="Picture 99" descr="languages3.png"/>
            <p:cNvPicPr>
              <a:picLocks noChangeAspect="1"/>
            </p:cNvPicPr>
            <p:nvPr/>
          </p:nvPicPr>
          <p:blipFill>
            <a:blip r:embed="rId3" cstate="print"/>
            <a:stretch>
              <a:fillRect/>
            </a:stretch>
          </p:blipFill>
          <p:spPr>
            <a:xfrm>
              <a:off x="10103388" y="4336248"/>
              <a:ext cx="913962" cy="572543"/>
            </a:xfrm>
            <a:prstGeom prst="rect">
              <a:avLst/>
            </a:prstGeom>
            <a:effectLst>
              <a:outerShdw blurRad="38100" dist="25400" dir="2700000" algn="tl" rotWithShape="0">
                <a:prstClr val="black">
                  <a:alpha val="25000"/>
                </a:prstClr>
              </a:outerShdw>
            </a:effectLst>
          </p:spPr>
        </p:pic>
        <p:grpSp>
          <p:nvGrpSpPr>
            <p:cNvPr id="13" name="Group 12"/>
            <p:cNvGrpSpPr/>
            <p:nvPr/>
          </p:nvGrpSpPr>
          <p:grpSpPr>
            <a:xfrm>
              <a:off x="10103388" y="5623212"/>
              <a:ext cx="913962" cy="630966"/>
              <a:chOff x="9891303" y="5623212"/>
              <a:chExt cx="913962" cy="630966"/>
            </a:xfrm>
          </p:grpSpPr>
          <p:pic>
            <p:nvPicPr>
              <p:cNvPr id="106" name="Picture 105" descr="car3.png"/>
              <p:cNvPicPr>
                <a:picLocks noChangeAspect="1"/>
              </p:cNvPicPr>
              <p:nvPr/>
            </p:nvPicPr>
            <p:blipFill>
              <a:blip r:embed="rId4" cstate="print"/>
              <a:stretch>
                <a:fillRect/>
              </a:stretch>
            </p:blipFill>
            <p:spPr>
              <a:xfrm>
                <a:off x="9891303" y="5623213"/>
                <a:ext cx="418882" cy="271198"/>
              </a:xfrm>
              <a:prstGeom prst="rect">
                <a:avLst/>
              </a:prstGeom>
            </p:spPr>
          </p:pic>
          <p:pic>
            <p:nvPicPr>
              <p:cNvPr id="107" name="Picture 106" descr="car3.png"/>
              <p:cNvPicPr>
                <a:picLocks noChangeAspect="1"/>
              </p:cNvPicPr>
              <p:nvPr/>
            </p:nvPicPr>
            <p:blipFill>
              <a:blip r:embed="rId5" cstate="print"/>
              <a:stretch>
                <a:fillRect/>
              </a:stretch>
            </p:blipFill>
            <p:spPr>
              <a:xfrm>
                <a:off x="9892607" y="5983588"/>
                <a:ext cx="417578" cy="270590"/>
              </a:xfrm>
              <a:prstGeom prst="rect">
                <a:avLst/>
              </a:prstGeom>
            </p:spPr>
          </p:pic>
          <p:pic>
            <p:nvPicPr>
              <p:cNvPr id="109" name="Picture 108" descr="car3.png"/>
              <p:cNvPicPr>
                <a:picLocks noChangeAspect="1"/>
              </p:cNvPicPr>
              <p:nvPr/>
            </p:nvPicPr>
            <p:blipFill>
              <a:blip r:embed="rId6" cstate="print"/>
              <a:stretch>
                <a:fillRect/>
              </a:stretch>
            </p:blipFill>
            <p:spPr>
              <a:xfrm>
                <a:off x="10388117" y="5983250"/>
                <a:ext cx="417148" cy="270839"/>
              </a:xfrm>
              <a:prstGeom prst="rect">
                <a:avLst/>
              </a:prstGeom>
            </p:spPr>
          </p:pic>
          <p:pic>
            <p:nvPicPr>
              <p:cNvPr id="110" name="Picture 109" descr="car3.png"/>
              <p:cNvPicPr>
                <a:picLocks noChangeAspect="1"/>
              </p:cNvPicPr>
              <p:nvPr/>
            </p:nvPicPr>
            <p:blipFill>
              <a:blip r:embed="rId7" cstate="print"/>
              <a:stretch>
                <a:fillRect/>
              </a:stretch>
            </p:blipFill>
            <p:spPr>
              <a:xfrm>
                <a:off x="10386385" y="5623212"/>
                <a:ext cx="418880" cy="271197"/>
              </a:xfrm>
              <a:prstGeom prst="rect">
                <a:avLst/>
              </a:prstGeom>
            </p:spPr>
          </p:pic>
        </p:grpSp>
        <p:pic>
          <p:nvPicPr>
            <p:cNvPr id="128" name="Picture 127" descr="graph3.png"/>
            <p:cNvPicPr>
              <a:picLocks noChangeAspect="1"/>
            </p:cNvPicPr>
            <p:nvPr/>
          </p:nvPicPr>
          <p:blipFill>
            <a:blip r:embed="rId8" cstate="print"/>
            <a:stretch>
              <a:fillRect/>
            </a:stretch>
          </p:blipFill>
          <p:spPr>
            <a:xfrm>
              <a:off x="10103388" y="2796790"/>
              <a:ext cx="913962" cy="672774"/>
            </a:xfrm>
            <a:prstGeom prst="rect">
              <a:avLst/>
            </a:prstGeom>
            <a:effectLst>
              <a:outerShdw blurRad="63500" dist="63500" dir="2700000" sx="95000" sy="95000" algn="tl" rotWithShape="0">
                <a:prstClr val="black">
                  <a:alpha val="40000"/>
                </a:prstClr>
              </a:outerShdw>
            </a:effectLst>
          </p:spPr>
        </p:pic>
      </p:grpSp>
      <p:grpSp>
        <p:nvGrpSpPr>
          <p:cNvPr id="9" name="Group 52"/>
          <p:cNvGrpSpPr/>
          <p:nvPr/>
        </p:nvGrpSpPr>
        <p:grpSpPr>
          <a:xfrm>
            <a:off x="251520" y="2355349"/>
            <a:ext cx="1800200" cy="4061322"/>
            <a:chOff x="445123" y="1913073"/>
            <a:chExt cx="1828800" cy="4348669"/>
          </a:xfrm>
        </p:grpSpPr>
        <p:sp>
          <p:nvSpPr>
            <p:cNvPr id="163" name="AutoShape 19"/>
            <p:cNvSpPr>
              <a:spLocks noChangeArrowheads="1"/>
            </p:cNvSpPr>
            <p:nvPr/>
          </p:nvSpPr>
          <p:spPr bwMode="auto">
            <a:xfrm>
              <a:off x="445123" y="1913073"/>
              <a:ext cx="1828800" cy="434866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164"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96891"/>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Databases</a:t>
              </a:r>
            </a:p>
          </p:txBody>
        </p:sp>
        <p:sp>
          <p:nvSpPr>
            <p:cNvPr id="170" name="Rounded Rectangle 169"/>
            <p:cNvSpPr/>
            <p:nvPr/>
          </p:nvSpPr>
          <p:spPr bwMode="auto">
            <a:xfrm>
              <a:off x="562429" y="4841059"/>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Sensors</a:t>
              </a: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9" cstate="print"/>
            <a:stretch>
              <a:fillRect/>
            </a:stretch>
          </p:blipFill>
          <p:spPr>
            <a:xfrm>
              <a:off x="990443" y="2435633"/>
              <a:ext cx="738160" cy="742480"/>
            </a:xfrm>
            <a:prstGeom prst="rect">
              <a:avLst/>
            </a:prstGeom>
            <a:effectLst>
              <a:outerShdw blurRad="63500" dist="50800" dir="2700000" sx="101000" sy="101000" algn="tl" rotWithShape="0">
                <a:prstClr val="black">
                  <a:alpha val="32000"/>
                </a:prstClr>
              </a:outerShdw>
            </a:effectLst>
          </p:spPr>
        </p:pic>
        <p:pic>
          <p:nvPicPr>
            <p:cNvPr id="79" name="Picture 78" descr="doc1.png"/>
            <p:cNvPicPr>
              <a:picLocks noChangeAspect="1"/>
            </p:cNvPicPr>
            <p:nvPr/>
          </p:nvPicPr>
          <p:blipFill>
            <a:blip r:embed="rId10" cstate="print"/>
            <a:stretch>
              <a:fillRect/>
            </a:stretch>
          </p:blipFill>
          <p:spPr>
            <a:xfrm>
              <a:off x="990443" y="3944193"/>
              <a:ext cx="738160" cy="556912"/>
            </a:xfrm>
            <a:prstGeom prst="rect">
              <a:avLst/>
            </a:prstGeom>
            <a:effectLst>
              <a:outerShdw blurRad="38100" dist="38100" dir="3000000" algn="tl" rotWithShape="0">
                <a:prstClr val="black">
                  <a:alpha val="25000"/>
                </a:prstClr>
              </a:outerShdw>
            </a:effectLst>
          </p:spPr>
        </p:pic>
      </p:grpSp>
      <p:sp>
        <p:nvSpPr>
          <p:cNvPr id="66" name="Chevron 65"/>
          <p:cNvSpPr/>
          <p:nvPr/>
        </p:nvSpPr>
        <p:spPr>
          <a:xfrm>
            <a:off x="107504" y="1628801"/>
            <a:ext cx="2118092" cy="487817"/>
          </a:xfrm>
          <a:prstGeom prst="chevron">
            <a:avLst/>
          </a:prstGeom>
          <a:solidFill>
            <a:srgbClr val="4D4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itchFamily="34" charset="0"/>
                <a:cs typeface="Arial" pitchFamily="34" charset="0"/>
              </a:rPr>
              <a:t>Access and Explore Data</a:t>
            </a:r>
          </a:p>
        </p:txBody>
      </p:sp>
      <p:pic>
        <p:nvPicPr>
          <p:cNvPr id="2" name="Picture 1"/>
          <p:cNvPicPr>
            <a:picLocks noChangeAspect="1"/>
          </p:cNvPicPr>
          <p:nvPr/>
        </p:nvPicPr>
        <p:blipFill>
          <a:blip r:embed="rId11"/>
          <a:stretch>
            <a:fillRect/>
          </a:stretch>
        </p:blipFill>
        <p:spPr>
          <a:xfrm>
            <a:off x="633912" y="5405907"/>
            <a:ext cx="1011699" cy="649493"/>
          </a:xfrm>
          <a:prstGeom prst="rect">
            <a:avLst/>
          </a:prstGeom>
        </p:spPr>
      </p:pic>
      <p:sp>
        <p:nvSpPr>
          <p:cNvPr id="63" name="Chevron 62"/>
          <p:cNvSpPr/>
          <p:nvPr/>
        </p:nvSpPr>
        <p:spPr>
          <a:xfrm>
            <a:off x="4644008" y="1628800"/>
            <a:ext cx="2119122" cy="488850"/>
          </a:xfrm>
          <a:prstGeom prst="chevron">
            <a:avLst/>
          </a:prstGeom>
          <a:solidFill>
            <a:srgbClr val="5D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itchFamily="34" charset="0"/>
                <a:cs typeface="Arial" pitchFamily="34" charset="0"/>
              </a:rPr>
              <a:t>Develop Predictive Models</a:t>
            </a:r>
          </a:p>
        </p:txBody>
      </p:sp>
      <p:grpSp>
        <p:nvGrpSpPr>
          <p:cNvPr id="8" name="Group 7"/>
          <p:cNvGrpSpPr/>
          <p:nvPr/>
        </p:nvGrpSpPr>
        <p:grpSpPr>
          <a:xfrm>
            <a:off x="4781535" y="2352443"/>
            <a:ext cx="1806689" cy="4064941"/>
            <a:chOff x="6708675" y="2168831"/>
            <a:chExt cx="1835392" cy="4367109"/>
          </a:xfrm>
        </p:grpSpPr>
        <p:grpSp>
          <p:nvGrpSpPr>
            <p:cNvPr id="15" name="Group 14"/>
            <p:cNvGrpSpPr/>
            <p:nvPr/>
          </p:nvGrpSpPr>
          <p:grpSpPr>
            <a:xfrm>
              <a:off x="6708675" y="2168831"/>
              <a:ext cx="1835392" cy="4367109"/>
              <a:chOff x="6708675" y="2168831"/>
              <a:chExt cx="1835392" cy="4367109"/>
            </a:xfrm>
          </p:grpSpPr>
          <p:grpSp>
            <p:nvGrpSpPr>
              <p:cNvPr id="114" name="Group 52"/>
              <p:cNvGrpSpPr/>
              <p:nvPr/>
            </p:nvGrpSpPr>
            <p:grpSpPr>
              <a:xfrm>
                <a:off x="6708675" y="2168831"/>
                <a:ext cx="1835392" cy="4367109"/>
                <a:chOff x="562429" y="1864176"/>
                <a:chExt cx="1835392" cy="4367109"/>
              </a:xfrm>
            </p:grpSpPr>
            <p:sp>
              <p:nvSpPr>
                <p:cNvPr id="115" name="AutoShape 19"/>
                <p:cNvSpPr>
                  <a:spLocks noChangeArrowheads="1"/>
                </p:cNvSpPr>
                <p:nvPr/>
              </p:nvSpPr>
              <p:spPr bwMode="auto">
                <a:xfrm>
                  <a:off x="569021" y="1864176"/>
                  <a:ext cx="1828800" cy="436710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116" name="AutoShape 19"/>
                <p:cNvSpPr>
                  <a:spLocks noChangeArrowheads="1"/>
                </p:cNvSpPr>
                <p:nvPr/>
              </p:nvSpPr>
              <p:spPr bwMode="auto">
                <a:xfrm>
                  <a:off x="683321" y="1996610"/>
                  <a:ext cx="1600200" cy="4091871"/>
                </a:xfrm>
                <a:prstGeom prst="roundRect">
                  <a:avLst>
                    <a:gd name="adj" fmla="val 4692"/>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117" name="Rounded Rectangle 116"/>
                <p:cNvSpPr/>
                <p:nvPr/>
              </p:nvSpPr>
              <p:spPr bwMode="auto">
                <a:xfrm>
                  <a:off x="683321" y="2053467"/>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 Model Creation e.g. Machine Learning </a:t>
                  </a:r>
                </a:p>
              </p:txBody>
            </p:sp>
            <p:sp>
              <p:nvSpPr>
                <p:cNvPr id="118" name="Rounded Rectangle 117"/>
                <p:cNvSpPr/>
                <p:nvPr/>
              </p:nvSpPr>
              <p:spPr bwMode="auto">
                <a:xfrm>
                  <a:off x="562429" y="3511121"/>
                  <a:ext cx="1600200" cy="357404"/>
                </a:xfrm>
                <a:prstGeom prst="roundRect">
                  <a:avLst>
                    <a:gd name="adj" fmla="val 32374"/>
                  </a:avLst>
                </a:prstGeom>
                <a:noFill/>
                <a:ln w="19050" algn="ctr">
                  <a:noFill/>
                  <a:round/>
                  <a:headEnd/>
                  <a:tailEnd/>
                </a:ln>
              </p:spPr>
              <p:txBody>
                <a:bodyPr lIns="6858" tIns="6858" rIns="6858" bIns="6858" anchor="t"/>
                <a:lstStyle/>
                <a:p>
                  <a:pPr algn="ctr"/>
                  <a:endParaRPr lang="en-US" sz="1200" b="1" dirty="0">
                    <a:latin typeface="Arial" pitchFamily="34" charset="0"/>
                    <a:cs typeface="Arial" pitchFamily="34" charset="0"/>
                  </a:endParaRPr>
                </a:p>
              </p:txBody>
            </p:sp>
            <p:sp>
              <p:nvSpPr>
                <p:cNvPr id="119" name="Rounded Rectangle 118"/>
                <p:cNvSpPr/>
                <p:nvPr/>
              </p:nvSpPr>
              <p:spPr bwMode="auto">
                <a:xfrm>
                  <a:off x="683321" y="4805847"/>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Model </a:t>
                  </a:r>
                </a:p>
                <a:p>
                  <a:pPr algn="ctr"/>
                  <a:r>
                    <a:rPr lang="en-US" sz="1200" b="1" dirty="0">
                      <a:latin typeface="Arial" pitchFamily="34" charset="0"/>
                      <a:cs typeface="Arial" pitchFamily="34" charset="0"/>
                    </a:rPr>
                    <a:t>Validation</a:t>
                  </a:r>
                </a:p>
              </p:txBody>
            </p:sp>
            <p:cxnSp>
              <p:nvCxnSpPr>
                <p:cNvPr id="120" name="Straight Connector 119"/>
                <p:cNvCxnSpPr/>
                <p:nvPr/>
              </p:nvCxnSpPr>
              <p:spPr>
                <a:xfrm flipV="1">
                  <a:off x="759521" y="334708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759521" y="4714101"/>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doc1.png"/>
                <p:cNvPicPr>
                  <a:picLocks noChangeAspect="1"/>
                </p:cNvPicPr>
                <p:nvPr/>
              </p:nvPicPr>
              <p:blipFill>
                <a:blip r:embed="rId12" cstate="print"/>
                <a:stretch>
                  <a:fillRect/>
                </a:stretch>
              </p:blipFill>
              <p:spPr>
                <a:xfrm>
                  <a:off x="1115873" y="2562308"/>
                  <a:ext cx="765473" cy="734629"/>
                </a:xfrm>
                <a:prstGeom prst="rect">
                  <a:avLst/>
                </a:prstGeom>
                <a:effectLst>
                  <a:outerShdw blurRad="50800" dist="38100" dir="2700000" algn="tl" rotWithShape="0">
                    <a:prstClr val="black">
                      <a:alpha val="40000"/>
                    </a:prstClr>
                  </a:outerShdw>
                </a:effectLst>
              </p:spPr>
            </p:pic>
          </p:grpSp>
          <p:pic>
            <p:nvPicPr>
              <p:cNvPr id="126" name="Picture 125" descr="graph3.png"/>
              <p:cNvPicPr>
                <a:picLocks noChangeAspect="1"/>
              </p:cNvPicPr>
              <p:nvPr/>
            </p:nvPicPr>
            <p:blipFill>
              <a:blip r:embed="rId13" cstate="print"/>
              <a:stretch>
                <a:fillRect/>
              </a:stretch>
            </p:blipFill>
            <p:spPr>
              <a:xfrm>
                <a:off x="7189033" y="4336385"/>
                <a:ext cx="885705" cy="567500"/>
              </a:xfrm>
              <a:prstGeom prst="rect">
                <a:avLst/>
              </a:prstGeom>
              <a:effectLst>
                <a:outerShdw blurRad="63500" dist="63500" dir="2700000" sx="95000" sy="95000" algn="tl" rotWithShape="0">
                  <a:prstClr val="black">
                    <a:alpha val="40000"/>
                  </a:prstClr>
                </a:outerShdw>
              </a:effectLst>
            </p:spPr>
          </p:pic>
        </p:grpSp>
        <p:sp>
          <p:nvSpPr>
            <p:cNvPr id="58" name="Rounded Rectangle 57"/>
            <p:cNvSpPr/>
            <p:nvPr/>
          </p:nvSpPr>
          <p:spPr bwMode="auto">
            <a:xfrm>
              <a:off x="6826492" y="3761836"/>
              <a:ext cx="1600200" cy="423002"/>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Parameter Optimization</a:t>
              </a:r>
            </a:p>
          </p:txBody>
        </p:sp>
        <p:pic>
          <p:nvPicPr>
            <p:cNvPr id="3" name="Picture 2"/>
            <p:cNvPicPr>
              <a:picLocks noChangeAspect="1"/>
            </p:cNvPicPr>
            <p:nvPr/>
          </p:nvPicPr>
          <p:blipFill>
            <a:blip r:embed="rId14"/>
            <a:stretch>
              <a:fillRect/>
            </a:stretch>
          </p:blipFill>
          <p:spPr>
            <a:xfrm>
              <a:off x="7189033" y="5604558"/>
              <a:ext cx="885705" cy="623029"/>
            </a:xfrm>
            <a:prstGeom prst="rect">
              <a:avLst/>
            </a:prstGeom>
          </p:spPr>
        </p:pic>
      </p:grpSp>
      <p:sp>
        <p:nvSpPr>
          <p:cNvPr id="67" name="Chevron 66"/>
          <p:cNvSpPr/>
          <p:nvPr/>
        </p:nvSpPr>
        <p:spPr>
          <a:xfrm>
            <a:off x="2366834" y="1628800"/>
            <a:ext cx="2121377" cy="487817"/>
          </a:xfrm>
          <a:prstGeom prst="chevron">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itchFamily="34" charset="0"/>
                <a:cs typeface="Arial" pitchFamily="34" charset="0"/>
              </a:rPr>
              <a:t>Preprocess Data</a:t>
            </a:r>
          </a:p>
        </p:txBody>
      </p:sp>
      <p:grpSp>
        <p:nvGrpSpPr>
          <p:cNvPr id="69" name="Group 52"/>
          <p:cNvGrpSpPr/>
          <p:nvPr/>
        </p:nvGrpSpPr>
        <p:grpSpPr>
          <a:xfrm>
            <a:off x="2483768" y="2349921"/>
            <a:ext cx="1800200" cy="4068082"/>
            <a:chOff x="493273" y="1891789"/>
            <a:chExt cx="1828800" cy="4355908"/>
          </a:xfrm>
        </p:grpSpPr>
        <p:sp>
          <p:nvSpPr>
            <p:cNvPr id="70" name="AutoShape 19"/>
            <p:cNvSpPr>
              <a:spLocks noChangeArrowheads="1"/>
            </p:cNvSpPr>
            <p:nvPr/>
          </p:nvSpPr>
          <p:spPr bwMode="auto">
            <a:xfrm>
              <a:off x="493273" y="1891789"/>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71" name="AutoShape 19"/>
            <p:cNvSpPr>
              <a:spLocks noChangeArrowheads="1"/>
            </p:cNvSpPr>
            <p:nvPr/>
          </p:nvSpPr>
          <p:spPr bwMode="auto">
            <a:xfrm>
              <a:off x="607573" y="2027145"/>
              <a:ext cx="1600200" cy="4079876"/>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72" name="Rounded Rectangle 71"/>
            <p:cNvSpPr/>
            <p:nvPr/>
          </p:nvSpPr>
          <p:spPr bwMode="auto">
            <a:xfrm>
              <a:off x="607573" y="2083813"/>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Working with </a:t>
              </a:r>
            </a:p>
            <a:p>
              <a:pPr algn="ctr"/>
              <a:r>
                <a:rPr lang="en-US" sz="1200" b="1" dirty="0">
                  <a:latin typeface="Arial" pitchFamily="34" charset="0"/>
                  <a:cs typeface="Arial" pitchFamily="34" charset="0"/>
                </a:rPr>
                <a:t>Messy Data </a:t>
              </a:r>
            </a:p>
          </p:txBody>
        </p:sp>
        <p:sp>
          <p:nvSpPr>
            <p:cNvPr id="73" name="Rounded Rectangle 72"/>
            <p:cNvSpPr/>
            <p:nvPr/>
          </p:nvSpPr>
          <p:spPr bwMode="auto">
            <a:xfrm>
              <a:off x="607573" y="3482845"/>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Data Reduction/ </a:t>
              </a:r>
            </a:p>
            <a:p>
              <a:pPr algn="ctr"/>
              <a:r>
                <a:rPr lang="en-US" sz="1200" b="1" dirty="0">
                  <a:latin typeface="Arial" pitchFamily="34" charset="0"/>
                  <a:cs typeface="Arial" pitchFamily="34" charset="0"/>
                </a:rPr>
                <a:t>Transformation</a:t>
              </a:r>
            </a:p>
          </p:txBody>
        </p:sp>
        <p:sp>
          <p:nvSpPr>
            <p:cNvPr id="74" name="Rounded Rectangle 73"/>
            <p:cNvSpPr/>
            <p:nvPr/>
          </p:nvSpPr>
          <p:spPr bwMode="auto">
            <a:xfrm>
              <a:off x="607573" y="4829860"/>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Feature </a:t>
              </a:r>
            </a:p>
            <a:p>
              <a:pPr algn="ctr"/>
              <a:r>
                <a:rPr lang="en-US" sz="1200" b="1" dirty="0">
                  <a:latin typeface="Arial" pitchFamily="34" charset="0"/>
                  <a:cs typeface="Arial" pitchFamily="34" charset="0"/>
                </a:rPr>
                <a:t>Extraction</a:t>
              </a:r>
            </a:p>
          </p:txBody>
        </p:sp>
        <p:cxnSp>
          <p:nvCxnSpPr>
            <p:cNvPr id="75" name="Straight Connector 74"/>
            <p:cNvCxnSpPr/>
            <p:nvPr/>
          </p:nvCxnSpPr>
          <p:spPr>
            <a:xfrm flipV="1">
              <a:off x="683773" y="3373117"/>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38629" y="4735573"/>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841461" y="4229345"/>
            <a:ext cx="980092" cy="621742"/>
            <a:chOff x="8858216" y="2405604"/>
            <a:chExt cx="1055085" cy="680459"/>
          </a:xfrm>
        </p:grpSpPr>
        <p:pic>
          <p:nvPicPr>
            <p:cNvPr id="64" name="Picture 2" descr="http://www.mathworks.com/images/nextgen/supporting/products/ml-classificatio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58216" y="2405604"/>
              <a:ext cx="536550" cy="636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5" name="Picture 4" descr="Clustering for machine learn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94768" y="2428915"/>
              <a:ext cx="518533" cy="657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2901061" y="5575267"/>
            <a:ext cx="965614" cy="530277"/>
            <a:chOff x="2283945" y="4980278"/>
            <a:chExt cx="1975328" cy="1309287"/>
          </a:xfrm>
        </p:grpSpPr>
        <p:pic>
          <p:nvPicPr>
            <p:cNvPr id="81" name="Picture 80"/>
            <p:cNvPicPr>
              <a:picLocks noChangeAspect="1"/>
            </p:cNvPicPr>
            <p:nvPr/>
          </p:nvPicPr>
          <p:blipFill>
            <a:blip r:embed="rId17"/>
            <a:stretch>
              <a:fillRect/>
            </a:stretch>
          </p:blipFill>
          <p:spPr>
            <a:xfrm>
              <a:off x="2283945" y="4980278"/>
              <a:ext cx="348938" cy="732773"/>
            </a:xfrm>
            <a:prstGeom prst="rect">
              <a:avLst/>
            </a:prstGeom>
            <a:ln>
              <a:noFill/>
            </a:ln>
            <a:effectLst/>
          </p:spPr>
        </p:pic>
        <p:pic>
          <p:nvPicPr>
            <p:cNvPr id="82" name="Picture 81"/>
            <p:cNvPicPr>
              <a:picLocks noChangeAspect="1"/>
            </p:cNvPicPr>
            <p:nvPr/>
          </p:nvPicPr>
          <p:blipFill>
            <a:blip r:embed="rId18"/>
            <a:stretch>
              <a:fillRect/>
            </a:stretch>
          </p:blipFill>
          <p:spPr>
            <a:xfrm>
              <a:off x="2682789" y="5067513"/>
              <a:ext cx="732775" cy="279152"/>
            </a:xfrm>
            <a:prstGeom prst="rect">
              <a:avLst/>
            </a:prstGeom>
            <a:ln>
              <a:noFill/>
            </a:ln>
            <a:effectLst/>
          </p:spPr>
        </p:pic>
        <p:pic>
          <p:nvPicPr>
            <p:cNvPr id="83" name="Picture 82"/>
            <p:cNvPicPr>
              <a:picLocks noChangeAspect="1"/>
            </p:cNvPicPr>
            <p:nvPr/>
          </p:nvPicPr>
          <p:blipFill>
            <a:blip r:embed="rId19"/>
            <a:stretch>
              <a:fillRect/>
            </a:stretch>
          </p:blipFill>
          <p:spPr>
            <a:xfrm>
              <a:off x="2936955" y="5565516"/>
              <a:ext cx="418710" cy="541861"/>
            </a:xfrm>
            <a:prstGeom prst="rect">
              <a:avLst/>
            </a:prstGeom>
            <a:ln>
              <a:noFill/>
            </a:ln>
            <a:effectLst/>
          </p:spPr>
        </p:pic>
        <p:pic>
          <p:nvPicPr>
            <p:cNvPr id="84" name="Picture 83"/>
            <p:cNvPicPr>
              <a:picLocks noChangeAspect="1"/>
            </p:cNvPicPr>
            <p:nvPr/>
          </p:nvPicPr>
          <p:blipFill>
            <a:blip r:embed="rId20"/>
            <a:stretch>
              <a:fillRect/>
            </a:stretch>
          </p:blipFill>
          <p:spPr>
            <a:xfrm>
              <a:off x="2479479" y="5565516"/>
              <a:ext cx="357664" cy="724049"/>
            </a:xfrm>
            <a:prstGeom prst="rect">
              <a:avLst/>
            </a:prstGeom>
            <a:ln>
              <a:noFill/>
            </a:ln>
            <a:effectLst/>
          </p:spPr>
        </p:pic>
        <p:pic>
          <p:nvPicPr>
            <p:cNvPr id="85" name="Picture 84"/>
            <p:cNvPicPr>
              <a:picLocks noChangeAspect="1"/>
            </p:cNvPicPr>
            <p:nvPr/>
          </p:nvPicPr>
          <p:blipFill>
            <a:blip r:embed="rId21"/>
            <a:stretch>
              <a:fillRect/>
            </a:stretch>
          </p:blipFill>
          <p:spPr>
            <a:xfrm>
              <a:off x="3455477" y="5698685"/>
              <a:ext cx="724050" cy="279152"/>
            </a:xfrm>
            <a:prstGeom prst="rect">
              <a:avLst/>
            </a:prstGeom>
            <a:ln>
              <a:noFill/>
            </a:ln>
            <a:effectLst/>
          </p:spPr>
        </p:pic>
        <p:pic>
          <p:nvPicPr>
            <p:cNvPr id="87" name="Picture 86"/>
            <p:cNvPicPr>
              <a:picLocks noChangeAspect="1"/>
            </p:cNvPicPr>
            <p:nvPr/>
          </p:nvPicPr>
          <p:blipFill>
            <a:blip r:embed="rId22"/>
            <a:stretch>
              <a:fillRect/>
            </a:stretch>
          </p:blipFill>
          <p:spPr>
            <a:xfrm>
              <a:off x="3482881" y="5072457"/>
              <a:ext cx="776392" cy="383834"/>
            </a:xfrm>
            <a:prstGeom prst="rect">
              <a:avLst/>
            </a:prstGeom>
            <a:ln>
              <a:noFill/>
            </a:ln>
            <a:effectLst/>
          </p:spPr>
        </p:pic>
      </p:grpSp>
      <p:pic>
        <p:nvPicPr>
          <p:cNvPr id="90" name="Picture 89"/>
          <p:cNvPicPr>
            <a:picLocks noChangeAspect="1"/>
          </p:cNvPicPr>
          <p:nvPr/>
        </p:nvPicPr>
        <p:blipFill>
          <a:blip r:embed="rId23"/>
          <a:stretch>
            <a:fillRect/>
          </a:stretch>
        </p:blipFill>
        <p:spPr>
          <a:xfrm>
            <a:off x="2867672" y="2973107"/>
            <a:ext cx="951800" cy="632383"/>
          </a:xfrm>
          <a:prstGeom prst="rect">
            <a:avLst/>
          </a:prstGeom>
          <a:ln>
            <a:noFill/>
          </a:ln>
          <a:effectLst/>
        </p:spPr>
      </p:pic>
    </p:spTree>
    <p:extLst>
      <p:ext uri="{BB962C8B-B14F-4D97-AF65-F5344CB8AC3E}">
        <p14:creationId xmlns:p14="http://schemas.microsoft.com/office/powerpoint/2010/main" val="444901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6" grpId="0" animBg="1"/>
      <p:bldP spid="63" grpId="0" animBg="1"/>
      <p:bldP spid="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GB" dirty="0" smtClean="0"/>
              <a:t>Agenda</a:t>
            </a:r>
          </a:p>
        </p:txBody>
      </p:sp>
      <p:sp>
        <p:nvSpPr>
          <p:cNvPr id="54275" name="Rectangle 3"/>
          <p:cNvSpPr>
            <a:spLocks noGrp="1" noChangeArrowheads="1"/>
          </p:cNvSpPr>
          <p:nvPr>
            <p:ph idx="1"/>
          </p:nvPr>
        </p:nvSpPr>
        <p:spPr>
          <a:xfrm>
            <a:off x="457200" y="1894378"/>
            <a:ext cx="8231560" cy="4414942"/>
          </a:xfrm>
        </p:spPr>
        <p:txBody>
          <a:bodyPr/>
          <a:lstStyle/>
          <a:p>
            <a:pPr>
              <a:lnSpc>
                <a:spcPct val="150000"/>
              </a:lnSpc>
            </a:pPr>
            <a:r>
              <a:rPr lang="en-GB" dirty="0" smtClean="0"/>
              <a:t>Machine Learning overview</a:t>
            </a:r>
          </a:p>
          <a:p>
            <a:pPr>
              <a:lnSpc>
                <a:spcPct val="150000"/>
              </a:lnSpc>
            </a:pPr>
            <a:r>
              <a:rPr lang="en-GB" dirty="0" smtClean="0"/>
              <a:t>Learning types and models</a:t>
            </a:r>
          </a:p>
          <a:p>
            <a:pPr eaLnBrk="1" hangingPunct="1">
              <a:lnSpc>
                <a:spcPct val="150000"/>
              </a:lnSpc>
            </a:pPr>
            <a:r>
              <a:rPr lang="en-US" dirty="0"/>
              <a:t>Machine Learning workflow</a:t>
            </a:r>
          </a:p>
          <a:p>
            <a:pPr eaLnBrk="1" hangingPunct="1">
              <a:lnSpc>
                <a:spcPct val="150000"/>
              </a:lnSpc>
            </a:pPr>
            <a:r>
              <a:rPr lang="en-US" dirty="0"/>
              <a:t>Example: Heart sound classification</a:t>
            </a:r>
          </a:p>
          <a:p>
            <a:pPr eaLnBrk="1" hangingPunct="1">
              <a:lnSpc>
                <a:spcPct val="150000"/>
              </a:lnSpc>
            </a:pPr>
            <a:r>
              <a:rPr lang="en-US" dirty="0" smtClean="0"/>
              <a:t>Summary</a:t>
            </a:r>
          </a:p>
          <a:p>
            <a:pPr eaLnBrk="1" hangingPunct="1">
              <a:lnSpc>
                <a:spcPct val="150000"/>
              </a:lnSpc>
            </a:pPr>
            <a:r>
              <a:rPr lang="en-US" dirty="0" smtClean="0"/>
              <a:t>Self-practice</a:t>
            </a:r>
            <a:endParaRPr lang="en-US" dirty="0"/>
          </a:p>
          <a:p>
            <a:pPr>
              <a:lnSpc>
                <a:spcPct val="150000"/>
              </a:lnSpc>
            </a:pPr>
            <a:endParaRPr lang="en-US" sz="3200" dirty="0"/>
          </a:p>
        </p:txBody>
      </p:sp>
      <p:sp>
        <p:nvSpPr>
          <p:cNvPr id="5" name="Rounded Rectangle 4"/>
          <p:cNvSpPr/>
          <p:nvPr/>
        </p:nvSpPr>
        <p:spPr>
          <a:xfrm>
            <a:off x="211948" y="4103019"/>
            <a:ext cx="7816436" cy="694133"/>
          </a:xfrm>
          <a:prstGeom prst="roundRect">
            <a:avLst/>
          </a:prstGeom>
          <a:solidFill>
            <a:schemeClr val="tx2">
              <a:alpha val="20000"/>
            </a:schemeClr>
          </a:solidFill>
          <a:ln w="9525" algn="ctr">
            <a:solidFill>
              <a:schemeClr val="tx1"/>
            </a:solidFill>
            <a:miter lim="800000"/>
            <a:headEnd/>
            <a:tailEnd/>
          </a:ln>
        </p:spPr>
        <p:txBody>
          <a:bodyPr wrap="none" anchor="ctr"/>
          <a:lstStyle/>
          <a:p>
            <a:pPr eaLnBrk="0" hangingPunct="0"/>
            <a:endParaRPr lang="en-US" dirty="0" smtClean="0">
              <a:solidFill>
                <a:prstClr val="black"/>
              </a:solidFill>
            </a:endParaRPr>
          </a:p>
        </p:txBody>
      </p:sp>
    </p:spTree>
    <p:extLst>
      <p:ext uri="{BB962C8B-B14F-4D97-AF65-F5344CB8AC3E}">
        <p14:creationId xmlns:p14="http://schemas.microsoft.com/office/powerpoint/2010/main" val="31649370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ontent Placeholder 2"/>
          <p:cNvSpPr txBox="1">
            <a:spLocks/>
          </p:cNvSpPr>
          <p:nvPr/>
        </p:nvSpPr>
        <p:spPr>
          <a:xfrm>
            <a:off x="198861" y="1396579"/>
            <a:ext cx="8825459" cy="54573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6"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5"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ctr" latinLnBrk="0" hangingPunct="1">
              <a:lnSpc>
                <a:spcPct val="100000"/>
              </a:lnSpc>
              <a:spcBef>
                <a:spcPct val="20000"/>
              </a:spcBef>
              <a:spcAft>
                <a:spcPts val="0"/>
              </a:spcAft>
              <a:buClr>
                <a:srgbClr val="125687"/>
              </a:buClr>
              <a:buSzPct val="75000"/>
              <a:buFont typeface="Wingdings" pitchFamily="2" charset="2"/>
              <a:buNone/>
              <a:tabLst/>
              <a:defRPr/>
            </a:pPr>
            <a:r>
              <a:rPr kumimoji="0" lang="en-US" sz="20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Machine learning uses </a:t>
            </a:r>
            <a:r>
              <a:rPr kumimoji="0" lang="en-US" sz="2000" b="1" i="0" u="none" strike="noStrike" kern="1200" cap="none" spc="0" normalizeH="0" baseline="0" noProof="0" dirty="0" smtClean="0">
                <a:ln>
                  <a:noFill/>
                </a:ln>
                <a:solidFill>
                  <a:srgbClr val="00B050"/>
                </a:solidFill>
                <a:effectLst/>
                <a:uLnTx/>
                <a:uFillTx/>
                <a:latin typeface="Arial" pitchFamily="34" charset="0"/>
                <a:ea typeface="+mn-ea"/>
                <a:cs typeface="Arial" pitchFamily="34" charset="0"/>
              </a:rPr>
              <a:t>data</a:t>
            </a:r>
            <a:r>
              <a:rPr kumimoji="0" lang="en-US" sz="20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 and produces a </a:t>
            </a:r>
            <a:r>
              <a:rPr kumimoji="0" lang="en-US" sz="2000" b="1" i="0" u="none" strike="noStrike" kern="1200" cap="none" spc="0" normalizeH="0" baseline="0" noProof="0" dirty="0" smtClean="0">
                <a:ln>
                  <a:noFill/>
                </a:ln>
                <a:solidFill>
                  <a:srgbClr val="FF0000"/>
                </a:solidFill>
                <a:effectLst/>
                <a:uLnTx/>
                <a:uFillTx/>
                <a:latin typeface="Arial" pitchFamily="34" charset="0"/>
                <a:ea typeface="+mn-ea"/>
                <a:cs typeface="Arial" pitchFamily="34" charset="0"/>
              </a:rPr>
              <a:t>program</a:t>
            </a:r>
            <a:r>
              <a:rPr kumimoji="0" lang="en-US" sz="20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 to perform a </a:t>
            </a:r>
            <a:r>
              <a:rPr kumimoji="0" lang="en-US" sz="2000" b="1" i="0" u="none" strike="noStrike" kern="1200" cap="none" spc="0" normalizeH="0" baseline="0" noProof="0" dirty="0" smtClean="0">
                <a:ln>
                  <a:noFill/>
                </a:ln>
                <a:solidFill>
                  <a:srgbClr val="00B0F0"/>
                </a:solidFill>
                <a:effectLst/>
                <a:uLnTx/>
                <a:uFillTx/>
                <a:latin typeface="Arial" pitchFamily="34" charset="0"/>
                <a:ea typeface="+mn-ea"/>
                <a:cs typeface="Arial" pitchFamily="34" charset="0"/>
              </a:rPr>
              <a:t>task</a:t>
            </a:r>
            <a:endParaRPr kumimoji="0" lang="en-US" sz="2000" b="0" i="0" u="none" strike="noStrike" kern="1200" cap="none" spc="0" normalizeH="0" baseline="0" noProof="0" dirty="0" smtClean="0">
              <a:ln>
                <a:noFill/>
              </a:ln>
              <a:solidFill>
                <a:srgbClr val="00B0F0"/>
              </a:solidFill>
              <a:effectLst/>
              <a:uLnTx/>
              <a:uFillTx/>
              <a:latin typeface="Arial" pitchFamily="34" charset="0"/>
              <a:ea typeface="+mn-ea"/>
              <a:cs typeface="Arial" pitchFamily="34" charset="0"/>
            </a:endParaRPr>
          </a:p>
        </p:txBody>
      </p:sp>
      <p:sp>
        <p:nvSpPr>
          <p:cNvPr id="135" name="Rounded Rectangle 134"/>
          <p:cNvSpPr/>
          <p:nvPr/>
        </p:nvSpPr>
        <p:spPr>
          <a:xfrm>
            <a:off x="30426" y="2422432"/>
            <a:ext cx="4735747" cy="4266861"/>
          </a:xfrm>
          <a:prstGeom prst="roundRect">
            <a:avLst>
              <a:gd name="adj" fmla="val 11603"/>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Standard Approach</a:t>
            </a:r>
            <a:endParaRPr kumimoji="0" lang="en-US" sz="1600" b="0" i="0" u="none" strike="noStrike" kern="0" cap="none" spc="0" normalizeH="0" baseline="0" noProof="0" dirty="0" smtClean="0">
              <a:ln>
                <a:noFill/>
              </a:ln>
              <a:solidFill>
                <a:prstClr val="black"/>
              </a:solidFill>
              <a:effectLst/>
              <a:uLnTx/>
              <a:uFillTx/>
              <a:latin typeface="Arial" pitchFamily="34" charset="0"/>
              <a:ea typeface="+mn-ea"/>
              <a:cs typeface="Arial" pitchFamily="34" charset="0"/>
            </a:endParaRPr>
          </a:p>
        </p:txBody>
      </p:sp>
      <p:sp>
        <p:nvSpPr>
          <p:cNvPr id="136" name="Rounded Rectangle 135"/>
          <p:cNvSpPr/>
          <p:nvPr/>
        </p:nvSpPr>
        <p:spPr>
          <a:xfrm>
            <a:off x="4798728" y="2436530"/>
            <a:ext cx="4345272" cy="4266861"/>
          </a:xfrm>
          <a:prstGeom prst="roundRect">
            <a:avLst>
              <a:gd name="adj" fmla="val 11603"/>
            </a:avLst>
          </a:prstGeom>
          <a:gradFill rotWithShape="1">
            <a:gsLst>
              <a:gs pos="0">
                <a:srgbClr val="BFBFBF">
                  <a:tint val="50000"/>
                  <a:satMod val="300000"/>
                </a:srgbClr>
              </a:gs>
              <a:gs pos="35000">
                <a:srgbClr val="BFBFBF">
                  <a:tint val="37000"/>
                  <a:satMod val="300000"/>
                </a:srgbClr>
              </a:gs>
              <a:gs pos="100000">
                <a:srgbClr val="BFBFBF">
                  <a:tint val="15000"/>
                  <a:satMod val="350000"/>
                </a:srgbClr>
              </a:gs>
            </a:gsLst>
            <a:lin ang="16200000" scaled="1"/>
          </a:gradFill>
          <a:ln w="9525" cap="flat" cmpd="sng" algn="ctr">
            <a:solidFill>
              <a:srgbClr val="BFBFBF">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Arial" pitchFamily="34" charset="0"/>
                <a:ea typeface="+mn-ea"/>
                <a:cs typeface="Arial" pitchFamily="34" charset="0"/>
              </a:rPr>
              <a:t>Machine Learning Approach</a:t>
            </a:r>
            <a:endParaRPr kumimoji="0" lang="en-US" sz="1600" b="0" i="0" u="none" strike="noStrike" kern="0" cap="none" spc="0" normalizeH="0" baseline="0" noProof="0" dirty="0" smtClean="0">
              <a:ln>
                <a:noFill/>
              </a:ln>
              <a:solidFill>
                <a:srgbClr val="FF0000"/>
              </a:solidFill>
              <a:effectLst/>
              <a:uLnTx/>
              <a:uFillTx/>
              <a:latin typeface="Arial" pitchFamily="34" charset="0"/>
              <a:ea typeface="+mn-ea"/>
              <a:cs typeface="Arial" pitchFamily="34" charset="0"/>
            </a:endParaRPr>
          </a:p>
        </p:txBody>
      </p:sp>
      <mc:AlternateContent xmlns:mc="http://schemas.openxmlformats.org/markup-compatibility/2006" xmlns:a14="http://schemas.microsoft.com/office/drawing/2010/main">
        <mc:Choice Requires="a14">
          <p:sp>
            <p:nvSpPr>
              <p:cNvPr id="137" name="Rounded Rectangle 136"/>
              <p:cNvSpPr/>
              <p:nvPr/>
            </p:nvSpPr>
            <p:spPr>
              <a:xfrm>
                <a:off x="4788024" y="5648672"/>
                <a:ext cx="4236296" cy="733292"/>
              </a:xfrm>
              <a:prstGeom prst="roundRect">
                <a:avLst>
                  <a:gd name="adj" fmla="val 34182"/>
                </a:avLst>
              </a:prstGeom>
              <a:gradFill rotWithShape="1">
                <a:gsLst>
                  <a:gs pos="0">
                    <a:srgbClr val="D27809">
                      <a:tint val="50000"/>
                      <a:satMod val="300000"/>
                    </a:srgbClr>
                  </a:gs>
                  <a:gs pos="35000">
                    <a:srgbClr val="D27809">
                      <a:tint val="37000"/>
                      <a:satMod val="300000"/>
                    </a:srgbClr>
                  </a:gs>
                  <a:gs pos="100000">
                    <a:srgbClr val="D27809">
                      <a:tint val="15000"/>
                      <a:satMod val="350000"/>
                    </a:srgbClr>
                  </a:gs>
                </a:gsLst>
                <a:lin ang="16200000" scaled="1"/>
              </a:gradFill>
              <a:ln w="9525" cap="flat" cmpd="sng" algn="ctr">
                <a:solidFill>
                  <a:srgbClr val="D2780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Arial" pitchFamily="34" charset="0"/>
                  </a:rPr>
                  <a:t>𝑚𝑜𝑑𝑒𝑙</a:t>
                </a:r>
                <a:r>
                  <a:rPr kumimoji="0" lang="en-US" sz="16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a:t> = &lt;</a:t>
                </a:r>
                <a14:m>
                  <m:oMath xmlns:m="http://schemas.openxmlformats.org/officeDocument/2006/math">
                    <m:m>
                      <m:mPr>
                        <m:mcs>
                          <m:mc>
                            <m:mcPr>
                              <m:count m:val="1"/>
                              <m:mcJc m:val="center"/>
                            </m:mcPr>
                          </m:mc>
                        </m:mcs>
                        <m:ctrlPr>
                          <a:rPr kumimoji="0" lang="en-US" sz="105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ctrlPr>
                      </m:mPr>
                      <m:mr>
                        <m:e>
                          <m:r>
                            <m:rPr>
                              <m:brk m:alnAt="7"/>
                            </m:rPr>
                            <a:rPr kumimoji="0" lang="en-US" sz="105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𝑴</m:t>
                          </m:r>
                          <m:r>
                            <a:rPr kumimoji="0" lang="en-US" sz="105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𝒂𝒄𝒉𝒊𝒏𝒆</m:t>
                          </m:r>
                        </m:e>
                      </m:mr>
                      <m:mr>
                        <m:e>
                          <m:r>
                            <a:rPr kumimoji="0" lang="en-US" sz="105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𝑳𝒆𝒂𝒓𝒏𝒊𝒏𝒈</m:t>
                          </m:r>
                        </m:e>
                      </m:mr>
                      <m:mr>
                        <m:e>
                          <m:r>
                            <a:rPr kumimoji="0" lang="en-US" sz="105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𝑨𝒍𝒈𝒐𝒓𝒊𝒕𝒉𝒎</m:t>
                          </m:r>
                        </m:e>
                      </m:mr>
                    </m:m>
                  </m:oMath>
                </a14:m>
                <a:r>
                  <a:rPr kumimoji="0" lang="en-US" sz="16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a:t>&gt;(</a:t>
                </a:r>
                <a:r>
                  <a:rPr kumimoji="0" lang="en-US" sz="1600" b="0" i="0" u="none" strike="noStrike" kern="0" cap="none" spc="0" normalizeH="0" baseline="0" noProof="0" dirty="0" smtClean="0">
                    <a:ln>
                      <a:noFill/>
                    </a:ln>
                    <a:solidFill>
                      <a:srgbClr val="00B050"/>
                    </a:solidFill>
                    <a:effectLst/>
                    <a:uLnTx/>
                    <a:uFillTx/>
                    <a:latin typeface="Cambria Math" panose="02040503050406030204" pitchFamily="18" charset="0"/>
                    <a:ea typeface="Cambria Math" panose="02040503050406030204" pitchFamily="18" charset="0"/>
                    <a:cs typeface="Arial" pitchFamily="34" charset="0"/>
                  </a:rPr>
                  <a:t>𝑠𝑒𝑛𝑠𝑜𝑟_𝑑𝑎𝑡𝑎</a:t>
                </a:r>
                <a:r>
                  <a:rPr kumimoji="0" lang="en-US" sz="16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a:t>, </a:t>
                </a:r>
                <a:r>
                  <a:rPr kumimoji="0" lang="en-US" sz="1600" b="0" i="0" u="none" strike="noStrike" kern="0" cap="none" spc="0" normalizeH="0" baseline="0" noProof="0" dirty="0" smtClean="0">
                    <a:ln>
                      <a:noFill/>
                    </a:ln>
                    <a:solidFill>
                      <a:srgbClr val="00B050"/>
                    </a:solidFill>
                    <a:effectLst/>
                    <a:uLnTx/>
                    <a:uFillTx/>
                    <a:latin typeface="Cambria Math" panose="02040503050406030204" pitchFamily="18" charset="0"/>
                    <a:cs typeface="Arial" pitchFamily="34" charset="0"/>
                  </a:rPr>
                  <a:t>𝑎𝑐𝑡𝑖𝑣𝑖𝑡𝑦</a:t>
                </a:r>
                <a:r>
                  <a:rPr kumimoji="0" lang="en-US" sz="16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a:t>)</a:t>
                </a:r>
              </a:p>
            </p:txBody>
          </p:sp>
        </mc:Choice>
        <mc:Fallback xmlns="">
          <p:sp>
            <p:nvSpPr>
              <p:cNvPr id="137" name="Rounded Rectangle 136"/>
              <p:cNvSpPr>
                <a:spLocks noRot="1" noChangeAspect="1" noMove="1" noResize="1" noEditPoints="1" noAdjustHandles="1" noChangeArrowheads="1" noChangeShapeType="1" noTextEdit="1"/>
              </p:cNvSpPr>
              <p:nvPr/>
            </p:nvSpPr>
            <p:spPr>
              <a:xfrm>
                <a:off x="4788024" y="5648672"/>
                <a:ext cx="4236296" cy="733292"/>
              </a:xfrm>
              <a:prstGeom prst="roundRect">
                <a:avLst>
                  <a:gd name="adj" fmla="val 34182"/>
                </a:avLst>
              </a:prstGeom>
              <a:blipFill>
                <a:blip r:embed="rId3"/>
                <a:stretch>
                  <a:fillRect/>
                </a:stretch>
              </a:blipFill>
              <a:ln w="9525" cap="flat" cmpd="sng" algn="ctr">
                <a:solidFill>
                  <a:srgbClr val="D27809">
                    <a:shade val="95000"/>
                    <a:satMod val="105000"/>
                  </a:srgbClr>
                </a:solidFill>
                <a:prstDash val="solid"/>
              </a:ln>
              <a:effectLst>
                <a:outerShdw blurRad="40000" dist="20000" dir="5400000" rotWithShape="0">
                  <a:srgbClr val="000000">
                    <a:alpha val="38000"/>
                  </a:srgbClr>
                </a:outerShdw>
              </a:effectLst>
            </p:spPr>
            <p:txBody>
              <a:bodyPr/>
              <a:lstStyle/>
              <a:p>
                <a:r>
                  <a:rPr lang="he-IL">
                    <a:noFill/>
                  </a:rPr>
                  <a:t> </a:t>
                </a:r>
              </a:p>
            </p:txBody>
          </p:sp>
        </mc:Fallback>
      </mc:AlternateContent>
      <p:grpSp>
        <p:nvGrpSpPr>
          <p:cNvPr id="138" name="Group 137"/>
          <p:cNvGrpSpPr/>
          <p:nvPr/>
        </p:nvGrpSpPr>
        <p:grpSpPr>
          <a:xfrm>
            <a:off x="930921" y="2646072"/>
            <a:ext cx="3428711" cy="1967074"/>
            <a:chOff x="1492803" y="2281041"/>
            <a:chExt cx="3562699" cy="2043944"/>
          </a:xfrm>
        </p:grpSpPr>
        <p:grpSp>
          <p:nvGrpSpPr>
            <p:cNvPr id="139" name="Group 138"/>
            <p:cNvGrpSpPr/>
            <p:nvPr/>
          </p:nvGrpSpPr>
          <p:grpSpPr>
            <a:xfrm>
              <a:off x="1492803" y="2913129"/>
              <a:ext cx="391134" cy="1150978"/>
              <a:chOff x="1032693" y="2737124"/>
              <a:chExt cx="743697" cy="2188452"/>
            </a:xfrm>
            <a:effectLst>
              <a:outerShdw blurRad="114300" dist="228600" dir="18900000" sx="70000" sy="70000" kx="-1200000" algn="bl" rotWithShape="0">
                <a:prstClr val="black">
                  <a:alpha val="21000"/>
                </a:prstClr>
              </a:outerShdw>
            </a:effectLst>
          </p:grpSpPr>
          <p:sp>
            <p:nvSpPr>
              <p:cNvPr id="252" name="Oval 251"/>
              <p:cNvSpPr/>
              <p:nvPr/>
            </p:nvSpPr>
            <p:spPr>
              <a:xfrm>
                <a:off x="1220379" y="2737124"/>
                <a:ext cx="360040" cy="36004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53" name="Rounded Rectangle 252"/>
              <p:cNvSpPr/>
              <p:nvPr/>
            </p:nvSpPr>
            <p:spPr>
              <a:xfrm>
                <a:off x="1184375" y="3140968"/>
                <a:ext cx="432048" cy="936104"/>
              </a:xfrm>
              <a:prstGeom prst="round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54" name="Rectangle 253"/>
              <p:cNvSpPr/>
              <p:nvPr/>
            </p:nvSpPr>
            <p:spPr>
              <a:xfrm>
                <a:off x="1185937" y="3980716"/>
                <a:ext cx="144016" cy="9448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55" name="Rectangle 254"/>
              <p:cNvSpPr/>
              <p:nvPr/>
            </p:nvSpPr>
            <p:spPr>
              <a:xfrm>
                <a:off x="1482063" y="3980716"/>
                <a:ext cx="144016" cy="9448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56" name="Rectangle 255"/>
              <p:cNvSpPr/>
              <p:nvPr/>
            </p:nvSpPr>
            <p:spPr>
              <a:xfrm rot="-1740000">
                <a:off x="1658279" y="3154071"/>
                <a:ext cx="118111" cy="667251"/>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57" name="Rectangle 256"/>
              <p:cNvSpPr/>
              <p:nvPr/>
            </p:nvSpPr>
            <p:spPr>
              <a:xfrm rot="1740000" flipH="1">
                <a:off x="1032693" y="3135860"/>
                <a:ext cx="130161" cy="704552"/>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58" name="Rectangle 257"/>
              <p:cNvSpPr/>
              <p:nvPr/>
            </p:nvSpPr>
            <p:spPr>
              <a:xfrm>
                <a:off x="1184375" y="3782406"/>
                <a:ext cx="441704" cy="115990"/>
              </a:xfrm>
              <a:prstGeom prst="rect">
                <a:avLst/>
              </a:prstGeom>
              <a:solidFill>
                <a:srgbClr val="125687">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59" name="Rounded Rectangle 258"/>
              <p:cNvSpPr/>
              <p:nvPr/>
            </p:nvSpPr>
            <p:spPr>
              <a:xfrm>
                <a:off x="1408734" y="3678441"/>
                <a:ext cx="144016" cy="288032"/>
              </a:xfrm>
              <a:prstGeom prst="roundRect">
                <a:avLst/>
              </a:prstGeom>
              <a:solidFill>
                <a:srgbClr val="95B3D7">
                  <a:lumMod val="60000"/>
                  <a:lumOff val="40000"/>
                </a:srgbClr>
              </a:solidFill>
              <a:ln w="25400" cap="flat" cmpd="sng" algn="ctr">
                <a:solidFill>
                  <a:sysClr val="windowText" lastClr="000000"/>
                </a:solidFill>
                <a:prstDash val="solid"/>
              </a:ln>
              <a:effectLst>
                <a:glow rad="101600">
                  <a:srgbClr val="95B3D7">
                    <a:satMod val="175000"/>
                    <a:alpha val="40000"/>
                  </a:srgbClr>
                </a:glo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pic>
          <p:nvPicPr>
            <p:cNvPr id="140" name="Picture 139"/>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612" b="91267" l="14471" r="86712">
                          <a14:foregroundMark x1="22579" y1="14857" x2="22579" y2="14857"/>
                          <a14:foregroundMark x1="70045" y1="44451" x2="70045" y2="44451"/>
                          <a14:foregroundMark x1="74212" y1="44027" x2="74212" y2="44027"/>
                          <a14:foregroundMark x1="79842" y1="43056" x2="79842" y2="43056"/>
                          <a14:foregroundMark x1="80405" y1="47483" x2="80405" y2="47483"/>
                          <a14:foregroundMark x1="75619" y1="85021" x2="75619" y2="85021"/>
                          <a14:foregroundMark x1="63119" y1="67374" x2="63119" y2="67374"/>
                          <a14:foregroundMark x1="67624" y1="76410" x2="67624" y2="76410"/>
                          <a14:foregroundMark x1="68525" y1="78472" x2="68525" y2="78472"/>
                          <a14:foregroundMark x1="67736" y1="79321" x2="68919" y2="85264"/>
                          <a14:foregroundMark x1="68919" y1="85567" x2="74437" y2="88175"/>
                          <a14:foregroundMark x1="73818" y1="87750" x2="84516" y2="61128"/>
                          <a14:foregroundMark x1="82601" y1="55549" x2="76914" y2="40388"/>
                          <a14:foregroundMark x1="78604" y1="40146" x2="78604" y2="40146"/>
                        </a14:backgroundRemoval>
                      </a14:imgEffect>
                    </a14:imgLayer>
                  </a14:imgProps>
                </a:ext>
                <a:ext uri="{28A0092B-C50C-407E-A947-70E740481C1C}">
                  <a14:useLocalDpi xmlns:a14="http://schemas.microsoft.com/office/drawing/2010/main" val="0"/>
                </a:ext>
              </a:extLst>
            </a:blip>
            <a:srcRect l="13925" t="10101" r="46706" b="8001"/>
            <a:stretch/>
          </p:blipFill>
          <p:spPr>
            <a:xfrm>
              <a:off x="1875423" y="2970117"/>
              <a:ext cx="355939" cy="687588"/>
            </a:xfrm>
            <a:prstGeom prst="rect">
              <a:avLst/>
            </a:prstGeom>
          </p:spPr>
        </p:pic>
        <p:grpSp>
          <p:nvGrpSpPr>
            <p:cNvPr id="141" name="Group 140"/>
            <p:cNvGrpSpPr/>
            <p:nvPr/>
          </p:nvGrpSpPr>
          <p:grpSpPr>
            <a:xfrm>
              <a:off x="4871447" y="3679416"/>
              <a:ext cx="136486" cy="401632"/>
              <a:chOff x="9663997" y="1493532"/>
              <a:chExt cx="743697" cy="2188452"/>
            </a:xfrm>
            <a:effectLst>
              <a:outerShdw blurRad="76200" dist="228600" dir="18900000" sx="64000" sy="64000" kx="-1200000" algn="bl" rotWithShape="0">
                <a:prstClr val="black">
                  <a:alpha val="43000"/>
                </a:prstClr>
              </a:outerShdw>
            </a:effectLst>
          </p:grpSpPr>
          <p:sp>
            <p:nvSpPr>
              <p:cNvPr id="246" name="Oval 245"/>
              <p:cNvSpPr/>
              <p:nvPr/>
            </p:nvSpPr>
            <p:spPr>
              <a:xfrm>
                <a:off x="9851683" y="1493532"/>
                <a:ext cx="360040" cy="36004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47" name="Rounded Rectangle 246"/>
              <p:cNvSpPr/>
              <p:nvPr/>
            </p:nvSpPr>
            <p:spPr>
              <a:xfrm>
                <a:off x="9815679" y="1897376"/>
                <a:ext cx="432048" cy="936104"/>
              </a:xfrm>
              <a:prstGeom prst="round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48" name="Rectangle 247"/>
              <p:cNvSpPr/>
              <p:nvPr/>
            </p:nvSpPr>
            <p:spPr>
              <a:xfrm>
                <a:off x="9817241" y="2737124"/>
                <a:ext cx="144016" cy="9448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49" name="Rectangle 248"/>
              <p:cNvSpPr/>
              <p:nvPr/>
            </p:nvSpPr>
            <p:spPr>
              <a:xfrm>
                <a:off x="10103639" y="2737124"/>
                <a:ext cx="144016" cy="9448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50" name="Rectangle 249"/>
              <p:cNvSpPr/>
              <p:nvPr/>
            </p:nvSpPr>
            <p:spPr>
              <a:xfrm rot="-1740000">
                <a:off x="10289583" y="1910479"/>
                <a:ext cx="118111" cy="667251"/>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51" name="Rectangle 250"/>
              <p:cNvSpPr/>
              <p:nvPr/>
            </p:nvSpPr>
            <p:spPr>
              <a:xfrm rot="1740000" flipH="1">
                <a:off x="9663997" y="1892268"/>
                <a:ext cx="130161" cy="704552"/>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grpSp>
          <p:nvGrpSpPr>
            <p:cNvPr id="142" name="Group 141"/>
            <p:cNvGrpSpPr/>
            <p:nvPr/>
          </p:nvGrpSpPr>
          <p:grpSpPr>
            <a:xfrm>
              <a:off x="4909204" y="3109114"/>
              <a:ext cx="146298" cy="331545"/>
              <a:chOff x="9265982" y="2693390"/>
              <a:chExt cx="278169" cy="630395"/>
            </a:xfrm>
            <a:effectLst>
              <a:outerShdw blurRad="76200" dist="228600" dir="18900000" sx="64000" sy="64000" kx="-1200000" algn="bl" rotWithShape="0">
                <a:prstClr val="black">
                  <a:alpha val="43000"/>
                </a:prstClr>
              </a:outerShdw>
            </a:effectLst>
          </p:grpSpPr>
          <p:sp>
            <p:nvSpPr>
              <p:cNvPr id="239" name="Oval 238"/>
              <p:cNvSpPr/>
              <p:nvPr/>
            </p:nvSpPr>
            <p:spPr>
              <a:xfrm>
                <a:off x="9331678" y="2693390"/>
                <a:ext cx="125635" cy="125635"/>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40" name="Rounded Rectangle 239"/>
              <p:cNvSpPr/>
              <p:nvPr/>
            </p:nvSpPr>
            <p:spPr>
              <a:xfrm>
                <a:off x="9335967" y="2829168"/>
                <a:ext cx="64591" cy="326652"/>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41" name="Rounded Rectangle 240"/>
              <p:cNvSpPr/>
              <p:nvPr/>
            </p:nvSpPr>
            <p:spPr>
              <a:xfrm rot="16200000">
                <a:off x="9383154" y="3049977"/>
                <a:ext cx="61544" cy="1559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42" name="Rounded Rectangle 241"/>
              <p:cNvSpPr/>
              <p:nvPr/>
            </p:nvSpPr>
            <p:spPr>
              <a:xfrm>
                <a:off x="9439590" y="3097162"/>
                <a:ext cx="53831" cy="226623"/>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43" name="Rounded Rectangle 242"/>
              <p:cNvSpPr/>
              <p:nvPr/>
            </p:nvSpPr>
            <p:spPr>
              <a:xfrm rot="-1620000">
                <a:off x="9384387" y="2828092"/>
                <a:ext cx="49976" cy="1878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44" name="Rounded Rectangle 243"/>
              <p:cNvSpPr/>
              <p:nvPr/>
            </p:nvSpPr>
            <p:spPr>
              <a:xfrm rot="-4500000">
                <a:off x="9460769" y="2937435"/>
                <a:ext cx="45719" cy="1210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45" name="L-Shape 244"/>
              <p:cNvSpPr/>
              <p:nvPr/>
            </p:nvSpPr>
            <p:spPr>
              <a:xfrm>
                <a:off x="9265982" y="2824603"/>
                <a:ext cx="158568" cy="494293"/>
              </a:xfrm>
              <a:prstGeom prst="corner">
                <a:avLst>
                  <a:gd name="adj1" fmla="val 92890"/>
                  <a:gd name="adj2" fmla="val 27200"/>
                </a:avLst>
              </a:prstGeom>
              <a:noFill/>
              <a:ln w="9525"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grpSp>
          <p:nvGrpSpPr>
            <p:cNvPr id="143" name="Group 142"/>
            <p:cNvGrpSpPr/>
            <p:nvPr/>
          </p:nvGrpSpPr>
          <p:grpSpPr>
            <a:xfrm>
              <a:off x="4315303" y="4208525"/>
              <a:ext cx="410087" cy="116460"/>
              <a:chOff x="8639521" y="3916206"/>
              <a:chExt cx="779733" cy="221436"/>
            </a:xfrm>
            <a:effectLst>
              <a:outerShdw blurRad="76200" dist="228600" dir="18900000" sx="64000" sy="64000" kx="-1200000" algn="bl" rotWithShape="0">
                <a:prstClr val="black">
                  <a:alpha val="43000"/>
                </a:prstClr>
              </a:outerShdw>
            </a:effectLst>
          </p:grpSpPr>
          <p:sp>
            <p:nvSpPr>
              <p:cNvPr id="236" name="Rectangle 235"/>
              <p:cNvSpPr/>
              <p:nvPr/>
            </p:nvSpPr>
            <p:spPr>
              <a:xfrm>
                <a:off x="8639521" y="4052322"/>
                <a:ext cx="779730" cy="8532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37" name="Rounded Rectangle 236"/>
              <p:cNvSpPr/>
              <p:nvPr/>
            </p:nvSpPr>
            <p:spPr>
              <a:xfrm rot="16200000">
                <a:off x="9068385" y="3680491"/>
                <a:ext cx="66023" cy="6357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38" name="Oval 237"/>
              <p:cNvSpPr/>
              <p:nvPr/>
            </p:nvSpPr>
            <p:spPr>
              <a:xfrm>
                <a:off x="8639521" y="3916206"/>
                <a:ext cx="125635" cy="125635"/>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grpSp>
          <p:nvGrpSpPr>
            <p:cNvPr id="144" name="Group 143"/>
            <p:cNvGrpSpPr/>
            <p:nvPr/>
          </p:nvGrpSpPr>
          <p:grpSpPr>
            <a:xfrm>
              <a:off x="4607561" y="2422807"/>
              <a:ext cx="198937" cy="395139"/>
              <a:chOff x="9843419" y="3344026"/>
              <a:chExt cx="378255" cy="751312"/>
            </a:xfrm>
            <a:effectLst>
              <a:outerShdw blurRad="76200" dist="228600" dir="18900000" sx="64000" sy="64000" kx="-1200000" algn="bl" rotWithShape="0">
                <a:prstClr val="black">
                  <a:alpha val="43000"/>
                </a:prstClr>
              </a:outerShdw>
            </a:effectLst>
          </p:grpSpPr>
          <p:sp>
            <p:nvSpPr>
              <p:cNvPr id="187" name="L-Shape 186"/>
              <p:cNvSpPr/>
              <p:nvPr/>
            </p:nvSpPr>
            <p:spPr>
              <a:xfrm flipH="1">
                <a:off x="10005650" y="3848192"/>
                <a:ext cx="216024" cy="247146"/>
              </a:xfrm>
              <a:prstGeom prst="corner">
                <a:avLst>
                  <a:gd name="adj1" fmla="val 53925"/>
                  <a:gd name="adj2" fmla="val 50620"/>
                </a:avLst>
              </a:prstGeom>
              <a:noFill/>
              <a:ln w="9525"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88" name="Oval 187"/>
              <p:cNvSpPr/>
              <p:nvPr/>
            </p:nvSpPr>
            <p:spPr>
              <a:xfrm>
                <a:off x="9874978" y="3344026"/>
                <a:ext cx="125635" cy="125635"/>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89" name="Rounded Rectangle 188"/>
              <p:cNvSpPr/>
              <p:nvPr/>
            </p:nvSpPr>
            <p:spPr>
              <a:xfrm>
                <a:off x="9882556" y="3478466"/>
                <a:ext cx="64591" cy="326652"/>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90" name="Rounded Rectangle 189"/>
              <p:cNvSpPr/>
              <p:nvPr/>
            </p:nvSpPr>
            <p:spPr>
              <a:xfrm rot="17040000">
                <a:off x="9946802" y="3725589"/>
                <a:ext cx="61544" cy="1559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91" name="Rounded Rectangle 190"/>
              <p:cNvSpPr/>
              <p:nvPr/>
            </p:nvSpPr>
            <p:spPr>
              <a:xfrm rot="-960000">
                <a:off x="10019984" y="3795122"/>
                <a:ext cx="56454" cy="180611"/>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92" name="Rounded Rectangle 191"/>
              <p:cNvSpPr/>
              <p:nvPr/>
            </p:nvSpPr>
            <p:spPr>
              <a:xfrm rot="-840000">
                <a:off x="9916346" y="3486466"/>
                <a:ext cx="49976" cy="1878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93" name="Rounded Rectangle 192"/>
              <p:cNvSpPr/>
              <p:nvPr/>
            </p:nvSpPr>
            <p:spPr>
              <a:xfrm rot="-1740000">
                <a:off x="9965654" y="3638823"/>
                <a:ext cx="45719" cy="1210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32" name="Rounded Rectangle 231"/>
              <p:cNvSpPr/>
              <p:nvPr/>
            </p:nvSpPr>
            <p:spPr>
              <a:xfrm rot="22020000">
                <a:off x="9876850" y="3769639"/>
                <a:ext cx="61544" cy="1559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33" name="Rounded Rectangle 232"/>
              <p:cNvSpPr/>
              <p:nvPr/>
            </p:nvSpPr>
            <p:spPr>
              <a:xfrm rot="1320000">
                <a:off x="9843419" y="3884325"/>
                <a:ext cx="53748" cy="191033"/>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34" name="Rounded Rectangle 233"/>
              <p:cNvSpPr/>
              <p:nvPr/>
            </p:nvSpPr>
            <p:spPr>
              <a:xfrm rot="840000" flipH="1">
                <a:off x="9863380" y="3488154"/>
                <a:ext cx="49976" cy="1878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35" name="Rounded Rectangle 234"/>
              <p:cNvSpPr/>
              <p:nvPr/>
            </p:nvSpPr>
            <p:spPr>
              <a:xfrm rot="-1740000">
                <a:off x="9865601" y="3623476"/>
                <a:ext cx="45719" cy="1210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grpSp>
          <p:nvGrpSpPr>
            <p:cNvPr id="145" name="Group 144"/>
            <p:cNvGrpSpPr/>
            <p:nvPr/>
          </p:nvGrpSpPr>
          <p:grpSpPr>
            <a:xfrm>
              <a:off x="4136439" y="2281041"/>
              <a:ext cx="117053" cy="405923"/>
              <a:chOff x="10245939" y="2312752"/>
              <a:chExt cx="222562" cy="771816"/>
            </a:xfrm>
            <a:effectLst>
              <a:outerShdw blurRad="76200" dist="228600" dir="18900000" sx="64000" sy="64000" kx="-1200000" algn="bl" rotWithShape="0">
                <a:prstClr val="black">
                  <a:alpha val="43000"/>
                </a:prstClr>
              </a:outerShdw>
            </a:effectLst>
          </p:grpSpPr>
          <p:sp>
            <p:nvSpPr>
              <p:cNvPr id="153" name="Oval 152"/>
              <p:cNvSpPr/>
              <p:nvPr/>
            </p:nvSpPr>
            <p:spPr>
              <a:xfrm>
                <a:off x="10325283" y="2312752"/>
                <a:ext cx="125635" cy="125635"/>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54" name="Rounded Rectangle 153"/>
              <p:cNvSpPr/>
              <p:nvPr/>
            </p:nvSpPr>
            <p:spPr>
              <a:xfrm>
                <a:off x="10319507" y="2445196"/>
                <a:ext cx="64591" cy="326652"/>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55" name="Rounded Rectangle 154"/>
              <p:cNvSpPr/>
              <p:nvPr/>
            </p:nvSpPr>
            <p:spPr>
              <a:xfrm rot="19920000">
                <a:off x="10358315" y="2716331"/>
                <a:ext cx="61544" cy="1559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56" name="Rounded Rectangle 155"/>
              <p:cNvSpPr/>
              <p:nvPr/>
            </p:nvSpPr>
            <p:spPr>
              <a:xfrm rot="-660000">
                <a:off x="10410677" y="2827690"/>
                <a:ext cx="57824" cy="242377"/>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63" name="Rounded Rectangle 162"/>
              <p:cNvSpPr/>
              <p:nvPr/>
            </p:nvSpPr>
            <p:spPr>
              <a:xfrm rot="-1380000">
                <a:off x="10366230" y="2448830"/>
                <a:ext cx="49976" cy="1878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67" name="Rounded Rectangle 166"/>
              <p:cNvSpPr/>
              <p:nvPr/>
            </p:nvSpPr>
            <p:spPr>
              <a:xfrm rot="-2400000">
                <a:off x="10419623" y="2580943"/>
                <a:ext cx="45719" cy="1210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83" name="Rounded Rectangle 182"/>
              <p:cNvSpPr/>
              <p:nvPr/>
            </p:nvSpPr>
            <p:spPr>
              <a:xfrm rot="840000" flipH="1">
                <a:off x="10300331" y="2454884"/>
                <a:ext cx="49976" cy="1878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84" name="Rounded Rectangle 183"/>
              <p:cNvSpPr/>
              <p:nvPr/>
            </p:nvSpPr>
            <p:spPr>
              <a:xfrm rot="-1740000">
                <a:off x="10302552" y="2590206"/>
                <a:ext cx="45719" cy="1210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85" name="Rounded Rectangle 184"/>
              <p:cNvSpPr/>
              <p:nvPr/>
            </p:nvSpPr>
            <p:spPr>
              <a:xfrm rot="22440000">
                <a:off x="10307839" y="2722582"/>
                <a:ext cx="61544" cy="1559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186" name="Rounded Rectangle 185"/>
              <p:cNvSpPr/>
              <p:nvPr/>
            </p:nvSpPr>
            <p:spPr>
              <a:xfrm rot="1620000">
                <a:off x="10245939" y="2823373"/>
                <a:ext cx="58183" cy="26119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cxnSp>
          <p:nvCxnSpPr>
            <p:cNvPr id="146" name="Straight Arrow Connector 145"/>
            <p:cNvCxnSpPr/>
            <p:nvPr/>
          </p:nvCxnSpPr>
          <p:spPr>
            <a:xfrm flipV="1">
              <a:off x="3802103" y="2752955"/>
              <a:ext cx="350186" cy="658713"/>
            </a:xfrm>
            <a:prstGeom prst="straightConnector1">
              <a:avLst/>
            </a:prstGeom>
            <a:noFill/>
            <a:ln w="38100" cap="flat" cmpd="sng" algn="ctr">
              <a:solidFill>
                <a:srgbClr val="00B0F0"/>
              </a:solidFill>
              <a:prstDash val="solid"/>
              <a:tailEnd type="arrow" w="lg" len="lg"/>
            </a:ln>
            <a:effectLst/>
          </p:spPr>
        </p:cxnSp>
        <p:cxnSp>
          <p:nvCxnSpPr>
            <p:cNvPr id="147" name="Straight Arrow Connector 146"/>
            <p:cNvCxnSpPr/>
            <p:nvPr/>
          </p:nvCxnSpPr>
          <p:spPr>
            <a:xfrm flipV="1">
              <a:off x="3797750" y="2863485"/>
              <a:ext cx="781299" cy="548183"/>
            </a:xfrm>
            <a:prstGeom prst="straightConnector1">
              <a:avLst/>
            </a:prstGeom>
            <a:noFill/>
            <a:ln w="38100" cap="flat" cmpd="sng" algn="ctr">
              <a:solidFill>
                <a:srgbClr val="00B0F0"/>
              </a:solidFill>
              <a:prstDash val="solid"/>
              <a:tailEnd type="arrow" w="lg" len="lg"/>
            </a:ln>
            <a:effectLst/>
          </p:spPr>
        </p:cxnSp>
        <p:cxnSp>
          <p:nvCxnSpPr>
            <p:cNvPr id="148" name="Straight Arrow Connector 147"/>
            <p:cNvCxnSpPr/>
            <p:nvPr/>
          </p:nvCxnSpPr>
          <p:spPr>
            <a:xfrm flipV="1">
              <a:off x="3802103" y="3315857"/>
              <a:ext cx="1020792" cy="100637"/>
            </a:xfrm>
            <a:prstGeom prst="straightConnector1">
              <a:avLst/>
            </a:prstGeom>
            <a:noFill/>
            <a:ln w="38100" cap="flat" cmpd="sng" algn="ctr">
              <a:solidFill>
                <a:srgbClr val="00B0F0"/>
              </a:solidFill>
              <a:prstDash val="solid"/>
              <a:tailEnd type="arrow" w="lg" len="lg"/>
            </a:ln>
            <a:effectLst/>
          </p:spPr>
        </p:cxnSp>
        <p:cxnSp>
          <p:nvCxnSpPr>
            <p:cNvPr id="149" name="Straight Arrow Connector 148"/>
            <p:cNvCxnSpPr/>
            <p:nvPr/>
          </p:nvCxnSpPr>
          <p:spPr>
            <a:xfrm>
              <a:off x="3815830" y="3424680"/>
              <a:ext cx="944603" cy="430074"/>
            </a:xfrm>
            <a:prstGeom prst="straightConnector1">
              <a:avLst/>
            </a:prstGeom>
            <a:noFill/>
            <a:ln w="38100" cap="flat" cmpd="sng" algn="ctr">
              <a:solidFill>
                <a:srgbClr val="00B0F0"/>
              </a:solidFill>
              <a:prstDash val="solid"/>
              <a:tailEnd type="arrow" w="lg" len="lg"/>
            </a:ln>
            <a:effectLst/>
          </p:spPr>
        </p:cxnSp>
        <p:cxnSp>
          <p:nvCxnSpPr>
            <p:cNvPr id="150" name="Straight Arrow Connector 149"/>
            <p:cNvCxnSpPr/>
            <p:nvPr/>
          </p:nvCxnSpPr>
          <p:spPr>
            <a:xfrm>
              <a:off x="3805999" y="3410981"/>
              <a:ext cx="510821" cy="681145"/>
            </a:xfrm>
            <a:prstGeom prst="straightConnector1">
              <a:avLst/>
            </a:prstGeom>
            <a:noFill/>
            <a:ln w="38100" cap="flat" cmpd="sng" algn="ctr">
              <a:solidFill>
                <a:srgbClr val="00B0F0"/>
              </a:solidFill>
              <a:prstDash val="solid"/>
              <a:tailEnd type="arrow" w="lg" len="lg"/>
            </a:ln>
            <a:effectLst/>
          </p:spPr>
        </p:cxnSp>
        <p:sp>
          <p:nvSpPr>
            <p:cNvPr id="151" name="Rounded Rectangle 150"/>
            <p:cNvSpPr/>
            <p:nvPr/>
          </p:nvSpPr>
          <p:spPr>
            <a:xfrm>
              <a:off x="2804319" y="3122577"/>
              <a:ext cx="976134" cy="583589"/>
            </a:xfrm>
            <a:prstGeom prst="roundRect">
              <a:avLst/>
            </a:prstGeom>
            <a:gradFill rotWithShape="1">
              <a:gsLst>
                <a:gs pos="0">
                  <a:srgbClr val="BFBFBF">
                    <a:tint val="50000"/>
                    <a:satMod val="300000"/>
                  </a:srgbClr>
                </a:gs>
                <a:gs pos="35000">
                  <a:srgbClr val="BFBFBF">
                    <a:tint val="37000"/>
                    <a:satMod val="300000"/>
                  </a:srgbClr>
                </a:gs>
                <a:gs pos="100000">
                  <a:srgbClr val="BFBFBF">
                    <a:tint val="15000"/>
                    <a:satMod val="350000"/>
                  </a:srgbClr>
                </a:gs>
              </a:gsLst>
              <a:lin ang="16200000" scaled="1"/>
            </a:gradFill>
            <a:ln w="9525" cap="flat" cmpd="sng" algn="ctr">
              <a:solidFill>
                <a:srgbClr val="BFBFB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Computer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Program</a:t>
              </a:r>
            </a:p>
          </p:txBody>
        </p:sp>
        <p:pic>
          <p:nvPicPr>
            <p:cNvPr id="152" name="Picture 151" descr="graph3.png"/>
            <p:cNvPicPr>
              <a:picLocks noChangeAspect="1"/>
            </p:cNvPicPr>
            <p:nvPr/>
          </p:nvPicPr>
          <p:blipFill>
            <a:blip r:embed="rId6"/>
            <a:stretch>
              <a:fillRect/>
            </a:stretch>
          </p:blipFill>
          <p:spPr>
            <a:xfrm>
              <a:off x="2055905" y="3394786"/>
              <a:ext cx="678979" cy="446131"/>
            </a:xfrm>
            <a:prstGeom prst="rect">
              <a:avLst/>
            </a:prstGeom>
            <a:ln w="28575">
              <a:solidFill>
                <a:srgbClr val="00B050"/>
              </a:solidFill>
            </a:ln>
            <a:effectLst>
              <a:outerShdw blurRad="63500" dist="63500" dir="2700000" sx="95000" sy="95000" algn="tl" rotWithShape="0">
                <a:prstClr val="black">
                  <a:alpha val="40000"/>
                </a:prstClr>
              </a:outerShdw>
            </a:effectLst>
          </p:spPr>
        </p:pic>
      </p:grpSp>
      <p:grpSp>
        <p:nvGrpSpPr>
          <p:cNvPr id="260" name="Group 259"/>
          <p:cNvGrpSpPr/>
          <p:nvPr/>
        </p:nvGrpSpPr>
        <p:grpSpPr>
          <a:xfrm>
            <a:off x="5424545" y="2674511"/>
            <a:ext cx="3428711" cy="1967074"/>
            <a:chOff x="7460311" y="2276793"/>
            <a:chExt cx="3562699" cy="2043944"/>
          </a:xfrm>
        </p:grpSpPr>
        <p:grpSp>
          <p:nvGrpSpPr>
            <p:cNvPr id="261" name="Group 260"/>
            <p:cNvGrpSpPr/>
            <p:nvPr/>
          </p:nvGrpSpPr>
          <p:grpSpPr>
            <a:xfrm>
              <a:off x="7460311" y="2276793"/>
              <a:ext cx="3562699" cy="2043944"/>
              <a:chOff x="1492803" y="2281041"/>
              <a:chExt cx="3562699" cy="2043944"/>
            </a:xfrm>
          </p:grpSpPr>
          <p:grpSp>
            <p:nvGrpSpPr>
              <p:cNvPr id="263" name="Group 262"/>
              <p:cNvGrpSpPr/>
              <p:nvPr/>
            </p:nvGrpSpPr>
            <p:grpSpPr>
              <a:xfrm>
                <a:off x="1492803" y="2913129"/>
                <a:ext cx="391134" cy="1150978"/>
                <a:chOff x="1032693" y="2737124"/>
                <a:chExt cx="743697" cy="2188452"/>
              </a:xfrm>
              <a:effectLst>
                <a:outerShdw blurRad="114300" dist="228600" dir="18900000" sx="70000" sy="70000" kx="-1200000" algn="bl" rotWithShape="0">
                  <a:prstClr val="black">
                    <a:alpha val="21000"/>
                  </a:prstClr>
                </a:outerShdw>
              </a:effectLst>
            </p:grpSpPr>
            <p:sp>
              <p:nvSpPr>
                <p:cNvPr id="313" name="Oval 312"/>
                <p:cNvSpPr/>
                <p:nvPr/>
              </p:nvSpPr>
              <p:spPr>
                <a:xfrm>
                  <a:off x="1220379" y="2737124"/>
                  <a:ext cx="360040" cy="36004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14" name="Rounded Rectangle 313"/>
                <p:cNvSpPr/>
                <p:nvPr/>
              </p:nvSpPr>
              <p:spPr>
                <a:xfrm>
                  <a:off x="1184375" y="3140968"/>
                  <a:ext cx="432048" cy="936104"/>
                </a:xfrm>
                <a:prstGeom prst="round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15" name="Rectangle 314"/>
                <p:cNvSpPr/>
                <p:nvPr/>
              </p:nvSpPr>
              <p:spPr>
                <a:xfrm>
                  <a:off x="1185937" y="3980716"/>
                  <a:ext cx="144016" cy="9448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16" name="Rectangle 315"/>
                <p:cNvSpPr/>
                <p:nvPr/>
              </p:nvSpPr>
              <p:spPr>
                <a:xfrm>
                  <a:off x="1482063" y="3980716"/>
                  <a:ext cx="144016" cy="9448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17" name="Rectangle 316"/>
                <p:cNvSpPr/>
                <p:nvPr/>
              </p:nvSpPr>
              <p:spPr>
                <a:xfrm rot="-1740000">
                  <a:off x="1658279" y="3154071"/>
                  <a:ext cx="118111" cy="667251"/>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18" name="Rectangle 317"/>
                <p:cNvSpPr/>
                <p:nvPr/>
              </p:nvSpPr>
              <p:spPr>
                <a:xfrm rot="1740000" flipH="1">
                  <a:off x="1032693" y="3135860"/>
                  <a:ext cx="130161" cy="704552"/>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19" name="Rectangle 318"/>
                <p:cNvSpPr/>
                <p:nvPr/>
              </p:nvSpPr>
              <p:spPr>
                <a:xfrm>
                  <a:off x="1184375" y="3782406"/>
                  <a:ext cx="441704" cy="115990"/>
                </a:xfrm>
                <a:prstGeom prst="rect">
                  <a:avLst/>
                </a:prstGeom>
                <a:solidFill>
                  <a:srgbClr val="125687">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20" name="Rounded Rectangle 319"/>
                <p:cNvSpPr/>
                <p:nvPr/>
              </p:nvSpPr>
              <p:spPr>
                <a:xfrm>
                  <a:off x="1408734" y="3678441"/>
                  <a:ext cx="144016" cy="288032"/>
                </a:xfrm>
                <a:prstGeom prst="roundRect">
                  <a:avLst/>
                </a:prstGeom>
                <a:solidFill>
                  <a:srgbClr val="95B3D7">
                    <a:lumMod val="60000"/>
                    <a:lumOff val="40000"/>
                  </a:srgbClr>
                </a:solidFill>
                <a:ln w="25400" cap="flat" cmpd="sng" algn="ctr">
                  <a:solidFill>
                    <a:sysClr val="windowText" lastClr="000000"/>
                  </a:solidFill>
                  <a:prstDash val="solid"/>
                </a:ln>
                <a:effectLst>
                  <a:glow rad="101600">
                    <a:srgbClr val="95B3D7">
                      <a:satMod val="175000"/>
                      <a:alpha val="40000"/>
                    </a:srgbClr>
                  </a:glo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pic>
            <p:nvPicPr>
              <p:cNvPr id="264" name="Picture 263"/>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612" b="91267" l="14471" r="86712">
                            <a14:foregroundMark x1="22579" y1="14857" x2="22579" y2="14857"/>
                            <a14:foregroundMark x1="70045" y1="44451" x2="70045" y2="44451"/>
                            <a14:foregroundMark x1="74212" y1="44027" x2="74212" y2="44027"/>
                            <a14:foregroundMark x1="79842" y1="43056" x2="79842" y2="43056"/>
                            <a14:foregroundMark x1="80405" y1="47483" x2="80405" y2="47483"/>
                            <a14:foregroundMark x1="75619" y1="85021" x2="75619" y2="85021"/>
                            <a14:foregroundMark x1="63119" y1="67374" x2="63119" y2="67374"/>
                            <a14:foregroundMark x1="67624" y1="76410" x2="67624" y2="76410"/>
                            <a14:foregroundMark x1="68525" y1="78472" x2="68525" y2="78472"/>
                            <a14:foregroundMark x1="67736" y1="79321" x2="68919" y2="85264"/>
                            <a14:foregroundMark x1="68919" y1="85567" x2="74437" y2="88175"/>
                            <a14:foregroundMark x1="73818" y1="87750" x2="84516" y2="61128"/>
                            <a14:foregroundMark x1="82601" y1="55549" x2="76914" y2="40388"/>
                            <a14:foregroundMark x1="78604" y1="40146" x2="78604" y2="40146"/>
                          </a14:backgroundRemoval>
                        </a14:imgEffect>
                      </a14:imgLayer>
                    </a14:imgProps>
                  </a:ext>
                  <a:ext uri="{28A0092B-C50C-407E-A947-70E740481C1C}">
                    <a14:useLocalDpi xmlns:a14="http://schemas.microsoft.com/office/drawing/2010/main" val="0"/>
                  </a:ext>
                </a:extLst>
              </a:blip>
              <a:srcRect l="13925" t="10101" r="46706" b="8001"/>
              <a:stretch/>
            </p:blipFill>
            <p:spPr>
              <a:xfrm>
                <a:off x="1875423" y="2970117"/>
                <a:ext cx="355939" cy="687588"/>
              </a:xfrm>
              <a:prstGeom prst="rect">
                <a:avLst/>
              </a:prstGeom>
            </p:spPr>
          </p:pic>
          <p:grpSp>
            <p:nvGrpSpPr>
              <p:cNvPr id="265" name="Group 264"/>
              <p:cNvGrpSpPr/>
              <p:nvPr/>
            </p:nvGrpSpPr>
            <p:grpSpPr>
              <a:xfrm>
                <a:off x="4871447" y="3679416"/>
                <a:ext cx="136486" cy="401632"/>
                <a:chOff x="9663997" y="1493532"/>
                <a:chExt cx="743697" cy="2188452"/>
              </a:xfrm>
              <a:effectLst>
                <a:outerShdw blurRad="76200" dist="228600" dir="18900000" sx="64000" sy="64000" kx="-1200000" algn="bl" rotWithShape="0">
                  <a:prstClr val="black">
                    <a:alpha val="43000"/>
                  </a:prstClr>
                </a:outerShdw>
              </a:effectLst>
            </p:grpSpPr>
            <p:sp>
              <p:nvSpPr>
                <p:cNvPr id="307" name="Oval 306"/>
                <p:cNvSpPr/>
                <p:nvPr/>
              </p:nvSpPr>
              <p:spPr>
                <a:xfrm>
                  <a:off x="9851683" y="1493532"/>
                  <a:ext cx="360040" cy="36004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08" name="Rounded Rectangle 307"/>
                <p:cNvSpPr/>
                <p:nvPr/>
              </p:nvSpPr>
              <p:spPr>
                <a:xfrm>
                  <a:off x="9815679" y="1897376"/>
                  <a:ext cx="432048" cy="936104"/>
                </a:xfrm>
                <a:prstGeom prst="round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09" name="Rectangle 308"/>
                <p:cNvSpPr/>
                <p:nvPr/>
              </p:nvSpPr>
              <p:spPr>
                <a:xfrm>
                  <a:off x="9817241" y="2737124"/>
                  <a:ext cx="144016" cy="9448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10" name="Rectangle 309"/>
                <p:cNvSpPr/>
                <p:nvPr/>
              </p:nvSpPr>
              <p:spPr>
                <a:xfrm>
                  <a:off x="10103639" y="2737124"/>
                  <a:ext cx="144016" cy="9448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11" name="Rectangle 310"/>
                <p:cNvSpPr/>
                <p:nvPr/>
              </p:nvSpPr>
              <p:spPr>
                <a:xfrm rot="-1740000">
                  <a:off x="10289583" y="1910479"/>
                  <a:ext cx="118111" cy="667251"/>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12" name="Rectangle 311"/>
                <p:cNvSpPr/>
                <p:nvPr/>
              </p:nvSpPr>
              <p:spPr>
                <a:xfrm rot="1740000" flipH="1">
                  <a:off x="9663997" y="1892268"/>
                  <a:ext cx="130161" cy="704552"/>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grpSp>
            <p:nvGrpSpPr>
              <p:cNvPr id="266" name="Group 265"/>
              <p:cNvGrpSpPr/>
              <p:nvPr/>
            </p:nvGrpSpPr>
            <p:grpSpPr>
              <a:xfrm>
                <a:off x="4909204" y="3109114"/>
                <a:ext cx="146298" cy="331545"/>
                <a:chOff x="9265982" y="2693390"/>
                <a:chExt cx="278169" cy="630395"/>
              </a:xfrm>
              <a:effectLst>
                <a:outerShdw blurRad="76200" dist="228600" dir="18900000" sx="64000" sy="64000" kx="-1200000" algn="bl" rotWithShape="0">
                  <a:prstClr val="black">
                    <a:alpha val="43000"/>
                  </a:prstClr>
                </a:outerShdw>
              </a:effectLst>
            </p:grpSpPr>
            <p:sp>
              <p:nvSpPr>
                <p:cNvPr id="300" name="Oval 299"/>
                <p:cNvSpPr/>
                <p:nvPr/>
              </p:nvSpPr>
              <p:spPr>
                <a:xfrm>
                  <a:off x="9331678" y="2693390"/>
                  <a:ext cx="125635" cy="125635"/>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01" name="Rounded Rectangle 300"/>
                <p:cNvSpPr/>
                <p:nvPr/>
              </p:nvSpPr>
              <p:spPr>
                <a:xfrm>
                  <a:off x="9335967" y="2829168"/>
                  <a:ext cx="64591" cy="326652"/>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02" name="Rounded Rectangle 301"/>
                <p:cNvSpPr/>
                <p:nvPr/>
              </p:nvSpPr>
              <p:spPr>
                <a:xfrm rot="16200000">
                  <a:off x="9383154" y="3049977"/>
                  <a:ext cx="61544" cy="1559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03" name="Rounded Rectangle 302"/>
                <p:cNvSpPr/>
                <p:nvPr/>
              </p:nvSpPr>
              <p:spPr>
                <a:xfrm>
                  <a:off x="9439590" y="3097162"/>
                  <a:ext cx="53831" cy="226623"/>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04" name="Rounded Rectangle 303"/>
                <p:cNvSpPr/>
                <p:nvPr/>
              </p:nvSpPr>
              <p:spPr>
                <a:xfrm rot="-1620000">
                  <a:off x="9384387" y="2828092"/>
                  <a:ext cx="49976" cy="1878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05" name="Rounded Rectangle 304"/>
                <p:cNvSpPr/>
                <p:nvPr/>
              </p:nvSpPr>
              <p:spPr>
                <a:xfrm rot="-4500000">
                  <a:off x="9460769" y="2937435"/>
                  <a:ext cx="45719" cy="1210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306" name="L-Shape 305"/>
                <p:cNvSpPr/>
                <p:nvPr/>
              </p:nvSpPr>
              <p:spPr>
                <a:xfrm>
                  <a:off x="9265982" y="2824603"/>
                  <a:ext cx="158568" cy="494293"/>
                </a:xfrm>
                <a:prstGeom prst="corner">
                  <a:avLst>
                    <a:gd name="adj1" fmla="val 92890"/>
                    <a:gd name="adj2" fmla="val 27200"/>
                  </a:avLst>
                </a:prstGeom>
                <a:noFill/>
                <a:ln w="9525"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grpSp>
            <p:nvGrpSpPr>
              <p:cNvPr id="267" name="Group 266"/>
              <p:cNvGrpSpPr/>
              <p:nvPr/>
            </p:nvGrpSpPr>
            <p:grpSpPr>
              <a:xfrm>
                <a:off x="4315303" y="4208525"/>
                <a:ext cx="410087" cy="116460"/>
                <a:chOff x="8639521" y="3916206"/>
                <a:chExt cx="779733" cy="221436"/>
              </a:xfrm>
              <a:effectLst>
                <a:outerShdw blurRad="76200" dist="228600" dir="18900000" sx="64000" sy="64000" kx="-1200000" algn="bl" rotWithShape="0">
                  <a:prstClr val="black">
                    <a:alpha val="43000"/>
                  </a:prstClr>
                </a:outerShdw>
              </a:effectLst>
            </p:grpSpPr>
            <p:sp>
              <p:nvSpPr>
                <p:cNvPr id="297" name="Rectangle 296"/>
                <p:cNvSpPr/>
                <p:nvPr/>
              </p:nvSpPr>
              <p:spPr>
                <a:xfrm>
                  <a:off x="8639521" y="4052322"/>
                  <a:ext cx="779730" cy="8532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98" name="Rounded Rectangle 297"/>
                <p:cNvSpPr/>
                <p:nvPr/>
              </p:nvSpPr>
              <p:spPr>
                <a:xfrm rot="16200000">
                  <a:off x="9068385" y="3680491"/>
                  <a:ext cx="66023" cy="6357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99" name="Oval 298"/>
                <p:cNvSpPr/>
                <p:nvPr/>
              </p:nvSpPr>
              <p:spPr>
                <a:xfrm>
                  <a:off x="8639521" y="3916206"/>
                  <a:ext cx="125635" cy="125635"/>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grpSp>
            <p:nvGrpSpPr>
              <p:cNvPr id="268" name="Group 267"/>
              <p:cNvGrpSpPr/>
              <p:nvPr/>
            </p:nvGrpSpPr>
            <p:grpSpPr>
              <a:xfrm>
                <a:off x="4607561" y="2422807"/>
                <a:ext cx="198937" cy="395139"/>
                <a:chOff x="9843419" y="3344026"/>
                <a:chExt cx="378255" cy="751312"/>
              </a:xfrm>
              <a:effectLst>
                <a:outerShdw blurRad="76200" dist="228600" dir="18900000" sx="64000" sy="64000" kx="-1200000" algn="bl" rotWithShape="0">
                  <a:prstClr val="black">
                    <a:alpha val="43000"/>
                  </a:prstClr>
                </a:outerShdw>
              </a:effectLst>
            </p:grpSpPr>
            <p:sp>
              <p:nvSpPr>
                <p:cNvPr id="286" name="L-Shape 285"/>
                <p:cNvSpPr/>
                <p:nvPr/>
              </p:nvSpPr>
              <p:spPr>
                <a:xfrm flipH="1">
                  <a:off x="10005650" y="3848192"/>
                  <a:ext cx="216024" cy="247146"/>
                </a:xfrm>
                <a:prstGeom prst="corner">
                  <a:avLst>
                    <a:gd name="adj1" fmla="val 53925"/>
                    <a:gd name="adj2" fmla="val 50620"/>
                  </a:avLst>
                </a:prstGeom>
                <a:noFill/>
                <a:ln w="9525"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87" name="Oval 286"/>
                <p:cNvSpPr/>
                <p:nvPr/>
              </p:nvSpPr>
              <p:spPr>
                <a:xfrm>
                  <a:off x="9874978" y="3344026"/>
                  <a:ext cx="125635" cy="125635"/>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88" name="Rounded Rectangle 287"/>
                <p:cNvSpPr/>
                <p:nvPr/>
              </p:nvSpPr>
              <p:spPr>
                <a:xfrm>
                  <a:off x="9882556" y="3478466"/>
                  <a:ext cx="64591" cy="326652"/>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89" name="Rounded Rectangle 288"/>
                <p:cNvSpPr/>
                <p:nvPr/>
              </p:nvSpPr>
              <p:spPr>
                <a:xfrm rot="17040000">
                  <a:off x="9946802" y="3725589"/>
                  <a:ext cx="61544" cy="1559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90" name="Rounded Rectangle 289"/>
                <p:cNvSpPr/>
                <p:nvPr/>
              </p:nvSpPr>
              <p:spPr>
                <a:xfrm rot="-960000">
                  <a:off x="10019984" y="3795122"/>
                  <a:ext cx="56454" cy="180611"/>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91" name="Rounded Rectangle 290"/>
                <p:cNvSpPr/>
                <p:nvPr/>
              </p:nvSpPr>
              <p:spPr>
                <a:xfrm rot="-840000">
                  <a:off x="9916346" y="3486466"/>
                  <a:ext cx="49976" cy="1878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92" name="Rounded Rectangle 291"/>
                <p:cNvSpPr/>
                <p:nvPr/>
              </p:nvSpPr>
              <p:spPr>
                <a:xfrm rot="-1740000">
                  <a:off x="9965654" y="3638823"/>
                  <a:ext cx="45719" cy="1210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93" name="Rounded Rectangle 292"/>
                <p:cNvSpPr/>
                <p:nvPr/>
              </p:nvSpPr>
              <p:spPr>
                <a:xfrm rot="22020000">
                  <a:off x="9876850" y="3769639"/>
                  <a:ext cx="61544" cy="1559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94" name="Rounded Rectangle 293"/>
                <p:cNvSpPr/>
                <p:nvPr/>
              </p:nvSpPr>
              <p:spPr>
                <a:xfrm rot="1320000">
                  <a:off x="9843419" y="3884325"/>
                  <a:ext cx="53748" cy="191033"/>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95" name="Rounded Rectangle 294"/>
                <p:cNvSpPr/>
                <p:nvPr/>
              </p:nvSpPr>
              <p:spPr>
                <a:xfrm rot="840000" flipH="1">
                  <a:off x="9863380" y="3488154"/>
                  <a:ext cx="49976" cy="1878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96" name="Rounded Rectangle 295"/>
                <p:cNvSpPr/>
                <p:nvPr/>
              </p:nvSpPr>
              <p:spPr>
                <a:xfrm rot="-1740000">
                  <a:off x="9865601" y="3623476"/>
                  <a:ext cx="45719" cy="1210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grpSp>
            <p:nvGrpSpPr>
              <p:cNvPr id="269" name="Group 268"/>
              <p:cNvGrpSpPr/>
              <p:nvPr/>
            </p:nvGrpSpPr>
            <p:grpSpPr>
              <a:xfrm>
                <a:off x="4136439" y="2281041"/>
                <a:ext cx="117053" cy="405923"/>
                <a:chOff x="10245939" y="2312752"/>
                <a:chExt cx="222562" cy="771816"/>
              </a:xfrm>
              <a:effectLst>
                <a:outerShdw blurRad="76200" dist="228600" dir="18900000" sx="64000" sy="64000" kx="-1200000" algn="bl" rotWithShape="0">
                  <a:prstClr val="black">
                    <a:alpha val="43000"/>
                  </a:prstClr>
                </a:outerShdw>
              </a:effectLst>
            </p:grpSpPr>
            <p:sp>
              <p:nvSpPr>
                <p:cNvPr id="276" name="Oval 275"/>
                <p:cNvSpPr/>
                <p:nvPr/>
              </p:nvSpPr>
              <p:spPr>
                <a:xfrm>
                  <a:off x="10325283" y="2312752"/>
                  <a:ext cx="125635" cy="125635"/>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77" name="Rounded Rectangle 276"/>
                <p:cNvSpPr/>
                <p:nvPr/>
              </p:nvSpPr>
              <p:spPr>
                <a:xfrm>
                  <a:off x="10319507" y="2445196"/>
                  <a:ext cx="64591" cy="326652"/>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78" name="Rounded Rectangle 277"/>
                <p:cNvSpPr/>
                <p:nvPr/>
              </p:nvSpPr>
              <p:spPr>
                <a:xfrm rot="19920000">
                  <a:off x="10358315" y="2716331"/>
                  <a:ext cx="61544" cy="1559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79" name="Rounded Rectangle 278"/>
                <p:cNvSpPr/>
                <p:nvPr/>
              </p:nvSpPr>
              <p:spPr>
                <a:xfrm rot="-660000">
                  <a:off x="10410677" y="2827690"/>
                  <a:ext cx="57824" cy="242377"/>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80" name="Rounded Rectangle 279"/>
                <p:cNvSpPr/>
                <p:nvPr/>
              </p:nvSpPr>
              <p:spPr>
                <a:xfrm rot="-1380000">
                  <a:off x="10366230" y="2448830"/>
                  <a:ext cx="49976" cy="1878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81" name="Rounded Rectangle 280"/>
                <p:cNvSpPr/>
                <p:nvPr/>
              </p:nvSpPr>
              <p:spPr>
                <a:xfrm rot="-2400000">
                  <a:off x="10419623" y="2580943"/>
                  <a:ext cx="45719" cy="1210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82" name="Rounded Rectangle 281"/>
                <p:cNvSpPr/>
                <p:nvPr/>
              </p:nvSpPr>
              <p:spPr>
                <a:xfrm rot="840000" flipH="1">
                  <a:off x="10300331" y="2454884"/>
                  <a:ext cx="49976" cy="1878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83" name="Rounded Rectangle 282"/>
                <p:cNvSpPr/>
                <p:nvPr/>
              </p:nvSpPr>
              <p:spPr>
                <a:xfrm rot="-1740000">
                  <a:off x="10302552" y="2590206"/>
                  <a:ext cx="45719" cy="12104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84" name="Rounded Rectangle 283"/>
                <p:cNvSpPr/>
                <p:nvPr/>
              </p:nvSpPr>
              <p:spPr>
                <a:xfrm rot="22440000">
                  <a:off x="10307839" y="2722582"/>
                  <a:ext cx="61544" cy="15591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sp>
              <p:nvSpPr>
                <p:cNvPr id="285" name="Rounded Rectangle 284"/>
                <p:cNvSpPr/>
                <p:nvPr/>
              </p:nvSpPr>
              <p:spPr>
                <a:xfrm rot="1620000">
                  <a:off x="10245939" y="2823373"/>
                  <a:ext cx="58183" cy="261195"/>
                </a:xfrm>
                <a:prstGeom prst="roundRect">
                  <a:avLst>
                    <a:gd name="adj" fmla="val 42473"/>
                  </a:avLst>
                </a:prstGeom>
                <a:solidFill>
                  <a:sysClr val="windowText" lastClr="0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endParaRPr>
                </a:p>
              </p:txBody>
            </p:sp>
          </p:grpSp>
          <p:cxnSp>
            <p:nvCxnSpPr>
              <p:cNvPr id="270" name="Straight Arrow Connector 269"/>
              <p:cNvCxnSpPr/>
              <p:nvPr/>
            </p:nvCxnSpPr>
            <p:spPr>
              <a:xfrm flipV="1">
                <a:off x="3802103" y="2752955"/>
                <a:ext cx="350186" cy="658713"/>
              </a:xfrm>
              <a:prstGeom prst="straightConnector1">
                <a:avLst/>
              </a:prstGeom>
              <a:noFill/>
              <a:ln w="38100" cap="flat" cmpd="sng" algn="ctr">
                <a:solidFill>
                  <a:srgbClr val="00B0F0"/>
                </a:solidFill>
                <a:prstDash val="solid"/>
                <a:tailEnd type="arrow" w="lg" len="lg"/>
              </a:ln>
              <a:effectLst/>
            </p:spPr>
          </p:cxnSp>
          <p:cxnSp>
            <p:nvCxnSpPr>
              <p:cNvPr id="271" name="Straight Arrow Connector 270"/>
              <p:cNvCxnSpPr/>
              <p:nvPr/>
            </p:nvCxnSpPr>
            <p:spPr>
              <a:xfrm flipV="1">
                <a:off x="3797750" y="2863485"/>
                <a:ext cx="781299" cy="548183"/>
              </a:xfrm>
              <a:prstGeom prst="straightConnector1">
                <a:avLst/>
              </a:prstGeom>
              <a:noFill/>
              <a:ln w="38100" cap="flat" cmpd="sng" algn="ctr">
                <a:solidFill>
                  <a:srgbClr val="00B0F0"/>
                </a:solidFill>
                <a:prstDash val="solid"/>
                <a:tailEnd type="arrow" w="lg" len="lg"/>
              </a:ln>
              <a:effectLst/>
            </p:spPr>
          </p:cxnSp>
          <p:cxnSp>
            <p:nvCxnSpPr>
              <p:cNvPr id="272" name="Straight Arrow Connector 271"/>
              <p:cNvCxnSpPr/>
              <p:nvPr/>
            </p:nvCxnSpPr>
            <p:spPr>
              <a:xfrm flipV="1">
                <a:off x="3802103" y="3315857"/>
                <a:ext cx="1020792" cy="100637"/>
              </a:xfrm>
              <a:prstGeom prst="straightConnector1">
                <a:avLst/>
              </a:prstGeom>
              <a:noFill/>
              <a:ln w="38100" cap="flat" cmpd="sng" algn="ctr">
                <a:solidFill>
                  <a:srgbClr val="00B0F0"/>
                </a:solidFill>
                <a:prstDash val="solid"/>
                <a:tailEnd type="arrow" w="lg" len="lg"/>
              </a:ln>
              <a:effectLst/>
            </p:spPr>
          </p:cxnSp>
          <p:cxnSp>
            <p:nvCxnSpPr>
              <p:cNvPr id="273" name="Straight Arrow Connector 272"/>
              <p:cNvCxnSpPr/>
              <p:nvPr/>
            </p:nvCxnSpPr>
            <p:spPr>
              <a:xfrm>
                <a:off x="3815830" y="3424680"/>
                <a:ext cx="944603" cy="430074"/>
              </a:xfrm>
              <a:prstGeom prst="straightConnector1">
                <a:avLst/>
              </a:prstGeom>
              <a:noFill/>
              <a:ln w="38100" cap="flat" cmpd="sng" algn="ctr">
                <a:solidFill>
                  <a:srgbClr val="00B0F0"/>
                </a:solidFill>
                <a:prstDash val="solid"/>
                <a:tailEnd type="arrow" w="lg" len="lg"/>
              </a:ln>
              <a:effectLst/>
            </p:spPr>
          </p:cxnSp>
          <p:cxnSp>
            <p:nvCxnSpPr>
              <p:cNvPr id="274" name="Straight Arrow Connector 273"/>
              <p:cNvCxnSpPr/>
              <p:nvPr/>
            </p:nvCxnSpPr>
            <p:spPr>
              <a:xfrm>
                <a:off x="3805999" y="3410981"/>
                <a:ext cx="510821" cy="681145"/>
              </a:xfrm>
              <a:prstGeom prst="straightConnector1">
                <a:avLst/>
              </a:prstGeom>
              <a:noFill/>
              <a:ln w="38100" cap="flat" cmpd="sng" algn="ctr">
                <a:solidFill>
                  <a:srgbClr val="00B0F0"/>
                </a:solidFill>
                <a:prstDash val="solid"/>
                <a:tailEnd type="arrow" w="lg" len="lg"/>
              </a:ln>
              <a:effectLst/>
            </p:spPr>
          </p:cxnSp>
          <p:pic>
            <p:nvPicPr>
              <p:cNvPr id="275" name="Picture 274" descr="graph3.png"/>
              <p:cNvPicPr>
                <a:picLocks noChangeAspect="1"/>
              </p:cNvPicPr>
              <p:nvPr/>
            </p:nvPicPr>
            <p:blipFill>
              <a:blip r:embed="rId6"/>
              <a:stretch>
                <a:fillRect/>
              </a:stretch>
            </p:blipFill>
            <p:spPr>
              <a:xfrm>
                <a:off x="2055905" y="3394786"/>
                <a:ext cx="678979" cy="446131"/>
              </a:xfrm>
              <a:prstGeom prst="rect">
                <a:avLst/>
              </a:prstGeom>
              <a:ln w="28575">
                <a:solidFill>
                  <a:srgbClr val="00B050"/>
                </a:solidFill>
              </a:ln>
              <a:effectLst>
                <a:outerShdw blurRad="63500" dist="63500" dir="2700000" sx="95000" sy="95000" algn="tl" rotWithShape="0">
                  <a:prstClr val="black">
                    <a:alpha val="40000"/>
                  </a:prstClr>
                </a:outerShdw>
              </a:effectLst>
            </p:spPr>
          </p:pic>
        </p:grpSp>
        <p:sp>
          <p:nvSpPr>
            <p:cNvPr id="262" name="Rounded Rectangle 261"/>
            <p:cNvSpPr/>
            <p:nvPr/>
          </p:nvSpPr>
          <p:spPr>
            <a:xfrm>
              <a:off x="8770341" y="3079893"/>
              <a:ext cx="946784" cy="583589"/>
            </a:xfrm>
            <a:prstGeom prst="roundRect">
              <a:avLst/>
            </a:prstGeom>
            <a:solidFill>
              <a:srgbClr val="FF0000">
                <a:alpha val="65098"/>
              </a:srgbClr>
            </a:solidFill>
            <a:ln w="9525" cap="flat" cmpd="sng" algn="ctr">
              <a:solidFill>
                <a:srgbClr val="E5DD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rPr>
                <a:t>Machine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prstClr val="white"/>
                  </a:solidFill>
                  <a:effectLst/>
                  <a:uLnTx/>
                  <a:uFillTx/>
                  <a:latin typeface="Arial" pitchFamily="34" charset="0"/>
                  <a:ea typeface="+mn-ea"/>
                  <a:cs typeface="Arial" pitchFamily="34" charset="0"/>
                </a:rPr>
                <a:t>Learning</a:t>
              </a:r>
            </a:p>
          </p:txBody>
        </p:sp>
      </p:grpSp>
      <mc:AlternateContent xmlns:mc="http://schemas.openxmlformats.org/markup-compatibility/2006" xmlns:a14="http://schemas.microsoft.com/office/drawing/2010/main">
        <mc:Choice Requires="a14">
          <p:sp>
            <p:nvSpPr>
              <p:cNvPr id="321" name="TextBox 320"/>
              <p:cNvSpPr txBox="1"/>
              <p:nvPr/>
            </p:nvSpPr>
            <p:spPr>
              <a:xfrm>
                <a:off x="5478925" y="5052999"/>
                <a:ext cx="3376358" cy="369332"/>
              </a:xfrm>
              <a:prstGeom prst="rect">
                <a:avLst/>
              </a:prstGeom>
              <a:noFill/>
            </p:spPr>
            <p:txBody>
              <a:bodyPr wrap="square" rtlCol="0">
                <a:spAutoFit/>
              </a:bodyPr>
              <a:lstStyle/>
              <a:p>
                <a:pPr algn="l" rtl="0"/>
                <a14:m>
                  <m:oMathPara xmlns:m="http://schemas.openxmlformats.org/officeDocument/2006/math">
                    <m:oMathParaPr>
                      <m:jc m:val="center"/>
                    </m:oMathParaPr>
                    <m:oMath xmlns:m="http://schemas.openxmlformats.org/officeDocument/2006/math">
                      <m:r>
                        <m:rPr>
                          <m:nor/>
                        </m:rPr>
                        <a:rPr lang="en-US" dirty="0">
                          <a:solidFill>
                            <a:srgbClr val="FF0000"/>
                          </a:solidFill>
                          <a:latin typeface="Cambria Math" panose="02040503050406030204" pitchFamily="18" charset="0"/>
                          <a:ea typeface="Cambria Math" panose="02040503050406030204" pitchFamily="18" charset="0"/>
                          <a:cs typeface="Arial" pitchFamily="34" charset="0"/>
                        </a:rPr>
                        <m:t>𝑚𝑜𝑑𝑒𝑙</m:t>
                      </m:r>
                      <m:r>
                        <a:rPr lang="en-US" dirty="0">
                          <a:solidFill>
                            <a:srgbClr val="FF0000"/>
                          </a:solidFill>
                          <a:latin typeface="Cambria Math" panose="02040503050406030204" pitchFamily="18" charset="0"/>
                          <a:cs typeface="Arial" pitchFamily="34" charset="0"/>
                        </a:rPr>
                        <m:t>:</m:t>
                      </m:r>
                      <m:r>
                        <m:rPr>
                          <m:sty m:val="p"/>
                        </m:rPr>
                        <a:rPr lang="en-US" dirty="0">
                          <a:solidFill>
                            <a:srgbClr val="00B050"/>
                          </a:solidFill>
                          <a:latin typeface="Cambria Math" panose="02040503050406030204" pitchFamily="18" charset="0"/>
                          <a:cs typeface="Arial" pitchFamily="34" charset="0"/>
                        </a:rPr>
                        <m:t>Inputs</m:t>
                      </m:r>
                      <m:r>
                        <a:rPr lang="en-US" dirty="0">
                          <a:solidFill>
                            <a:prstClr val="black"/>
                          </a:solidFill>
                          <a:latin typeface="Cambria Math" panose="02040503050406030204" pitchFamily="18" charset="0"/>
                          <a:cs typeface="Arial" pitchFamily="34" charset="0"/>
                        </a:rPr>
                        <m:t>→</m:t>
                      </m:r>
                      <m:r>
                        <m:rPr>
                          <m:sty m:val="p"/>
                        </m:rPr>
                        <a:rPr lang="en-US" dirty="0">
                          <a:solidFill>
                            <a:srgbClr val="00B050"/>
                          </a:solidFill>
                          <a:latin typeface="Cambria Math" panose="02040503050406030204" pitchFamily="18" charset="0"/>
                          <a:cs typeface="Arial" pitchFamily="34" charset="0"/>
                        </a:rPr>
                        <m:t>Outputs</m:t>
                      </m:r>
                    </m:oMath>
                  </m:oMathPara>
                </a14:m>
                <a:endParaRPr lang="en-US" dirty="0">
                  <a:solidFill>
                    <a:srgbClr val="00B050"/>
                  </a:solidFill>
                  <a:latin typeface="Cambria Math" panose="02040503050406030204" pitchFamily="18" charset="0"/>
                  <a:cs typeface="Arial" pitchFamily="34" charset="0"/>
                </a:endParaRPr>
              </a:p>
            </p:txBody>
          </p:sp>
        </mc:Choice>
        <mc:Fallback xmlns="">
          <p:sp>
            <p:nvSpPr>
              <p:cNvPr id="321" name="TextBox 320"/>
              <p:cNvSpPr txBox="1">
                <a:spLocks noRot="1" noChangeAspect="1" noMove="1" noResize="1" noEditPoints="1" noAdjustHandles="1" noChangeArrowheads="1" noChangeShapeType="1" noTextEdit="1"/>
              </p:cNvSpPr>
              <p:nvPr/>
            </p:nvSpPr>
            <p:spPr>
              <a:xfrm>
                <a:off x="5478925" y="5052999"/>
                <a:ext cx="3376358" cy="369332"/>
              </a:xfrm>
              <a:prstGeom prst="rect">
                <a:avLst/>
              </a:prstGeom>
              <a:blipFill>
                <a:blip r:embed="rId7"/>
                <a:stretch>
                  <a:fillRect b="-15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graphicFrame>
            <p:nvGraphicFramePr>
              <p:cNvPr id="322" name="Table 321"/>
              <p:cNvGraphicFramePr>
                <a:graphicFrameLocks noGrp="1"/>
              </p:cNvGraphicFramePr>
              <p:nvPr>
                <p:extLst>
                  <p:ext uri="{D42A27DB-BD31-4B8C-83A1-F6EECF244321}">
                    <p14:modId xmlns:p14="http://schemas.microsoft.com/office/powerpoint/2010/main" val="2385895061"/>
                  </p:ext>
                </p:extLst>
              </p:nvPr>
            </p:nvGraphicFramePr>
            <p:xfrm>
              <a:off x="-74660" y="4827176"/>
              <a:ext cx="5006700" cy="1645416"/>
            </p:xfrm>
            <a:graphic>
              <a:graphicData uri="http://schemas.openxmlformats.org/drawingml/2006/table">
                <a:tbl>
                  <a:tblPr firstRow="1" bandRow="1"/>
                  <a:tblGrid>
                    <a:gridCol w="2586670">
                      <a:extLst>
                        <a:ext uri="{9D8B030D-6E8A-4147-A177-3AD203B41FA5}">
                          <a16:colId xmlns:a16="http://schemas.microsoft.com/office/drawing/2014/main" val="20000"/>
                        </a:ext>
                      </a:extLst>
                    </a:gridCol>
                    <a:gridCol w="2420030">
                      <a:extLst>
                        <a:ext uri="{9D8B030D-6E8A-4147-A177-3AD203B41FA5}">
                          <a16:colId xmlns:a16="http://schemas.microsoft.com/office/drawing/2014/main" val="20001"/>
                        </a:ext>
                      </a:extLst>
                    </a:gridCol>
                  </a:tblGrid>
                  <a:tr h="384067">
                    <a:tc>
                      <a:txBody>
                        <a:bodyPr/>
                        <a:lstStyle>
                          <a:lvl1pPr marL="0" algn="r" defTabSz="914400" rtl="1" eaLnBrk="1" latinLnBrk="0" hangingPunct="1">
                            <a:defRPr sz="1800" kern="1200">
                              <a:solidFill>
                                <a:schemeClr val="tx1"/>
                              </a:solidFill>
                              <a:latin typeface="Arial"/>
                            </a:defRPr>
                          </a:lvl1pPr>
                          <a:lvl2pPr marL="457200" algn="r" defTabSz="914400" rtl="1" eaLnBrk="1" latinLnBrk="0" hangingPunct="1">
                            <a:defRPr sz="1800" kern="1200">
                              <a:solidFill>
                                <a:schemeClr val="tx1"/>
                              </a:solidFill>
                              <a:latin typeface="Arial"/>
                            </a:defRPr>
                          </a:lvl2pPr>
                          <a:lvl3pPr marL="914400" algn="r" defTabSz="914400" rtl="1" eaLnBrk="1" latinLnBrk="0" hangingPunct="1">
                            <a:defRPr sz="1800" kern="1200">
                              <a:solidFill>
                                <a:schemeClr val="tx1"/>
                              </a:solidFill>
                              <a:latin typeface="Arial"/>
                            </a:defRPr>
                          </a:lvl3pPr>
                          <a:lvl4pPr marL="1371600" algn="r" defTabSz="914400" rtl="1" eaLnBrk="1" latinLnBrk="0" hangingPunct="1">
                            <a:defRPr sz="1800" kern="1200">
                              <a:solidFill>
                                <a:schemeClr val="tx1"/>
                              </a:solidFill>
                              <a:latin typeface="Arial"/>
                            </a:defRPr>
                          </a:lvl4pPr>
                          <a:lvl5pPr marL="1828800" algn="r" defTabSz="914400" rtl="1" eaLnBrk="1" latinLnBrk="0" hangingPunct="1">
                            <a:defRPr sz="1800" kern="1200">
                              <a:solidFill>
                                <a:schemeClr val="tx1"/>
                              </a:solidFill>
                              <a:latin typeface="Arial"/>
                            </a:defRPr>
                          </a:lvl5pPr>
                          <a:lvl6pPr marL="2286000" algn="r" defTabSz="914400" rtl="1" eaLnBrk="1" latinLnBrk="0" hangingPunct="1">
                            <a:defRPr sz="1800" kern="1200">
                              <a:solidFill>
                                <a:schemeClr val="tx1"/>
                              </a:solidFill>
                              <a:latin typeface="Arial"/>
                            </a:defRPr>
                          </a:lvl6pPr>
                          <a:lvl7pPr marL="2743200" algn="r" defTabSz="914400" rtl="1" eaLnBrk="1" latinLnBrk="0" hangingPunct="1">
                            <a:defRPr sz="1800" kern="1200">
                              <a:solidFill>
                                <a:schemeClr val="tx1"/>
                              </a:solidFill>
                              <a:latin typeface="Arial"/>
                            </a:defRPr>
                          </a:lvl7pPr>
                          <a:lvl8pPr marL="3200400" algn="r" defTabSz="914400" rtl="1" eaLnBrk="1" latinLnBrk="0" hangingPunct="1">
                            <a:defRPr sz="1800" kern="1200">
                              <a:solidFill>
                                <a:schemeClr val="tx1"/>
                              </a:solidFill>
                              <a:latin typeface="Arial"/>
                            </a:defRPr>
                          </a:lvl8pPr>
                          <a:lvl9pPr marL="3657600" algn="r" defTabSz="914400" rtl="1" eaLnBrk="1" latinLnBrk="0" hangingPunct="1">
                            <a:defRPr sz="1800" kern="1200">
                              <a:solidFill>
                                <a:schemeClr val="tx1"/>
                              </a:solidFill>
                              <a:latin typeface="Arial"/>
                            </a:defRPr>
                          </a:lvl9pPr>
                        </a:lstStyle>
                        <a:p>
                          <a:pPr algn="ctr"/>
                          <a:r>
                            <a:rPr lang="en-US" sz="1500" dirty="0" smtClean="0">
                              <a:solidFill>
                                <a:schemeClr val="tx1"/>
                              </a:solidFill>
                            </a:rPr>
                            <a:t>Hand</a:t>
                          </a:r>
                          <a:r>
                            <a:rPr lang="en-US" sz="1500" baseline="0" dirty="0" smtClean="0">
                              <a:solidFill>
                                <a:schemeClr val="tx1"/>
                              </a:solidFill>
                            </a:rPr>
                            <a:t> Written Program</a:t>
                          </a:r>
                          <a:endParaRPr lang="en-US" sz="1500" b="0" dirty="0">
                            <a:solidFill>
                              <a:schemeClr val="tx1"/>
                            </a:solidFill>
                          </a:endParaRPr>
                        </a:p>
                      </a:txBody>
                      <a:tcPr marL="88001" marR="88001" marT="44001" marB="44001">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r" defTabSz="914400" rtl="1" eaLnBrk="1" latinLnBrk="0" hangingPunct="1">
                            <a:defRPr sz="1800" kern="1200">
                              <a:solidFill>
                                <a:schemeClr val="tx1"/>
                              </a:solidFill>
                              <a:latin typeface="Arial"/>
                            </a:defRPr>
                          </a:lvl1pPr>
                          <a:lvl2pPr marL="457200" algn="r" defTabSz="914400" rtl="1" eaLnBrk="1" latinLnBrk="0" hangingPunct="1">
                            <a:defRPr sz="1800" kern="1200">
                              <a:solidFill>
                                <a:schemeClr val="tx1"/>
                              </a:solidFill>
                              <a:latin typeface="Arial"/>
                            </a:defRPr>
                          </a:lvl2pPr>
                          <a:lvl3pPr marL="914400" algn="r" defTabSz="914400" rtl="1" eaLnBrk="1" latinLnBrk="0" hangingPunct="1">
                            <a:defRPr sz="1800" kern="1200">
                              <a:solidFill>
                                <a:schemeClr val="tx1"/>
                              </a:solidFill>
                              <a:latin typeface="Arial"/>
                            </a:defRPr>
                          </a:lvl3pPr>
                          <a:lvl4pPr marL="1371600" algn="r" defTabSz="914400" rtl="1" eaLnBrk="1" latinLnBrk="0" hangingPunct="1">
                            <a:defRPr sz="1800" kern="1200">
                              <a:solidFill>
                                <a:schemeClr val="tx1"/>
                              </a:solidFill>
                              <a:latin typeface="Arial"/>
                            </a:defRPr>
                          </a:lvl4pPr>
                          <a:lvl5pPr marL="1828800" algn="r" defTabSz="914400" rtl="1" eaLnBrk="1" latinLnBrk="0" hangingPunct="1">
                            <a:defRPr sz="1800" kern="1200">
                              <a:solidFill>
                                <a:schemeClr val="tx1"/>
                              </a:solidFill>
                              <a:latin typeface="Arial"/>
                            </a:defRPr>
                          </a:lvl5pPr>
                          <a:lvl6pPr marL="2286000" algn="r" defTabSz="914400" rtl="1" eaLnBrk="1" latinLnBrk="0" hangingPunct="1">
                            <a:defRPr sz="1800" kern="1200">
                              <a:solidFill>
                                <a:schemeClr val="tx1"/>
                              </a:solidFill>
                              <a:latin typeface="Arial"/>
                            </a:defRPr>
                          </a:lvl6pPr>
                          <a:lvl7pPr marL="2743200" algn="r" defTabSz="914400" rtl="1" eaLnBrk="1" latinLnBrk="0" hangingPunct="1">
                            <a:defRPr sz="1800" kern="1200">
                              <a:solidFill>
                                <a:schemeClr val="tx1"/>
                              </a:solidFill>
                              <a:latin typeface="Arial"/>
                            </a:defRPr>
                          </a:lvl7pPr>
                          <a:lvl8pPr marL="3200400" algn="r" defTabSz="914400" rtl="1" eaLnBrk="1" latinLnBrk="0" hangingPunct="1">
                            <a:defRPr sz="1800" kern="1200">
                              <a:solidFill>
                                <a:schemeClr val="tx1"/>
                              </a:solidFill>
                              <a:latin typeface="Arial"/>
                            </a:defRPr>
                          </a:lvl8pPr>
                          <a:lvl9pPr marL="3657600" algn="r" defTabSz="914400" rtl="1" eaLnBrk="1" latinLnBrk="0" hangingPunct="1">
                            <a:defRPr sz="1800" kern="1200">
                              <a:solidFill>
                                <a:schemeClr val="tx1"/>
                              </a:solidFill>
                              <a:latin typeface="Arial"/>
                            </a:defRPr>
                          </a:lvl9pPr>
                        </a:lstStyle>
                        <a:p>
                          <a:pPr algn="ctr"/>
                          <a:r>
                            <a:rPr lang="en-US" sz="1500" dirty="0" smtClean="0">
                              <a:solidFill>
                                <a:schemeClr val="tx1"/>
                              </a:solidFill>
                            </a:rPr>
                            <a:t>Formula or Equation</a:t>
                          </a:r>
                          <a:endParaRPr lang="en-US" sz="1500" b="0" dirty="0">
                            <a:solidFill>
                              <a:schemeClr val="tx1"/>
                            </a:solidFill>
                          </a:endParaRPr>
                        </a:p>
                      </a:txBody>
                      <a:tcPr marL="88001" marR="88001" marT="44001" marB="44001">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61349">
                    <a:tc>
                      <a:txBody>
                        <a:bodyPr/>
                        <a:lstStyle>
                          <a:lvl1pPr marL="0" algn="r" defTabSz="914400" rtl="1" eaLnBrk="1" latinLnBrk="0" hangingPunct="1">
                            <a:defRPr sz="1800" kern="1200">
                              <a:solidFill>
                                <a:schemeClr val="tx1"/>
                              </a:solidFill>
                              <a:latin typeface="Arial"/>
                            </a:defRPr>
                          </a:lvl1pPr>
                          <a:lvl2pPr marL="457200" algn="r" defTabSz="914400" rtl="1" eaLnBrk="1" latinLnBrk="0" hangingPunct="1">
                            <a:defRPr sz="1800" kern="1200">
                              <a:solidFill>
                                <a:schemeClr val="tx1"/>
                              </a:solidFill>
                              <a:latin typeface="Arial"/>
                            </a:defRPr>
                          </a:lvl2pPr>
                          <a:lvl3pPr marL="914400" algn="r" defTabSz="914400" rtl="1" eaLnBrk="1" latinLnBrk="0" hangingPunct="1">
                            <a:defRPr sz="1800" kern="1200">
                              <a:solidFill>
                                <a:schemeClr val="tx1"/>
                              </a:solidFill>
                              <a:latin typeface="Arial"/>
                            </a:defRPr>
                          </a:lvl3pPr>
                          <a:lvl4pPr marL="1371600" algn="r" defTabSz="914400" rtl="1" eaLnBrk="1" latinLnBrk="0" hangingPunct="1">
                            <a:defRPr sz="1800" kern="1200">
                              <a:solidFill>
                                <a:schemeClr val="tx1"/>
                              </a:solidFill>
                              <a:latin typeface="Arial"/>
                            </a:defRPr>
                          </a:lvl4pPr>
                          <a:lvl5pPr marL="1828800" algn="r" defTabSz="914400" rtl="1" eaLnBrk="1" latinLnBrk="0" hangingPunct="1">
                            <a:defRPr sz="1800" kern="1200">
                              <a:solidFill>
                                <a:schemeClr val="tx1"/>
                              </a:solidFill>
                              <a:latin typeface="Arial"/>
                            </a:defRPr>
                          </a:lvl5pPr>
                          <a:lvl6pPr marL="2286000" algn="r" defTabSz="914400" rtl="1" eaLnBrk="1" latinLnBrk="0" hangingPunct="1">
                            <a:defRPr sz="1800" kern="1200">
                              <a:solidFill>
                                <a:schemeClr val="tx1"/>
                              </a:solidFill>
                              <a:latin typeface="Arial"/>
                            </a:defRPr>
                          </a:lvl6pPr>
                          <a:lvl7pPr marL="2743200" algn="r" defTabSz="914400" rtl="1" eaLnBrk="1" latinLnBrk="0" hangingPunct="1">
                            <a:defRPr sz="1800" kern="1200">
                              <a:solidFill>
                                <a:schemeClr val="tx1"/>
                              </a:solidFill>
                              <a:latin typeface="Arial"/>
                            </a:defRPr>
                          </a:lvl7pPr>
                          <a:lvl8pPr marL="3200400" algn="r" defTabSz="914400" rtl="1" eaLnBrk="1" latinLnBrk="0" hangingPunct="1">
                            <a:defRPr sz="1800" kern="1200">
                              <a:solidFill>
                                <a:schemeClr val="tx1"/>
                              </a:solidFill>
                              <a:latin typeface="Arial"/>
                            </a:defRPr>
                          </a:lvl8pPr>
                          <a:lvl9pPr marL="3657600" algn="r" defTabSz="914400" rtl="1" eaLnBrk="1" latinLnBrk="0" hangingPunct="1">
                            <a:defRPr sz="1800" kern="1200">
                              <a:solidFill>
                                <a:schemeClr val="tx1"/>
                              </a:solidFill>
                              <a:latin typeface="Arial"/>
                            </a:defRPr>
                          </a:lvl9pPr>
                        </a:lstStyle>
                        <a:p>
                          <a:pPr lvl="0"/>
                          <a:r>
                            <a:rPr lang="en-US" sz="1500" dirty="0" smtClean="0"/>
                            <a:t>If </a:t>
                          </a:r>
                          <a:r>
                            <a:rPr lang="en-US" sz="1500" dirty="0" err="1" smtClean="0"/>
                            <a:t>X_acc</a:t>
                          </a:r>
                          <a:r>
                            <a:rPr lang="en-US" sz="1500" dirty="0" smtClean="0"/>
                            <a:t> &gt; 0.5</a:t>
                          </a:r>
                        </a:p>
                        <a:p>
                          <a:pPr lvl="1"/>
                          <a:r>
                            <a:rPr lang="en-US" sz="1500" dirty="0" smtClean="0"/>
                            <a:t>then “SITTING”</a:t>
                          </a:r>
                        </a:p>
                        <a:p>
                          <a:pPr lvl="0"/>
                          <a:r>
                            <a:rPr lang="en-US" sz="1500" dirty="0" smtClean="0"/>
                            <a:t>If </a:t>
                          </a:r>
                          <a:r>
                            <a:rPr lang="en-US" sz="1500" dirty="0" err="1" smtClean="0"/>
                            <a:t>Y_acc</a:t>
                          </a:r>
                          <a:r>
                            <a:rPr lang="en-US" sz="1500" dirty="0" smtClean="0"/>
                            <a:t> &lt; 4 and </a:t>
                          </a:r>
                          <a:r>
                            <a:rPr lang="en-US" sz="1500" dirty="0" err="1" smtClean="0"/>
                            <a:t>Z_acc</a:t>
                          </a:r>
                          <a:r>
                            <a:rPr lang="en-US" sz="1500" dirty="0" smtClean="0"/>
                            <a:t> &gt; 5</a:t>
                          </a:r>
                        </a:p>
                        <a:p>
                          <a:pPr lvl="1"/>
                          <a:r>
                            <a:rPr lang="en-US" sz="1500" dirty="0" smtClean="0"/>
                            <a:t>then “STANDING”</a:t>
                          </a:r>
                        </a:p>
                        <a:p>
                          <a:pPr lvl="0" algn="ctr"/>
                          <a:r>
                            <a:rPr lang="en-US" sz="1500" dirty="0" smtClean="0"/>
                            <a:t>…</a:t>
                          </a:r>
                          <a:endParaRPr lang="en-US" sz="1500" dirty="0" smtClean="0">
                            <a:solidFill>
                              <a:prstClr val="black"/>
                            </a:solidFill>
                            <a:latin typeface="Arial" pitchFamily="34" charset="0"/>
                            <a:cs typeface="Arial" pitchFamily="34" charset="0"/>
                          </a:endParaRPr>
                        </a:p>
                      </a:txBody>
                      <a:tcPr marL="88001" marR="88001" marT="44001" marB="44001">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r" defTabSz="914400" rtl="1" eaLnBrk="1" latinLnBrk="0" hangingPunct="1">
                            <a:defRPr sz="1800" kern="1200">
                              <a:solidFill>
                                <a:schemeClr val="tx1"/>
                              </a:solidFill>
                              <a:latin typeface="Arial"/>
                            </a:defRPr>
                          </a:lvl1pPr>
                          <a:lvl2pPr marL="457200" algn="r" defTabSz="914400" rtl="1" eaLnBrk="1" latinLnBrk="0" hangingPunct="1">
                            <a:defRPr sz="1800" kern="1200">
                              <a:solidFill>
                                <a:schemeClr val="tx1"/>
                              </a:solidFill>
                              <a:latin typeface="Arial"/>
                            </a:defRPr>
                          </a:lvl2pPr>
                          <a:lvl3pPr marL="914400" algn="r" defTabSz="914400" rtl="1" eaLnBrk="1" latinLnBrk="0" hangingPunct="1">
                            <a:defRPr sz="1800" kern="1200">
                              <a:solidFill>
                                <a:schemeClr val="tx1"/>
                              </a:solidFill>
                              <a:latin typeface="Arial"/>
                            </a:defRPr>
                          </a:lvl3pPr>
                          <a:lvl4pPr marL="1371600" algn="r" defTabSz="914400" rtl="1" eaLnBrk="1" latinLnBrk="0" hangingPunct="1">
                            <a:defRPr sz="1800" kern="1200">
                              <a:solidFill>
                                <a:schemeClr val="tx1"/>
                              </a:solidFill>
                              <a:latin typeface="Arial"/>
                            </a:defRPr>
                          </a:lvl4pPr>
                          <a:lvl5pPr marL="1828800" algn="r" defTabSz="914400" rtl="1" eaLnBrk="1" latinLnBrk="0" hangingPunct="1">
                            <a:defRPr sz="1800" kern="1200">
                              <a:solidFill>
                                <a:schemeClr val="tx1"/>
                              </a:solidFill>
                              <a:latin typeface="Arial"/>
                            </a:defRPr>
                          </a:lvl5pPr>
                          <a:lvl6pPr marL="2286000" algn="r" defTabSz="914400" rtl="1" eaLnBrk="1" latinLnBrk="0" hangingPunct="1">
                            <a:defRPr sz="1800" kern="1200">
                              <a:solidFill>
                                <a:schemeClr val="tx1"/>
                              </a:solidFill>
                              <a:latin typeface="Arial"/>
                            </a:defRPr>
                          </a:lvl6pPr>
                          <a:lvl7pPr marL="2743200" algn="r" defTabSz="914400" rtl="1" eaLnBrk="1" latinLnBrk="0" hangingPunct="1">
                            <a:defRPr sz="1800" kern="1200">
                              <a:solidFill>
                                <a:schemeClr val="tx1"/>
                              </a:solidFill>
                              <a:latin typeface="Arial"/>
                            </a:defRPr>
                          </a:lvl7pPr>
                          <a:lvl8pPr marL="3200400" algn="r" defTabSz="914400" rtl="1" eaLnBrk="1" latinLnBrk="0" hangingPunct="1">
                            <a:defRPr sz="1800" kern="1200">
                              <a:solidFill>
                                <a:schemeClr val="tx1"/>
                              </a:solidFill>
                              <a:latin typeface="Arial"/>
                            </a:defRPr>
                          </a:lvl8pPr>
                          <a:lvl9pPr marL="3657600" algn="r" defTabSz="914400" rtl="1" eaLnBrk="1" latinLnBrk="0" hangingPunct="1">
                            <a:defRPr sz="1800" kern="1200">
                              <a:solidFill>
                                <a:schemeClr val="tx1"/>
                              </a:solidFill>
                              <a:latin typeface="Arial"/>
                            </a:defRPr>
                          </a:lvl9p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panose="02040503050406030204" pitchFamily="18" charset="0"/>
                                      </a:rPr>
                                      <m:t>𝑌</m:t>
                                    </m:r>
                                  </m:e>
                                  <m:sub>
                                    <m:r>
                                      <a:rPr lang="en-US" sz="1700" smtClean="0">
                                        <a:latin typeface="Cambria Math" panose="02040503050406030204" pitchFamily="18" charset="0"/>
                                      </a:rPr>
                                      <m:t>𝑎𝑐𝑡𝑖𝑣𝑖𝑡𝑦</m:t>
                                    </m:r>
                                  </m:sub>
                                </m:sSub>
                                <m:r>
                                  <a:rPr lang="en-US" sz="1700" smtClean="0">
                                    <a:latin typeface="Cambria Math" panose="02040503050406030204" pitchFamily="18" charset="0"/>
                                  </a:rPr>
                                  <m:t>=</m:t>
                                </m:r>
                                <m:sSub>
                                  <m:sSubPr>
                                    <m:ctrlPr>
                                      <a:rPr lang="en-US" sz="1700" i="1" smtClean="0">
                                        <a:latin typeface="Cambria Math" panose="02040503050406030204" pitchFamily="18" charset="0"/>
                                      </a:rPr>
                                    </m:ctrlPr>
                                  </m:sSubPr>
                                  <m:e>
                                    <m:r>
                                      <a:rPr lang="en-US" sz="1700" smtClean="0">
                                        <a:latin typeface="Cambria Math" panose="02040503050406030204" pitchFamily="18" charset="0"/>
                                      </a:rPr>
                                      <m:t>𝛽</m:t>
                                    </m:r>
                                  </m:e>
                                  <m:sub>
                                    <m:r>
                                      <a:rPr lang="en-US" sz="1700" smtClean="0">
                                        <a:latin typeface="Cambria Math" panose="02040503050406030204" pitchFamily="18" charset="0"/>
                                      </a:rPr>
                                      <m:t>1</m:t>
                                    </m:r>
                                  </m:sub>
                                </m:sSub>
                                <m:sSub>
                                  <m:sSubPr>
                                    <m:ctrlPr>
                                      <a:rPr lang="en-US" sz="1700" i="1" smtClean="0">
                                        <a:latin typeface="Cambria Math" panose="02040503050406030204" pitchFamily="18" charset="0"/>
                                      </a:rPr>
                                    </m:ctrlPr>
                                  </m:sSubPr>
                                  <m:e>
                                    <m:r>
                                      <a:rPr lang="en-US" sz="1700" smtClean="0">
                                        <a:latin typeface="Cambria Math" panose="02040503050406030204" pitchFamily="18" charset="0"/>
                                      </a:rPr>
                                      <m:t>𝑋</m:t>
                                    </m:r>
                                  </m:e>
                                  <m:sub>
                                    <m:r>
                                      <a:rPr lang="en-US" sz="1700" smtClean="0">
                                        <a:latin typeface="Cambria Math" panose="02040503050406030204" pitchFamily="18" charset="0"/>
                                      </a:rPr>
                                      <m:t>𝑎𝑐𝑐</m:t>
                                    </m:r>
                                  </m:sub>
                                </m:sSub>
                                <m:r>
                                  <a:rPr lang="en-US" sz="1700" smtClean="0">
                                    <a:latin typeface="Cambria Math" panose="02040503050406030204" pitchFamily="18" charset="0"/>
                                  </a:rPr>
                                  <m:t>+</m:t>
                                </m:r>
                                <m:sSub>
                                  <m:sSubPr>
                                    <m:ctrlPr>
                                      <a:rPr lang="en-US" sz="1700" i="1" smtClean="0">
                                        <a:latin typeface="Cambria Math" panose="02040503050406030204" pitchFamily="18" charset="0"/>
                                      </a:rPr>
                                    </m:ctrlPr>
                                  </m:sSubPr>
                                  <m:e>
                                    <m:r>
                                      <a:rPr lang="en-US" sz="1700" smtClean="0">
                                        <a:latin typeface="Cambria Math" panose="02040503050406030204" pitchFamily="18" charset="0"/>
                                      </a:rPr>
                                      <m:t>𝛽</m:t>
                                    </m:r>
                                  </m:e>
                                  <m:sub>
                                    <m:r>
                                      <a:rPr lang="en-US" sz="1700" smtClean="0">
                                        <a:latin typeface="Cambria Math" panose="02040503050406030204" pitchFamily="18" charset="0"/>
                                      </a:rPr>
                                      <m:t>2</m:t>
                                    </m:r>
                                  </m:sub>
                                </m:sSub>
                                <m:sSub>
                                  <m:sSubPr>
                                    <m:ctrlPr>
                                      <a:rPr lang="en-US" sz="1700" i="1" smtClean="0">
                                        <a:latin typeface="Cambria Math" panose="02040503050406030204" pitchFamily="18" charset="0"/>
                                      </a:rPr>
                                    </m:ctrlPr>
                                  </m:sSubPr>
                                  <m:e>
                                    <m:r>
                                      <a:rPr lang="en-US" sz="1700" smtClean="0">
                                        <a:latin typeface="Cambria Math" panose="02040503050406030204" pitchFamily="18" charset="0"/>
                                      </a:rPr>
                                      <m:t>𝑌</m:t>
                                    </m:r>
                                  </m:e>
                                  <m:sub>
                                    <m:r>
                                      <a:rPr lang="en-US" sz="1700" smtClean="0">
                                        <a:latin typeface="Cambria Math" panose="02040503050406030204" pitchFamily="18" charset="0"/>
                                      </a:rPr>
                                      <m:t>𝑎𝑐𝑐</m:t>
                                    </m:r>
                                  </m:sub>
                                </m:sSub>
                                <m:r>
                                  <a:rPr lang="en-US" sz="1700" smtClean="0">
                                    <a:latin typeface="Cambria Math" panose="02040503050406030204" pitchFamily="18" charset="0"/>
                                  </a:rPr>
                                  <m:t>+</m:t>
                                </m:r>
                                <m:sSub>
                                  <m:sSubPr>
                                    <m:ctrlPr>
                                      <a:rPr lang="en-US" sz="1700" i="1" smtClean="0">
                                        <a:latin typeface="Cambria Math" panose="02040503050406030204" pitchFamily="18" charset="0"/>
                                      </a:rPr>
                                    </m:ctrlPr>
                                  </m:sSubPr>
                                  <m:e>
                                    <m:r>
                                      <a:rPr lang="en-US" sz="1700" smtClean="0">
                                        <a:latin typeface="Cambria Math" panose="02040503050406030204" pitchFamily="18" charset="0"/>
                                      </a:rPr>
                                      <m:t>𝛽</m:t>
                                    </m:r>
                                  </m:e>
                                  <m:sub>
                                    <m:r>
                                      <a:rPr lang="en-US" sz="1700" smtClean="0">
                                        <a:latin typeface="Cambria Math" panose="02040503050406030204" pitchFamily="18" charset="0"/>
                                      </a:rPr>
                                      <m:t>3</m:t>
                                    </m:r>
                                  </m:sub>
                                </m:sSub>
                                <m:sSub>
                                  <m:sSubPr>
                                    <m:ctrlPr>
                                      <a:rPr lang="en-US" sz="1700" i="1" smtClean="0">
                                        <a:latin typeface="Cambria Math" panose="02040503050406030204" pitchFamily="18" charset="0"/>
                                      </a:rPr>
                                    </m:ctrlPr>
                                  </m:sSubPr>
                                  <m:e>
                                    <m:r>
                                      <a:rPr lang="en-US" sz="1700" smtClean="0">
                                        <a:latin typeface="Cambria Math" panose="02040503050406030204" pitchFamily="18" charset="0"/>
                                      </a:rPr>
                                      <m:t>𝑍</m:t>
                                    </m:r>
                                  </m:e>
                                  <m:sub>
                                    <m:r>
                                      <a:rPr lang="en-US" sz="1700" smtClean="0">
                                        <a:latin typeface="Cambria Math" panose="02040503050406030204" pitchFamily="18" charset="0"/>
                                      </a:rPr>
                                      <m:t>𝑎𝑐𝑐</m:t>
                                    </m:r>
                                  </m:sub>
                                </m:sSub>
                                <m:r>
                                  <a:rPr lang="en-US" sz="1700" smtClean="0">
                                    <a:latin typeface="Cambria Math" panose="02040503050406030204" pitchFamily="18" charset="0"/>
                                  </a:rPr>
                                  <m:t>+ </m:t>
                                </m:r>
                              </m:oMath>
                            </m:oMathPara>
                          </a14:m>
                          <a:endParaRPr lang="en-US" sz="1700" dirty="0" smtClean="0"/>
                        </a:p>
                        <a:p>
                          <a:pPr algn="ctr"/>
                          <a:r>
                            <a:rPr lang="en-US" sz="1700" dirty="0" smtClean="0"/>
                            <a:t>…</a:t>
                          </a:r>
                          <a:endParaRPr lang="en-US" sz="1700" dirty="0"/>
                        </a:p>
                      </a:txBody>
                      <a:tcPr marL="88001" marR="88001" marT="44001" marB="44001">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mc:Choice>
        <mc:Fallback xmlns="">
          <p:graphicFrame>
            <p:nvGraphicFramePr>
              <p:cNvPr id="322" name="Table 321"/>
              <p:cNvGraphicFramePr>
                <a:graphicFrameLocks noGrp="1"/>
              </p:cNvGraphicFramePr>
              <p:nvPr>
                <p:extLst>
                  <p:ext uri="{D42A27DB-BD31-4B8C-83A1-F6EECF244321}">
                    <p14:modId xmlns:p14="http://schemas.microsoft.com/office/powerpoint/2010/main" val="2385895061"/>
                  </p:ext>
                </p:extLst>
              </p:nvPr>
            </p:nvGraphicFramePr>
            <p:xfrm>
              <a:off x="-74660" y="4827176"/>
              <a:ext cx="5006700" cy="1645416"/>
            </p:xfrm>
            <a:graphic>
              <a:graphicData uri="http://schemas.openxmlformats.org/drawingml/2006/table">
                <a:tbl>
                  <a:tblPr firstRow="1" bandRow="1"/>
                  <a:tblGrid>
                    <a:gridCol w="2586670">
                      <a:extLst>
                        <a:ext uri="{9D8B030D-6E8A-4147-A177-3AD203B41FA5}">
                          <a16:colId xmlns:a16="http://schemas.microsoft.com/office/drawing/2014/main" val="20000"/>
                        </a:ext>
                      </a:extLst>
                    </a:gridCol>
                    <a:gridCol w="2420030">
                      <a:extLst>
                        <a:ext uri="{9D8B030D-6E8A-4147-A177-3AD203B41FA5}">
                          <a16:colId xmlns:a16="http://schemas.microsoft.com/office/drawing/2014/main" val="20001"/>
                        </a:ext>
                      </a:extLst>
                    </a:gridCol>
                  </a:tblGrid>
                  <a:tr h="384067">
                    <a:tc>
                      <a:txBody>
                        <a:bodyPr/>
                        <a:lstStyle>
                          <a:lvl1pPr marL="0" algn="r" defTabSz="914400" rtl="1" eaLnBrk="1" latinLnBrk="0" hangingPunct="1">
                            <a:defRPr sz="1800" kern="1200">
                              <a:solidFill>
                                <a:schemeClr val="tx1"/>
                              </a:solidFill>
                              <a:latin typeface="Arial"/>
                            </a:defRPr>
                          </a:lvl1pPr>
                          <a:lvl2pPr marL="457200" algn="r" defTabSz="914400" rtl="1" eaLnBrk="1" latinLnBrk="0" hangingPunct="1">
                            <a:defRPr sz="1800" kern="1200">
                              <a:solidFill>
                                <a:schemeClr val="tx1"/>
                              </a:solidFill>
                              <a:latin typeface="Arial"/>
                            </a:defRPr>
                          </a:lvl2pPr>
                          <a:lvl3pPr marL="914400" algn="r" defTabSz="914400" rtl="1" eaLnBrk="1" latinLnBrk="0" hangingPunct="1">
                            <a:defRPr sz="1800" kern="1200">
                              <a:solidFill>
                                <a:schemeClr val="tx1"/>
                              </a:solidFill>
                              <a:latin typeface="Arial"/>
                            </a:defRPr>
                          </a:lvl3pPr>
                          <a:lvl4pPr marL="1371600" algn="r" defTabSz="914400" rtl="1" eaLnBrk="1" latinLnBrk="0" hangingPunct="1">
                            <a:defRPr sz="1800" kern="1200">
                              <a:solidFill>
                                <a:schemeClr val="tx1"/>
                              </a:solidFill>
                              <a:latin typeface="Arial"/>
                            </a:defRPr>
                          </a:lvl4pPr>
                          <a:lvl5pPr marL="1828800" algn="r" defTabSz="914400" rtl="1" eaLnBrk="1" latinLnBrk="0" hangingPunct="1">
                            <a:defRPr sz="1800" kern="1200">
                              <a:solidFill>
                                <a:schemeClr val="tx1"/>
                              </a:solidFill>
                              <a:latin typeface="Arial"/>
                            </a:defRPr>
                          </a:lvl5pPr>
                          <a:lvl6pPr marL="2286000" algn="r" defTabSz="914400" rtl="1" eaLnBrk="1" latinLnBrk="0" hangingPunct="1">
                            <a:defRPr sz="1800" kern="1200">
                              <a:solidFill>
                                <a:schemeClr val="tx1"/>
                              </a:solidFill>
                              <a:latin typeface="Arial"/>
                            </a:defRPr>
                          </a:lvl6pPr>
                          <a:lvl7pPr marL="2743200" algn="r" defTabSz="914400" rtl="1" eaLnBrk="1" latinLnBrk="0" hangingPunct="1">
                            <a:defRPr sz="1800" kern="1200">
                              <a:solidFill>
                                <a:schemeClr val="tx1"/>
                              </a:solidFill>
                              <a:latin typeface="Arial"/>
                            </a:defRPr>
                          </a:lvl7pPr>
                          <a:lvl8pPr marL="3200400" algn="r" defTabSz="914400" rtl="1" eaLnBrk="1" latinLnBrk="0" hangingPunct="1">
                            <a:defRPr sz="1800" kern="1200">
                              <a:solidFill>
                                <a:schemeClr val="tx1"/>
                              </a:solidFill>
                              <a:latin typeface="Arial"/>
                            </a:defRPr>
                          </a:lvl8pPr>
                          <a:lvl9pPr marL="3657600" algn="r" defTabSz="914400" rtl="1" eaLnBrk="1" latinLnBrk="0" hangingPunct="1">
                            <a:defRPr sz="1800" kern="1200">
                              <a:solidFill>
                                <a:schemeClr val="tx1"/>
                              </a:solidFill>
                              <a:latin typeface="Arial"/>
                            </a:defRPr>
                          </a:lvl9pPr>
                        </a:lstStyle>
                        <a:p>
                          <a:pPr algn="ctr"/>
                          <a:r>
                            <a:rPr lang="en-US" sz="1500" dirty="0" smtClean="0">
                              <a:solidFill>
                                <a:schemeClr val="tx1"/>
                              </a:solidFill>
                            </a:rPr>
                            <a:t>Hand</a:t>
                          </a:r>
                          <a:r>
                            <a:rPr lang="en-US" sz="1500" baseline="0" dirty="0" smtClean="0">
                              <a:solidFill>
                                <a:schemeClr val="tx1"/>
                              </a:solidFill>
                            </a:rPr>
                            <a:t> Written Program</a:t>
                          </a:r>
                          <a:endParaRPr lang="en-US" sz="1500" b="0" dirty="0">
                            <a:solidFill>
                              <a:schemeClr val="tx1"/>
                            </a:solidFill>
                          </a:endParaRPr>
                        </a:p>
                      </a:txBody>
                      <a:tcPr marL="88001" marR="88001" marT="44001" marB="44001">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r" defTabSz="914400" rtl="1" eaLnBrk="1" latinLnBrk="0" hangingPunct="1">
                            <a:defRPr sz="1800" kern="1200">
                              <a:solidFill>
                                <a:schemeClr val="tx1"/>
                              </a:solidFill>
                              <a:latin typeface="Arial"/>
                            </a:defRPr>
                          </a:lvl1pPr>
                          <a:lvl2pPr marL="457200" algn="r" defTabSz="914400" rtl="1" eaLnBrk="1" latinLnBrk="0" hangingPunct="1">
                            <a:defRPr sz="1800" kern="1200">
                              <a:solidFill>
                                <a:schemeClr val="tx1"/>
                              </a:solidFill>
                              <a:latin typeface="Arial"/>
                            </a:defRPr>
                          </a:lvl2pPr>
                          <a:lvl3pPr marL="914400" algn="r" defTabSz="914400" rtl="1" eaLnBrk="1" latinLnBrk="0" hangingPunct="1">
                            <a:defRPr sz="1800" kern="1200">
                              <a:solidFill>
                                <a:schemeClr val="tx1"/>
                              </a:solidFill>
                              <a:latin typeface="Arial"/>
                            </a:defRPr>
                          </a:lvl3pPr>
                          <a:lvl4pPr marL="1371600" algn="r" defTabSz="914400" rtl="1" eaLnBrk="1" latinLnBrk="0" hangingPunct="1">
                            <a:defRPr sz="1800" kern="1200">
                              <a:solidFill>
                                <a:schemeClr val="tx1"/>
                              </a:solidFill>
                              <a:latin typeface="Arial"/>
                            </a:defRPr>
                          </a:lvl4pPr>
                          <a:lvl5pPr marL="1828800" algn="r" defTabSz="914400" rtl="1" eaLnBrk="1" latinLnBrk="0" hangingPunct="1">
                            <a:defRPr sz="1800" kern="1200">
                              <a:solidFill>
                                <a:schemeClr val="tx1"/>
                              </a:solidFill>
                              <a:latin typeface="Arial"/>
                            </a:defRPr>
                          </a:lvl5pPr>
                          <a:lvl6pPr marL="2286000" algn="r" defTabSz="914400" rtl="1" eaLnBrk="1" latinLnBrk="0" hangingPunct="1">
                            <a:defRPr sz="1800" kern="1200">
                              <a:solidFill>
                                <a:schemeClr val="tx1"/>
                              </a:solidFill>
                              <a:latin typeface="Arial"/>
                            </a:defRPr>
                          </a:lvl6pPr>
                          <a:lvl7pPr marL="2743200" algn="r" defTabSz="914400" rtl="1" eaLnBrk="1" latinLnBrk="0" hangingPunct="1">
                            <a:defRPr sz="1800" kern="1200">
                              <a:solidFill>
                                <a:schemeClr val="tx1"/>
                              </a:solidFill>
                              <a:latin typeface="Arial"/>
                            </a:defRPr>
                          </a:lvl7pPr>
                          <a:lvl8pPr marL="3200400" algn="r" defTabSz="914400" rtl="1" eaLnBrk="1" latinLnBrk="0" hangingPunct="1">
                            <a:defRPr sz="1800" kern="1200">
                              <a:solidFill>
                                <a:schemeClr val="tx1"/>
                              </a:solidFill>
                              <a:latin typeface="Arial"/>
                            </a:defRPr>
                          </a:lvl8pPr>
                          <a:lvl9pPr marL="3657600" algn="r" defTabSz="914400" rtl="1" eaLnBrk="1" latinLnBrk="0" hangingPunct="1">
                            <a:defRPr sz="1800" kern="1200">
                              <a:solidFill>
                                <a:schemeClr val="tx1"/>
                              </a:solidFill>
                              <a:latin typeface="Arial"/>
                            </a:defRPr>
                          </a:lvl9pPr>
                        </a:lstStyle>
                        <a:p>
                          <a:pPr algn="ctr"/>
                          <a:r>
                            <a:rPr lang="en-US" sz="1500" dirty="0" smtClean="0">
                              <a:solidFill>
                                <a:schemeClr val="tx1"/>
                              </a:solidFill>
                            </a:rPr>
                            <a:t>Formula or </a:t>
                          </a:r>
                          <a:r>
                            <a:rPr lang="en-US" sz="1500" dirty="0" smtClean="0">
                              <a:solidFill>
                                <a:schemeClr val="tx1"/>
                              </a:solidFill>
                            </a:rPr>
                            <a:t>Equation</a:t>
                          </a:r>
                          <a:endParaRPr lang="en-US" sz="1500" b="0" dirty="0">
                            <a:solidFill>
                              <a:schemeClr val="tx1"/>
                            </a:solidFill>
                          </a:endParaRPr>
                        </a:p>
                      </a:txBody>
                      <a:tcPr marL="88001" marR="88001" marT="44001" marB="44001">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61349">
                    <a:tc>
                      <a:txBody>
                        <a:bodyPr/>
                        <a:lstStyle>
                          <a:lvl1pPr marL="0" algn="r" defTabSz="914400" rtl="1" eaLnBrk="1" latinLnBrk="0" hangingPunct="1">
                            <a:defRPr sz="1800" kern="1200">
                              <a:solidFill>
                                <a:schemeClr val="tx1"/>
                              </a:solidFill>
                              <a:latin typeface="Arial"/>
                            </a:defRPr>
                          </a:lvl1pPr>
                          <a:lvl2pPr marL="457200" algn="r" defTabSz="914400" rtl="1" eaLnBrk="1" latinLnBrk="0" hangingPunct="1">
                            <a:defRPr sz="1800" kern="1200">
                              <a:solidFill>
                                <a:schemeClr val="tx1"/>
                              </a:solidFill>
                              <a:latin typeface="Arial"/>
                            </a:defRPr>
                          </a:lvl2pPr>
                          <a:lvl3pPr marL="914400" algn="r" defTabSz="914400" rtl="1" eaLnBrk="1" latinLnBrk="0" hangingPunct="1">
                            <a:defRPr sz="1800" kern="1200">
                              <a:solidFill>
                                <a:schemeClr val="tx1"/>
                              </a:solidFill>
                              <a:latin typeface="Arial"/>
                            </a:defRPr>
                          </a:lvl3pPr>
                          <a:lvl4pPr marL="1371600" algn="r" defTabSz="914400" rtl="1" eaLnBrk="1" latinLnBrk="0" hangingPunct="1">
                            <a:defRPr sz="1800" kern="1200">
                              <a:solidFill>
                                <a:schemeClr val="tx1"/>
                              </a:solidFill>
                              <a:latin typeface="Arial"/>
                            </a:defRPr>
                          </a:lvl4pPr>
                          <a:lvl5pPr marL="1828800" algn="r" defTabSz="914400" rtl="1" eaLnBrk="1" latinLnBrk="0" hangingPunct="1">
                            <a:defRPr sz="1800" kern="1200">
                              <a:solidFill>
                                <a:schemeClr val="tx1"/>
                              </a:solidFill>
                              <a:latin typeface="Arial"/>
                            </a:defRPr>
                          </a:lvl5pPr>
                          <a:lvl6pPr marL="2286000" algn="r" defTabSz="914400" rtl="1" eaLnBrk="1" latinLnBrk="0" hangingPunct="1">
                            <a:defRPr sz="1800" kern="1200">
                              <a:solidFill>
                                <a:schemeClr val="tx1"/>
                              </a:solidFill>
                              <a:latin typeface="Arial"/>
                            </a:defRPr>
                          </a:lvl6pPr>
                          <a:lvl7pPr marL="2743200" algn="r" defTabSz="914400" rtl="1" eaLnBrk="1" latinLnBrk="0" hangingPunct="1">
                            <a:defRPr sz="1800" kern="1200">
                              <a:solidFill>
                                <a:schemeClr val="tx1"/>
                              </a:solidFill>
                              <a:latin typeface="Arial"/>
                            </a:defRPr>
                          </a:lvl7pPr>
                          <a:lvl8pPr marL="3200400" algn="r" defTabSz="914400" rtl="1" eaLnBrk="1" latinLnBrk="0" hangingPunct="1">
                            <a:defRPr sz="1800" kern="1200">
                              <a:solidFill>
                                <a:schemeClr val="tx1"/>
                              </a:solidFill>
                              <a:latin typeface="Arial"/>
                            </a:defRPr>
                          </a:lvl8pPr>
                          <a:lvl9pPr marL="3657600" algn="r" defTabSz="914400" rtl="1" eaLnBrk="1" latinLnBrk="0" hangingPunct="1">
                            <a:defRPr sz="1800" kern="1200">
                              <a:solidFill>
                                <a:schemeClr val="tx1"/>
                              </a:solidFill>
                              <a:latin typeface="Arial"/>
                            </a:defRPr>
                          </a:lvl9pPr>
                        </a:lstStyle>
                        <a:p>
                          <a:pPr lvl="0"/>
                          <a:r>
                            <a:rPr lang="en-US" sz="1500" dirty="0" smtClean="0"/>
                            <a:t>If </a:t>
                          </a:r>
                          <a:r>
                            <a:rPr lang="en-US" sz="1500" dirty="0" err="1" smtClean="0"/>
                            <a:t>X_acc</a:t>
                          </a:r>
                          <a:r>
                            <a:rPr lang="en-US" sz="1500" dirty="0" smtClean="0"/>
                            <a:t> &gt; 0.5</a:t>
                          </a:r>
                        </a:p>
                        <a:p>
                          <a:pPr lvl="1"/>
                          <a:r>
                            <a:rPr lang="en-US" sz="1500" dirty="0" smtClean="0"/>
                            <a:t>then “SITTING”</a:t>
                          </a:r>
                        </a:p>
                        <a:p>
                          <a:pPr lvl="0"/>
                          <a:r>
                            <a:rPr lang="en-US" sz="1500" dirty="0" smtClean="0"/>
                            <a:t>If </a:t>
                          </a:r>
                          <a:r>
                            <a:rPr lang="en-US" sz="1500" dirty="0" err="1" smtClean="0"/>
                            <a:t>Y_acc</a:t>
                          </a:r>
                          <a:r>
                            <a:rPr lang="en-US" sz="1500" dirty="0" smtClean="0"/>
                            <a:t> &lt; 4 and </a:t>
                          </a:r>
                          <a:r>
                            <a:rPr lang="en-US" sz="1500" dirty="0" err="1" smtClean="0"/>
                            <a:t>Z_acc</a:t>
                          </a:r>
                          <a:r>
                            <a:rPr lang="en-US" sz="1500" dirty="0" smtClean="0"/>
                            <a:t> &gt; 5</a:t>
                          </a:r>
                        </a:p>
                        <a:p>
                          <a:pPr lvl="1"/>
                          <a:r>
                            <a:rPr lang="en-US" sz="1500" dirty="0" smtClean="0"/>
                            <a:t>then “STANDING”</a:t>
                          </a:r>
                        </a:p>
                        <a:p>
                          <a:pPr lvl="0" algn="ctr"/>
                          <a:r>
                            <a:rPr lang="en-US" sz="1500" dirty="0" smtClean="0"/>
                            <a:t>…</a:t>
                          </a:r>
                          <a:endParaRPr lang="en-US" sz="1500" dirty="0" smtClean="0">
                            <a:solidFill>
                              <a:prstClr val="black"/>
                            </a:solidFill>
                            <a:latin typeface="Arial" pitchFamily="34" charset="0"/>
                            <a:cs typeface="Arial" pitchFamily="34" charset="0"/>
                          </a:endParaRPr>
                        </a:p>
                      </a:txBody>
                      <a:tcPr marL="88001" marR="88001" marT="44001" marB="44001">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endParaRPr lang="he-IL"/>
                        </a:p>
                      </a:txBody>
                      <a:tcPr marL="88001" marR="88001" marT="44001" marB="44001">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blipFill>
                          <a:blip r:embed="rId8"/>
                          <a:stretch>
                            <a:fillRect l="-106784" t="-31250" b="-2885"/>
                          </a:stretch>
                        </a:blipFill>
                      </a:tcPr>
                    </a:tc>
                    <a:extLst>
                      <a:ext uri="{0D108BD9-81ED-4DB2-BD59-A6C34878D82A}">
                        <a16:rowId xmlns:a16="http://schemas.microsoft.com/office/drawing/2014/main" val="10001"/>
                      </a:ext>
                    </a:extLst>
                  </a:tr>
                </a:tbl>
              </a:graphicData>
            </a:graphic>
          </p:graphicFrame>
        </mc:Fallback>
      </mc:AlternateContent>
      <p:sp>
        <p:nvSpPr>
          <p:cNvPr id="323" name="Rectangle 322"/>
          <p:cNvSpPr/>
          <p:nvPr/>
        </p:nvSpPr>
        <p:spPr>
          <a:xfrm>
            <a:off x="197793" y="1828627"/>
            <a:ext cx="4523028" cy="400110"/>
          </a:xfrm>
          <a:prstGeom prst="rect">
            <a:avLst/>
          </a:prstGeom>
        </p:spPr>
        <p:txBody>
          <a:bodyPr wrap="square">
            <a:spAutoFit/>
          </a:bodyPr>
          <a:lstStyle/>
          <a:p>
            <a:pPr algn="l" rtl="0"/>
            <a:r>
              <a:rPr lang="en-US" sz="2000" b="1" dirty="0">
                <a:solidFill>
                  <a:srgbClr val="00B0F0"/>
                </a:solidFill>
                <a:latin typeface="Arial" pitchFamily="34" charset="0"/>
                <a:cs typeface="Arial" pitchFamily="34" charset="0"/>
              </a:rPr>
              <a:t>Task:</a:t>
            </a:r>
            <a:r>
              <a:rPr lang="en-US" sz="2000" dirty="0">
                <a:solidFill>
                  <a:srgbClr val="00B0F0"/>
                </a:solidFill>
                <a:latin typeface="Arial" pitchFamily="34" charset="0"/>
                <a:cs typeface="Arial" pitchFamily="34" charset="0"/>
              </a:rPr>
              <a:t> </a:t>
            </a:r>
            <a:r>
              <a:rPr lang="en-US" sz="2000" dirty="0">
                <a:solidFill>
                  <a:prstClr val="black"/>
                </a:solidFill>
                <a:latin typeface="Arial" pitchFamily="34" charset="0"/>
                <a:cs typeface="Arial" pitchFamily="34" charset="0"/>
              </a:rPr>
              <a:t>Human Activity Detection</a:t>
            </a:r>
          </a:p>
        </p:txBody>
      </p:sp>
      <p:sp>
        <p:nvSpPr>
          <p:cNvPr id="324" name="Title 1"/>
          <p:cNvSpPr>
            <a:spLocks noGrp="1"/>
          </p:cNvSpPr>
          <p:nvPr>
            <p:ph type="title"/>
          </p:nvPr>
        </p:nvSpPr>
        <p:spPr/>
        <p:txBody>
          <a:bodyPr/>
          <a:lstStyle/>
          <a:p>
            <a:r>
              <a:rPr lang="en-GB" dirty="0"/>
              <a:t>Machine </a:t>
            </a:r>
            <a:r>
              <a:rPr lang="en-GB" dirty="0" smtClean="0"/>
              <a:t>Learning</a:t>
            </a:r>
            <a:endParaRPr lang="he-IL" dirty="0"/>
          </a:p>
        </p:txBody>
      </p:sp>
    </p:spTree>
    <p:extLst>
      <p:ext uri="{BB962C8B-B14F-4D97-AF65-F5344CB8AC3E}">
        <p14:creationId xmlns:p14="http://schemas.microsoft.com/office/powerpoint/2010/main" val="373659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500"/>
                                        <p:tgtEl>
                                          <p:spTgt spid="3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par>
                                <p:cTn id="11" presetID="10" presetClass="entr" presetSubtype="0" fill="hold"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500"/>
                                        <p:tgtEl>
                                          <p:spTgt spid="1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2"/>
                                        </p:tgtEl>
                                        <p:attrNameLst>
                                          <p:attrName>style.visibility</p:attrName>
                                        </p:attrNameLst>
                                      </p:cBhvr>
                                      <p:to>
                                        <p:strVal val="visible"/>
                                      </p:to>
                                    </p:set>
                                    <p:animEffect transition="in" filter="fade">
                                      <p:cBhvr>
                                        <p:cTn id="18" dur="500"/>
                                        <p:tgtEl>
                                          <p:spTgt spid="3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fade">
                                      <p:cBhvr>
                                        <p:cTn id="23" dur="500"/>
                                        <p:tgtEl>
                                          <p:spTgt spid="136"/>
                                        </p:tgtEl>
                                      </p:cBhvr>
                                    </p:animEffect>
                                  </p:childTnLst>
                                </p:cTn>
                              </p:par>
                              <p:par>
                                <p:cTn id="24" presetID="10" presetClass="entr" presetSubtype="0" fill="hold" nodeType="withEffect">
                                  <p:stCondLst>
                                    <p:cond delay="0"/>
                                  </p:stCondLst>
                                  <p:childTnLst>
                                    <p:set>
                                      <p:cBhvr>
                                        <p:cTn id="25" dur="1" fill="hold">
                                          <p:stCondLst>
                                            <p:cond delay="0"/>
                                          </p:stCondLst>
                                        </p:cTn>
                                        <p:tgtEl>
                                          <p:spTgt spid="260"/>
                                        </p:tgtEl>
                                        <p:attrNameLst>
                                          <p:attrName>style.visibility</p:attrName>
                                        </p:attrNameLst>
                                      </p:cBhvr>
                                      <p:to>
                                        <p:strVal val="visible"/>
                                      </p:to>
                                    </p:set>
                                    <p:animEffect transition="in" filter="fade">
                                      <p:cBhvr>
                                        <p:cTn id="26" dur="500"/>
                                        <p:tgtEl>
                                          <p:spTgt spid="2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fade">
                                      <p:cBhvr>
                                        <p:cTn id="32"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321" grpId="0"/>
      <p:bldP spid="3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000" dirty="0"/>
              <a:t>Heart Sound </a:t>
            </a:r>
            <a:r>
              <a:rPr lang="en-US" sz="3000" dirty="0" smtClean="0"/>
              <a:t>Classification - Overview</a:t>
            </a:r>
            <a:endParaRPr lang="en-US" sz="3000" dirty="0"/>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089699" y="2996952"/>
            <a:ext cx="3886200" cy="1792686"/>
          </a:xfrm>
          <a:ln>
            <a:solidFill>
              <a:schemeClr val="tx1"/>
            </a:solidFill>
          </a:ln>
        </p:spPr>
      </p:pic>
      <p:sp>
        <p:nvSpPr>
          <p:cNvPr id="7" name="Content Placeholder 6"/>
          <p:cNvSpPr>
            <a:spLocks noGrp="1"/>
          </p:cNvSpPr>
          <p:nvPr>
            <p:ph sz="half" idx="2"/>
          </p:nvPr>
        </p:nvSpPr>
        <p:spPr>
          <a:xfrm>
            <a:off x="251520" y="1556792"/>
            <a:ext cx="5371209" cy="3486149"/>
          </a:xfrm>
        </p:spPr>
        <p:txBody>
          <a:bodyPr/>
          <a:lstStyle/>
          <a:p>
            <a:pPr>
              <a:spcAft>
                <a:spcPts val="450"/>
              </a:spcAft>
            </a:pPr>
            <a:r>
              <a:rPr lang="en-US" sz="2000" b="1" dirty="0"/>
              <a:t>Motivation</a:t>
            </a:r>
          </a:p>
          <a:p>
            <a:pPr lvl="1">
              <a:spcAft>
                <a:spcPts val="450"/>
              </a:spcAft>
            </a:pPr>
            <a:r>
              <a:rPr lang="en-US" sz="2000" dirty="0"/>
              <a:t>Heart sounds are complex signals</a:t>
            </a:r>
          </a:p>
          <a:p>
            <a:pPr lvl="1">
              <a:spcAft>
                <a:spcPts val="450"/>
              </a:spcAft>
            </a:pPr>
            <a:r>
              <a:rPr lang="en-US" sz="2000" dirty="0"/>
              <a:t>Require trained clinicians for diagnosis</a:t>
            </a:r>
          </a:p>
          <a:p>
            <a:pPr>
              <a:spcAft>
                <a:spcPts val="450"/>
              </a:spcAft>
            </a:pPr>
            <a:r>
              <a:rPr lang="en-US" sz="2000" b="1" dirty="0"/>
              <a:t>Objective</a:t>
            </a:r>
          </a:p>
          <a:p>
            <a:pPr lvl="1">
              <a:spcAft>
                <a:spcPts val="450"/>
              </a:spcAft>
            </a:pPr>
            <a:r>
              <a:rPr lang="en-US" sz="2000" dirty="0"/>
              <a:t>Develop algorithm for automatic classification of heart sounds</a:t>
            </a:r>
          </a:p>
          <a:p>
            <a:pPr>
              <a:spcAft>
                <a:spcPts val="450"/>
              </a:spcAft>
            </a:pPr>
            <a:r>
              <a:rPr lang="en-US" sz="2000" b="1" dirty="0"/>
              <a:t>Dataset</a:t>
            </a:r>
          </a:p>
          <a:p>
            <a:pPr lvl="1">
              <a:spcAft>
                <a:spcPts val="450"/>
              </a:spcAft>
            </a:pPr>
            <a:r>
              <a:rPr lang="en-US" sz="2000" dirty="0"/>
              <a:t>Training: 3240 recordings</a:t>
            </a:r>
          </a:p>
          <a:p>
            <a:pPr lvl="1">
              <a:spcAft>
                <a:spcPts val="450"/>
              </a:spcAft>
            </a:pPr>
            <a:r>
              <a:rPr lang="en-US" sz="2000" dirty="0"/>
              <a:t>Validation: 301 recordings</a:t>
            </a:r>
          </a:p>
          <a:p>
            <a:pPr lvl="1">
              <a:spcAft>
                <a:spcPts val="450"/>
              </a:spcAft>
            </a:pPr>
            <a:r>
              <a:rPr lang="en-US" sz="2000" dirty="0"/>
              <a:t>Recording Duration: 5 to 120 </a:t>
            </a:r>
            <a:r>
              <a:rPr lang="en-US" sz="2000" dirty="0" smtClean="0"/>
              <a:t>sec</a:t>
            </a:r>
            <a:endParaRPr lang="en-US" sz="2000" dirty="0"/>
          </a:p>
          <a:p>
            <a:pPr lvl="1">
              <a:spcAft>
                <a:spcPts val="450"/>
              </a:spcAft>
            </a:pPr>
            <a:r>
              <a:rPr lang="en-US" sz="2000" dirty="0"/>
              <a:t>Labels: Normal or Abnormal</a:t>
            </a:r>
          </a:p>
        </p:txBody>
      </p:sp>
      <p:graphicFrame>
        <p:nvGraphicFramePr>
          <p:cNvPr id="2" name="Diagram 1"/>
          <p:cNvGraphicFramePr/>
          <p:nvPr>
            <p:extLst/>
          </p:nvPr>
        </p:nvGraphicFramePr>
        <p:xfrm>
          <a:off x="5237263" y="4653136"/>
          <a:ext cx="3670903" cy="18916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5912857" y="2577913"/>
            <a:ext cx="2964273"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hlinkClick r:id="rId9"/>
              </a:rPr>
              <a:t>PhysioNet</a:t>
            </a:r>
            <a:r>
              <a:rPr kumimoji="0" lang="en-US" sz="1500" b="1" i="0" u="none" strike="noStrike" kern="1200" cap="none" spc="0" normalizeH="0" baseline="0" noProof="0" dirty="0">
                <a:ln>
                  <a:noFill/>
                </a:ln>
                <a:solidFill>
                  <a:prstClr val="black"/>
                </a:solidFill>
                <a:effectLst/>
                <a:uLnTx/>
                <a:uFillTx/>
                <a:latin typeface="Arial" pitchFamily="34" charset="0"/>
                <a:ea typeface="+mn-ea"/>
                <a:cs typeface="Arial" pitchFamily="34" charset="0"/>
                <a:hlinkClick r:id="rId9"/>
              </a:rPr>
              <a:t>/CiC Challenge 2016</a:t>
            </a:r>
            <a:endParaRPr kumimoji="0" lang="en-US" sz="1500" b="1"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9675065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Sound </a:t>
            </a:r>
            <a:r>
              <a:rPr lang="en-US" dirty="0" smtClean="0"/>
              <a:t>Classification</a:t>
            </a:r>
            <a:endParaRPr lang="en-US" dirty="0"/>
          </a:p>
        </p:txBody>
      </p:sp>
      <p:pic>
        <p:nvPicPr>
          <p:cNvPr id="9" name="plot_prediction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35153" y="2228850"/>
            <a:ext cx="3721298" cy="3349511"/>
          </a:xfrm>
          <a:ln>
            <a:solidFill>
              <a:schemeClr val="tx1"/>
            </a:solidFill>
          </a:ln>
        </p:spPr>
      </p:pic>
    </p:spTree>
    <p:extLst>
      <p:ext uri="{BB962C8B-B14F-4D97-AF65-F5344CB8AC3E}">
        <p14:creationId xmlns:p14="http://schemas.microsoft.com/office/powerpoint/2010/main" val="4296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5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sz="3000" dirty="0"/>
              <a:t>Heart Sound Classification </a:t>
            </a:r>
            <a:r>
              <a:rPr lang="en-US" sz="3000" dirty="0" smtClean="0"/>
              <a:t>- ML Workflow</a:t>
            </a:r>
            <a:endParaRPr lang="en-US" sz="3000" dirty="0"/>
          </a:p>
        </p:txBody>
      </p:sp>
      <p:sp>
        <p:nvSpPr>
          <p:cNvPr id="68" name="Chevron 67"/>
          <p:cNvSpPr/>
          <p:nvPr/>
        </p:nvSpPr>
        <p:spPr>
          <a:xfrm>
            <a:off x="6864021" y="1629831"/>
            <a:ext cx="2119122" cy="488537"/>
          </a:xfrm>
          <a:prstGeom prst="chevron">
            <a:avLst/>
          </a:prstGeom>
          <a:solidFill>
            <a:srgbClr val="178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itchFamily="34" charset="0"/>
                <a:cs typeface="Arial" pitchFamily="34" charset="0"/>
              </a:rPr>
              <a:t>Integrate Analytics with Systems</a:t>
            </a:r>
          </a:p>
        </p:txBody>
      </p:sp>
      <p:grpSp>
        <p:nvGrpSpPr>
          <p:cNvPr id="14" name="Group 13"/>
          <p:cNvGrpSpPr/>
          <p:nvPr/>
        </p:nvGrpSpPr>
        <p:grpSpPr>
          <a:xfrm>
            <a:off x="7020272" y="2349921"/>
            <a:ext cx="1800200" cy="4068082"/>
            <a:chOff x="9644912" y="2200489"/>
            <a:chExt cx="1828800" cy="4355908"/>
          </a:xfrm>
        </p:grpSpPr>
        <p:grpSp>
          <p:nvGrpSpPr>
            <p:cNvPr id="86" name="Group 52"/>
            <p:cNvGrpSpPr/>
            <p:nvPr/>
          </p:nvGrpSpPr>
          <p:grpSpPr>
            <a:xfrm>
              <a:off x="9644912" y="2200489"/>
              <a:ext cx="1828800" cy="4355908"/>
              <a:chOff x="500943" y="1895834"/>
              <a:chExt cx="1828800" cy="4355908"/>
            </a:xfrm>
          </p:grpSpPr>
          <p:sp>
            <p:nvSpPr>
              <p:cNvPr id="88" name="AutoShape 19"/>
              <p:cNvSpPr>
                <a:spLocks noChangeArrowheads="1"/>
              </p:cNvSpPr>
              <p:nvPr/>
            </p:nvSpPr>
            <p:spPr bwMode="auto">
              <a:xfrm>
                <a:off x="500943" y="1895834"/>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89" name="AutoShape 19"/>
              <p:cNvSpPr>
                <a:spLocks noChangeArrowheads="1"/>
              </p:cNvSpPr>
              <p:nvPr/>
            </p:nvSpPr>
            <p:spPr bwMode="auto">
              <a:xfrm>
                <a:off x="616081" y="2032994"/>
                <a:ext cx="1600200" cy="407642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91" name="Rounded Rectangle 90"/>
              <p:cNvSpPr/>
              <p:nvPr/>
            </p:nvSpPr>
            <p:spPr bwMode="auto">
              <a:xfrm>
                <a:off x="616081" y="2087858"/>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Desktop Apps </a:t>
                </a:r>
              </a:p>
            </p:txBody>
          </p:sp>
          <p:sp>
            <p:nvSpPr>
              <p:cNvPr id="92" name="Rounded Rectangle 91"/>
              <p:cNvSpPr/>
              <p:nvPr/>
            </p:nvSpPr>
            <p:spPr bwMode="auto">
              <a:xfrm>
                <a:off x="616081" y="3486890"/>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Enterprise Scale Systems </a:t>
                </a:r>
              </a:p>
            </p:txBody>
          </p:sp>
          <p:sp>
            <p:nvSpPr>
              <p:cNvPr id="93" name="Rounded Rectangle 92"/>
              <p:cNvSpPr/>
              <p:nvPr/>
            </p:nvSpPr>
            <p:spPr bwMode="auto">
              <a:xfrm>
                <a:off x="616081" y="4829860"/>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Embedded Devices and Hardware</a:t>
                </a:r>
              </a:p>
            </p:txBody>
          </p:sp>
          <p:cxnSp>
            <p:nvCxnSpPr>
              <p:cNvPr id="94" name="Straight Connector 93"/>
              <p:cNvCxnSpPr/>
              <p:nvPr/>
            </p:nvCxnSpPr>
            <p:spPr>
              <a:xfrm flipV="1">
                <a:off x="692281" y="3377162"/>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692281" y="4739618"/>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0" name="Picture 99" descr="languages3.png"/>
            <p:cNvPicPr>
              <a:picLocks noChangeAspect="1"/>
            </p:cNvPicPr>
            <p:nvPr/>
          </p:nvPicPr>
          <p:blipFill>
            <a:blip r:embed="rId3" cstate="print"/>
            <a:stretch>
              <a:fillRect/>
            </a:stretch>
          </p:blipFill>
          <p:spPr>
            <a:xfrm>
              <a:off x="10103388" y="4336248"/>
              <a:ext cx="913962" cy="572543"/>
            </a:xfrm>
            <a:prstGeom prst="rect">
              <a:avLst/>
            </a:prstGeom>
            <a:effectLst>
              <a:outerShdw blurRad="38100" dist="25400" dir="2700000" algn="tl" rotWithShape="0">
                <a:prstClr val="black">
                  <a:alpha val="25000"/>
                </a:prstClr>
              </a:outerShdw>
            </a:effectLst>
          </p:spPr>
        </p:pic>
        <p:grpSp>
          <p:nvGrpSpPr>
            <p:cNvPr id="13" name="Group 12"/>
            <p:cNvGrpSpPr/>
            <p:nvPr/>
          </p:nvGrpSpPr>
          <p:grpSpPr>
            <a:xfrm>
              <a:off x="10103388" y="5623212"/>
              <a:ext cx="913962" cy="630966"/>
              <a:chOff x="9891303" y="5623212"/>
              <a:chExt cx="913962" cy="630966"/>
            </a:xfrm>
          </p:grpSpPr>
          <p:pic>
            <p:nvPicPr>
              <p:cNvPr id="106" name="Picture 105" descr="car3.png"/>
              <p:cNvPicPr>
                <a:picLocks noChangeAspect="1"/>
              </p:cNvPicPr>
              <p:nvPr/>
            </p:nvPicPr>
            <p:blipFill>
              <a:blip r:embed="rId4" cstate="print"/>
              <a:stretch>
                <a:fillRect/>
              </a:stretch>
            </p:blipFill>
            <p:spPr>
              <a:xfrm>
                <a:off x="9891303" y="5623213"/>
                <a:ext cx="418882" cy="271198"/>
              </a:xfrm>
              <a:prstGeom prst="rect">
                <a:avLst/>
              </a:prstGeom>
            </p:spPr>
          </p:pic>
          <p:pic>
            <p:nvPicPr>
              <p:cNvPr id="107" name="Picture 106" descr="car3.png"/>
              <p:cNvPicPr>
                <a:picLocks noChangeAspect="1"/>
              </p:cNvPicPr>
              <p:nvPr/>
            </p:nvPicPr>
            <p:blipFill>
              <a:blip r:embed="rId5" cstate="print"/>
              <a:stretch>
                <a:fillRect/>
              </a:stretch>
            </p:blipFill>
            <p:spPr>
              <a:xfrm>
                <a:off x="9892607" y="5983588"/>
                <a:ext cx="417578" cy="270590"/>
              </a:xfrm>
              <a:prstGeom prst="rect">
                <a:avLst/>
              </a:prstGeom>
            </p:spPr>
          </p:pic>
          <p:pic>
            <p:nvPicPr>
              <p:cNvPr id="109" name="Picture 108" descr="car3.png"/>
              <p:cNvPicPr>
                <a:picLocks noChangeAspect="1"/>
              </p:cNvPicPr>
              <p:nvPr/>
            </p:nvPicPr>
            <p:blipFill>
              <a:blip r:embed="rId6" cstate="print"/>
              <a:stretch>
                <a:fillRect/>
              </a:stretch>
            </p:blipFill>
            <p:spPr>
              <a:xfrm>
                <a:off x="10388117" y="5983250"/>
                <a:ext cx="417148" cy="270839"/>
              </a:xfrm>
              <a:prstGeom prst="rect">
                <a:avLst/>
              </a:prstGeom>
            </p:spPr>
          </p:pic>
          <p:pic>
            <p:nvPicPr>
              <p:cNvPr id="110" name="Picture 109" descr="car3.png"/>
              <p:cNvPicPr>
                <a:picLocks noChangeAspect="1"/>
              </p:cNvPicPr>
              <p:nvPr/>
            </p:nvPicPr>
            <p:blipFill>
              <a:blip r:embed="rId7" cstate="print"/>
              <a:stretch>
                <a:fillRect/>
              </a:stretch>
            </p:blipFill>
            <p:spPr>
              <a:xfrm>
                <a:off x="10386385" y="5623212"/>
                <a:ext cx="418880" cy="271197"/>
              </a:xfrm>
              <a:prstGeom prst="rect">
                <a:avLst/>
              </a:prstGeom>
            </p:spPr>
          </p:pic>
        </p:grpSp>
        <p:pic>
          <p:nvPicPr>
            <p:cNvPr id="128" name="Picture 127" descr="graph3.png"/>
            <p:cNvPicPr>
              <a:picLocks noChangeAspect="1"/>
            </p:cNvPicPr>
            <p:nvPr/>
          </p:nvPicPr>
          <p:blipFill>
            <a:blip r:embed="rId8" cstate="print"/>
            <a:stretch>
              <a:fillRect/>
            </a:stretch>
          </p:blipFill>
          <p:spPr>
            <a:xfrm>
              <a:off x="10103388" y="2796790"/>
              <a:ext cx="913962" cy="672774"/>
            </a:xfrm>
            <a:prstGeom prst="rect">
              <a:avLst/>
            </a:prstGeom>
            <a:effectLst>
              <a:outerShdw blurRad="63500" dist="63500" dir="2700000" sx="95000" sy="95000" algn="tl" rotWithShape="0">
                <a:prstClr val="black">
                  <a:alpha val="40000"/>
                </a:prstClr>
              </a:outerShdw>
            </a:effectLst>
          </p:spPr>
        </p:pic>
      </p:grpSp>
      <p:grpSp>
        <p:nvGrpSpPr>
          <p:cNvPr id="9" name="Group 52"/>
          <p:cNvGrpSpPr/>
          <p:nvPr/>
        </p:nvGrpSpPr>
        <p:grpSpPr>
          <a:xfrm>
            <a:off x="251520" y="2355349"/>
            <a:ext cx="1800200" cy="4061322"/>
            <a:chOff x="445123" y="1913073"/>
            <a:chExt cx="1828800" cy="4348669"/>
          </a:xfrm>
        </p:grpSpPr>
        <p:sp>
          <p:nvSpPr>
            <p:cNvPr id="163" name="AutoShape 19"/>
            <p:cNvSpPr>
              <a:spLocks noChangeArrowheads="1"/>
            </p:cNvSpPr>
            <p:nvPr/>
          </p:nvSpPr>
          <p:spPr bwMode="auto">
            <a:xfrm>
              <a:off x="445123" y="1913073"/>
              <a:ext cx="1828800" cy="434866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164"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96891"/>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Databases</a:t>
              </a:r>
            </a:p>
          </p:txBody>
        </p:sp>
        <p:sp>
          <p:nvSpPr>
            <p:cNvPr id="170" name="Rounded Rectangle 169"/>
            <p:cNvSpPr/>
            <p:nvPr/>
          </p:nvSpPr>
          <p:spPr bwMode="auto">
            <a:xfrm>
              <a:off x="562429" y="4841059"/>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Sensors</a:t>
              </a: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9" cstate="print"/>
            <a:stretch>
              <a:fillRect/>
            </a:stretch>
          </p:blipFill>
          <p:spPr>
            <a:xfrm>
              <a:off x="990443" y="2435633"/>
              <a:ext cx="738160" cy="742480"/>
            </a:xfrm>
            <a:prstGeom prst="rect">
              <a:avLst/>
            </a:prstGeom>
            <a:effectLst>
              <a:outerShdw blurRad="63500" dist="50800" dir="2700000" sx="101000" sy="101000" algn="tl" rotWithShape="0">
                <a:prstClr val="black">
                  <a:alpha val="32000"/>
                </a:prstClr>
              </a:outerShdw>
            </a:effectLst>
          </p:spPr>
        </p:pic>
        <p:pic>
          <p:nvPicPr>
            <p:cNvPr id="79" name="Picture 78" descr="doc1.png"/>
            <p:cNvPicPr>
              <a:picLocks noChangeAspect="1"/>
            </p:cNvPicPr>
            <p:nvPr/>
          </p:nvPicPr>
          <p:blipFill>
            <a:blip r:embed="rId10" cstate="print"/>
            <a:stretch>
              <a:fillRect/>
            </a:stretch>
          </p:blipFill>
          <p:spPr>
            <a:xfrm>
              <a:off x="990443" y="3944193"/>
              <a:ext cx="738160" cy="556912"/>
            </a:xfrm>
            <a:prstGeom prst="rect">
              <a:avLst/>
            </a:prstGeom>
            <a:effectLst>
              <a:outerShdw blurRad="38100" dist="38100" dir="3000000" algn="tl" rotWithShape="0">
                <a:prstClr val="black">
                  <a:alpha val="25000"/>
                </a:prstClr>
              </a:outerShdw>
            </a:effectLst>
          </p:spPr>
        </p:pic>
      </p:grpSp>
      <p:sp>
        <p:nvSpPr>
          <p:cNvPr id="66" name="Chevron 65"/>
          <p:cNvSpPr/>
          <p:nvPr/>
        </p:nvSpPr>
        <p:spPr>
          <a:xfrm>
            <a:off x="107504" y="1628801"/>
            <a:ext cx="2118092" cy="487817"/>
          </a:xfrm>
          <a:prstGeom prst="chevron">
            <a:avLst/>
          </a:prstGeom>
          <a:solidFill>
            <a:srgbClr val="4D4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itchFamily="34" charset="0"/>
                <a:cs typeface="Arial" pitchFamily="34" charset="0"/>
              </a:rPr>
              <a:t>Access and Explore Data</a:t>
            </a:r>
          </a:p>
        </p:txBody>
      </p:sp>
      <p:pic>
        <p:nvPicPr>
          <p:cNvPr id="2" name="Picture 1"/>
          <p:cNvPicPr>
            <a:picLocks noChangeAspect="1"/>
          </p:cNvPicPr>
          <p:nvPr/>
        </p:nvPicPr>
        <p:blipFill>
          <a:blip r:embed="rId11"/>
          <a:stretch>
            <a:fillRect/>
          </a:stretch>
        </p:blipFill>
        <p:spPr>
          <a:xfrm>
            <a:off x="633912" y="5405907"/>
            <a:ext cx="1011699" cy="649493"/>
          </a:xfrm>
          <a:prstGeom prst="rect">
            <a:avLst/>
          </a:prstGeom>
        </p:spPr>
      </p:pic>
      <p:sp>
        <p:nvSpPr>
          <p:cNvPr id="63" name="Chevron 62"/>
          <p:cNvSpPr/>
          <p:nvPr/>
        </p:nvSpPr>
        <p:spPr>
          <a:xfrm>
            <a:off x="4644008" y="1628800"/>
            <a:ext cx="2119122" cy="488850"/>
          </a:xfrm>
          <a:prstGeom prst="chevron">
            <a:avLst/>
          </a:prstGeom>
          <a:solidFill>
            <a:srgbClr val="5D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itchFamily="34" charset="0"/>
                <a:cs typeface="Arial" pitchFamily="34" charset="0"/>
              </a:rPr>
              <a:t>Develop Predictive Models</a:t>
            </a:r>
          </a:p>
        </p:txBody>
      </p:sp>
      <p:grpSp>
        <p:nvGrpSpPr>
          <p:cNvPr id="8" name="Group 7"/>
          <p:cNvGrpSpPr/>
          <p:nvPr/>
        </p:nvGrpSpPr>
        <p:grpSpPr>
          <a:xfrm>
            <a:off x="4781535" y="2352443"/>
            <a:ext cx="1806689" cy="4064941"/>
            <a:chOff x="6708675" y="2168831"/>
            <a:chExt cx="1835392" cy="4367109"/>
          </a:xfrm>
        </p:grpSpPr>
        <p:grpSp>
          <p:nvGrpSpPr>
            <p:cNvPr id="15" name="Group 14"/>
            <p:cNvGrpSpPr/>
            <p:nvPr/>
          </p:nvGrpSpPr>
          <p:grpSpPr>
            <a:xfrm>
              <a:off x="6708675" y="2168831"/>
              <a:ext cx="1835392" cy="4367109"/>
              <a:chOff x="6708675" y="2168831"/>
              <a:chExt cx="1835392" cy="4367109"/>
            </a:xfrm>
          </p:grpSpPr>
          <p:grpSp>
            <p:nvGrpSpPr>
              <p:cNvPr id="114" name="Group 52"/>
              <p:cNvGrpSpPr/>
              <p:nvPr/>
            </p:nvGrpSpPr>
            <p:grpSpPr>
              <a:xfrm>
                <a:off x="6708675" y="2168831"/>
                <a:ext cx="1835392" cy="4367109"/>
                <a:chOff x="562429" y="1864176"/>
                <a:chExt cx="1835392" cy="4367109"/>
              </a:xfrm>
            </p:grpSpPr>
            <p:sp>
              <p:nvSpPr>
                <p:cNvPr id="115" name="AutoShape 19"/>
                <p:cNvSpPr>
                  <a:spLocks noChangeArrowheads="1"/>
                </p:cNvSpPr>
                <p:nvPr/>
              </p:nvSpPr>
              <p:spPr bwMode="auto">
                <a:xfrm>
                  <a:off x="569021" y="1864176"/>
                  <a:ext cx="1828800" cy="436710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116" name="AutoShape 19"/>
                <p:cNvSpPr>
                  <a:spLocks noChangeArrowheads="1"/>
                </p:cNvSpPr>
                <p:nvPr/>
              </p:nvSpPr>
              <p:spPr bwMode="auto">
                <a:xfrm>
                  <a:off x="683321" y="1996610"/>
                  <a:ext cx="1600200" cy="4091871"/>
                </a:xfrm>
                <a:prstGeom prst="roundRect">
                  <a:avLst>
                    <a:gd name="adj" fmla="val 4692"/>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117" name="Rounded Rectangle 116"/>
                <p:cNvSpPr/>
                <p:nvPr/>
              </p:nvSpPr>
              <p:spPr bwMode="auto">
                <a:xfrm>
                  <a:off x="683321" y="2053467"/>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 Model Creation e.g. Machine Learning </a:t>
                  </a:r>
                </a:p>
              </p:txBody>
            </p:sp>
            <p:sp>
              <p:nvSpPr>
                <p:cNvPr id="118" name="Rounded Rectangle 117"/>
                <p:cNvSpPr/>
                <p:nvPr/>
              </p:nvSpPr>
              <p:spPr bwMode="auto">
                <a:xfrm>
                  <a:off x="562429" y="3511121"/>
                  <a:ext cx="1600200" cy="357404"/>
                </a:xfrm>
                <a:prstGeom prst="roundRect">
                  <a:avLst>
                    <a:gd name="adj" fmla="val 32374"/>
                  </a:avLst>
                </a:prstGeom>
                <a:noFill/>
                <a:ln w="19050" algn="ctr">
                  <a:noFill/>
                  <a:round/>
                  <a:headEnd/>
                  <a:tailEnd/>
                </a:ln>
              </p:spPr>
              <p:txBody>
                <a:bodyPr lIns="6858" tIns="6858" rIns="6858" bIns="6858" anchor="t"/>
                <a:lstStyle/>
                <a:p>
                  <a:pPr algn="ctr"/>
                  <a:endParaRPr lang="en-US" sz="1200" b="1" dirty="0">
                    <a:latin typeface="Arial" pitchFamily="34" charset="0"/>
                    <a:cs typeface="Arial" pitchFamily="34" charset="0"/>
                  </a:endParaRPr>
                </a:p>
              </p:txBody>
            </p:sp>
            <p:sp>
              <p:nvSpPr>
                <p:cNvPr id="119" name="Rounded Rectangle 118"/>
                <p:cNvSpPr/>
                <p:nvPr/>
              </p:nvSpPr>
              <p:spPr bwMode="auto">
                <a:xfrm>
                  <a:off x="683321" y="4805847"/>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Model </a:t>
                  </a:r>
                </a:p>
                <a:p>
                  <a:pPr algn="ctr"/>
                  <a:r>
                    <a:rPr lang="en-US" sz="1200" b="1" dirty="0">
                      <a:latin typeface="Arial" pitchFamily="34" charset="0"/>
                      <a:cs typeface="Arial" pitchFamily="34" charset="0"/>
                    </a:rPr>
                    <a:t>Validation</a:t>
                  </a:r>
                </a:p>
              </p:txBody>
            </p:sp>
            <p:cxnSp>
              <p:nvCxnSpPr>
                <p:cNvPr id="120" name="Straight Connector 119"/>
                <p:cNvCxnSpPr/>
                <p:nvPr/>
              </p:nvCxnSpPr>
              <p:spPr>
                <a:xfrm flipV="1">
                  <a:off x="759521" y="334708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759521" y="4714101"/>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doc1.png"/>
                <p:cNvPicPr>
                  <a:picLocks noChangeAspect="1"/>
                </p:cNvPicPr>
                <p:nvPr/>
              </p:nvPicPr>
              <p:blipFill>
                <a:blip r:embed="rId12" cstate="print"/>
                <a:stretch>
                  <a:fillRect/>
                </a:stretch>
              </p:blipFill>
              <p:spPr>
                <a:xfrm>
                  <a:off x="1115873" y="2562308"/>
                  <a:ext cx="765473" cy="734629"/>
                </a:xfrm>
                <a:prstGeom prst="rect">
                  <a:avLst/>
                </a:prstGeom>
                <a:effectLst>
                  <a:outerShdw blurRad="50800" dist="38100" dir="2700000" algn="tl" rotWithShape="0">
                    <a:prstClr val="black">
                      <a:alpha val="40000"/>
                    </a:prstClr>
                  </a:outerShdw>
                </a:effectLst>
              </p:spPr>
            </p:pic>
          </p:grpSp>
          <p:pic>
            <p:nvPicPr>
              <p:cNvPr id="126" name="Picture 125" descr="graph3.png"/>
              <p:cNvPicPr>
                <a:picLocks noChangeAspect="1"/>
              </p:cNvPicPr>
              <p:nvPr/>
            </p:nvPicPr>
            <p:blipFill>
              <a:blip r:embed="rId13" cstate="print"/>
              <a:stretch>
                <a:fillRect/>
              </a:stretch>
            </p:blipFill>
            <p:spPr>
              <a:xfrm>
                <a:off x="7189033" y="4336385"/>
                <a:ext cx="885705" cy="567500"/>
              </a:xfrm>
              <a:prstGeom prst="rect">
                <a:avLst/>
              </a:prstGeom>
              <a:effectLst>
                <a:outerShdw blurRad="63500" dist="63500" dir="2700000" sx="95000" sy="95000" algn="tl" rotWithShape="0">
                  <a:prstClr val="black">
                    <a:alpha val="40000"/>
                  </a:prstClr>
                </a:outerShdw>
              </a:effectLst>
            </p:spPr>
          </p:pic>
        </p:grpSp>
        <p:sp>
          <p:nvSpPr>
            <p:cNvPr id="58" name="Rounded Rectangle 57"/>
            <p:cNvSpPr/>
            <p:nvPr/>
          </p:nvSpPr>
          <p:spPr bwMode="auto">
            <a:xfrm>
              <a:off x="6826492" y="3761836"/>
              <a:ext cx="1600200" cy="423002"/>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Parameter Optimization</a:t>
              </a:r>
            </a:p>
          </p:txBody>
        </p:sp>
        <p:pic>
          <p:nvPicPr>
            <p:cNvPr id="3" name="Picture 2"/>
            <p:cNvPicPr>
              <a:picLocks noChangeAspect="1"/>
            </p:cNvPicPr>
            <p:nvPr/>
          </p:nvPicPr>
          <p:blipFill>
            <a:blip r:embed="rId14"/>
            <a:stretch>
              <a:fillRect/>
            </a:stretch>
          </p:blipFill>
          <p:spPr>
            <a:xfrm>
              <a:off x="7189033" y="5604558"/>
              <a:ext cx="885705" cy="623029"/>
            </a:xfrm>
            <a:prstGeom prst="rect">
              <a:avLst/>
            </a:prstGeom>
          </p:spPr>
        </p:pic>
      </p:grpSp>
      <p:sp>
        <p:nvSpPr>
          <p:cNvPr id="67" name="Chevron 66"/>
          <p:cNvSpPr/>
          <p:nvPr/>
        </p:nvSpPr>
        <p:spPr>
          <a:xfrm>
            <a:off x="2366834" y="1628800"/>
            <a:ext cx="2121377" cy="487817"/>
          </a:xfrm>
          <a:prstGeom prst="chevron">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itchFamily="34" charset="0"/>
                <a:cs typeface="Arial" pitchFamily="34" charset="0"/>
              </a:rPr>
              <a:t>Preprocess Data</a:t>
            </a:r>
          </a:p>
        </p:txBody>
      </p:sp>
      <p:grpSp>
        <p:nvGrpSpPr>
          <p:cNvPr id="69" name="Group 52"/>
          <p:cNvGrpSpPr/>
          <p:nvPr/>
        </p:nvGrpSpPr>
        <p:grpSpPr>
          <a:xfrm>
            <a:off x="2483768" y="2349921"/>
            <a:ext cx="1800200" cy="4068082"/>
            <a:chOff x="493273" y="1891789"/>
            <a:chExt cx="1828800" cy="4355908"/>
          </a:xfrm>
        </p:grpSpPr>
        <p:sp>
          <p:nvSpPr>
            <p:cNvPr id="70" name="AutoShape 19"/>
            <p:cNvSpPr>
              <a:spLocks noChangeArrowheads="1"/>
            </p:cNvSpPr>
            <p:nvPr/>
          </p:nvSpPr>
          <p:spPr bwMode="auto">
            <a:xfrm>
              <a:off x="493273" y="1891789"/>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71" name="AutoShape 19"/>
            <p:cNvSpPr>
              <a:spLocks noChangeArrowheads="1"/>
            </p:cNvSpPr>
            <p:nvPr/>
          </p:nvSpPr>
          <p:spPr bwMode="auto">
            <a:xfrm>
              <a:off x="607573" y="2027145"/>
              <a:ext cx="1600200" cy="4079876"/>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13716" rIns="68580" bIns="3429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72" name="Rounded Rectangle 71"/>
            <p:cNvSpPr/>
            <p:nvPr/>
          </p:nvSpPr>
          <p:spPr bwMode="auto">
            <a:xfrm>
              <a:off x="607573" y="2083813"/>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Working with </a:t>
              </a:r>
            </a:p>
            <a:p>
              <a:pPr algn="ctr"/>
              <a:r>
                <a:rPr lang="en-US" sz="1200" b="1" dirty="0">
                  <a:latin typeface="Arial" pitchFamily="34" charset="0"/>
                  <a:cs typeface="Arial" pitchFamily="34" charset="0"/>
                </a:rPr>
                <a:t>Messy Data </a:t>
              </a:r>
            </a:p>
          </p:txBody>
        </p:sp>
        <p:sp>
          <p:nvSpPr>
            <p:cNvPr id="73" name="Rounded Rectangle 72"/>
            <p:cNvSpPr/>
            <p:nvPr/>
          </p:nvSpPr>
          <p:spPr bwMode="auto">
            <a:xfrm>
              <a:off x="607573" y="3482845"/>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Data Reduction/ </a:t>
              </a:r>
            </a:p>
            <a:p>
              <a:pPr algn="ctr"/>
              <a:r>
                <a:rPr lang="en-US" sz="1200" b="1" dirty="0">
                  <a:latin typeface="Arial" pitchFamily="34" charset="0"/>
                  <a:cs typeface="Arial" pitchFamily="34" charset="0"/>
                </a:rPr>
                <a:t>Transformation</a:t>
              </a:r>
            </a:p>
          </p:txBody>
        </p:sp>
        <p:sp>
          <p:nvSpPr>
            <p:cNvPr id="74" name="Rounded Rectangle 73"/>
            <p:cNvSpPr/>
            <p:nvPr/>
          </p:nvSpPr>
          <p:spPr bwMode="auto">
            <a:xfrm>
              <a:off x="607573" y="4829860"/>
              <a:ext cx="1600200" cy="228600"/>
            </a:xfrm>
            <a:prstGeom prst="roundRect">
              <a:avLst>
                <a:gd name="adj" fmla="val 32374"/>
              </a:avLst>
            </a:prstGeom>
            <a:noFill/>
            <a:ln w="19050" algn="ctr">
              <a:noFill/>
              <a:round/>
              <a:headEnd/>
              <a:tailEnd/>
            </a:ln>
          </p:spPr>
          <p:txBody>
            <a:bodyPr lIns="6858" tIns="6858" rIns="6858" bIns="6858" anchor="t"/>
            <a:lstStyle/>
            <a:p>
              <a:pPr algn="ctr"/>
              <a:r>
                <a:rPr lang="en-US" sz="1200" b="1" dirty="0">
                  <a:latin typeface="Arial" pitchFamily="34" charset="0"/>
                  <a:cs typeface="Arial" pitchFamily="34" charset="0"/>
                </a:rPr>
                <a:t>Feature </a:t>
              </a:r>
            </a:p>
            <a:p>
              <a:pPr algn="ctr"/>
              <a:r>
                <a:rPr lang="en-US" sz="1200" b="1" dirty="0">
                  <a:latin typeface="Arial" pitchFamily="34" charset="0"/>
                  <a:cs typeface="Arial" pitchFamily="34" charset="0"/>
                </a:rPr>
                <a:t>Extraction</a:t>
              </a:r>
            </a:p>
          </p:txBody>
        </p:sp>
        <p:cxnSp>
          <p:nvCxnSpPr>
            <p:cNvPr id="75" name="Straight Connector 74"/>
            <p:cNvCxnSpPr/>
            <p:nvPr/>
          </p:nvCxnSpPr>
          <p:spPr>
            <a:xfrm flipV="1">
              <a:off x="683773" y="3373117"/>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38629" y="4735573"/>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841461" y="4229345"/>
            <a:ext cx="980092" cy="621742"/>
            <a:chOff x="8858216" y="2405604"/>
            <a:chExt cx="1055085" cy="680459"/>
          </a:xfrm>
        </p:grpSpPr>
        <p:pic>
          <p:nvPicPr>
            <p:cNvPr id="64" name="Picture 2" descr="http://www.mathworks.com/images/nextgen/supporting/products/ml-classificatio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58216" y="2405604"/>
              <a:ext cx="536550" cy="636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5" name="Picture 4" descr="Clustering for machine learn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94768" y="2428915"/>
              <a:ext cx="518533" cy="657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2901061" y="5575267"/>
            <a:ext cx="965614" cy="530277"/>
            <a:chOff x="2283945" y="4980278"/>
            <a:chExt cx="1975328" cy="1309287"/>
          </a:xfrm>
        </p:grpSpPr>
        <p:pic>
          <p:nvPicPr>
            <p:cNvPr id="81" name="Picture 80"/>
            <p:cNvPicPr>
              <a:picLocks noChangeAspect="1"/>
            </p:cNvPicPr>
            <p:nvPr/>
          </p:nvPicPr>
          <p:blipFill>
            <a:blip r:embed="rId17"/>
            <a:stretch>
              <a:fillRect/>
            </a:stretch>
          </p:blipFill>
          <p:spPr>
            <a:xfrm>
              <a:off x="2283945" y="4980278"/>
              <a:ext cx="348938" cy="732773"/>
            </a:xfrm>
            <a:prstGeom prst="rect">
              <a:avLst/>
            </a:prstGeom>
            <a:ln>
              <a:noFill/>
            </a:ln>
            <a:effectLst/>
          </p:spPr>
        </p:pic>
        <p:pic>
          <p:nvPicPr>
            <p:cNvPr id="82" name="Picture 81"/>
            <p:cNvPicPr>
              <a:picLocks noChangeAspect="1"/>
            </p:cNvPicPr>
            <p:nvPr/>
          </p:nvPicPr>
          <p:blipFill>
            <a:blip r:embed="rId18"/>
            <a:stretch>
              <a:fillRect/>
            </a:stretch>
          </p:blipFill>
          <p:spPr>
            <a:xfrm>
              <a:off x="2682789" y="5067513"/>
              <a:ext cx="732775" cy="279152"/>
            </a:xfrm>
            <a:prstGeom prst="rect">
              <a:avLst/>
            </a:prstGeom>
            <a:ln>
              <a:noFill/>
            </a:ln>
            <a:effectLst/>
          </p:spPr>
        </p:pic>
        <p:pic>
          <p:nvPicPr>
            <p:cNvPr id="83" name="Picture 82"/>
            <p:cNvPicPr>
              <a:picLocks noChangeAspect="1"/>
            </p:cNvPicPr>
            <p:nvPr/>
          </p:nvPicPr>
          <p:blipFill>
            <a:blip r:embed="rId19"/>
            <a:stretch>
              <a:fillRect/>
            </a:stretch>
          </p:blipFill>
          <p:spPr>
            <a:xfrm>
              <a:off x="2936955" y="5565516"/>
              <a:ext cx="418710" cy="541861"/>
            </a:xfrm>
            <a:prstGeom prst="rect">
              <a:avLst/>
            </a:prstGeom>
            <a:ln>
              <a:noFill/>
            </a:ln>
            <a:effectLst/>
          </p:spPr>
        </p:pic>
        <p:pic>
          <p:nvPicPr>
            <p:cNvPr id="84" name="Picture 83"/>
            <p:cNvPicPr>
              <a:picLocks noChangeAspect="1"/>
            </p:cNvPicPr>
            <p:nvPr/>
          </p:nvPicPr>
          <p:blipFill>
            <a:blip r:embed="rId20"/>
            <a:stretch>
              <a:fillRect/>
            </a:stretch>
          </p:blipFill>
          <p:spPr>
            <a:xfrm>
              <a:off x="2479479" y="5565516"/>
              <a:ext cx="357664" cy="724049"/>
            </a:xfrm>
            <a:prstGeom prst="rect">
              <a:avLst/>
            </a:prstGeom>
            <a:ln>
              <a:noFill/>
            </a:ln>
            <a:effectLst/>
          </p:spPr>
        </p:pic>
        <p:pic>
          <p:nvPicPr>
            <p:cNvPr id="85" name="Picture 84"/>
            <p:cNvPicPr>
              <a:picLocks noChangeAspect="1"/>
            </p:cNvPicPr>
            <p:nvPr/>
          </p:nvPicPr>
          <p:blipFill>
            <a:blip r:embed="rId21"/>
            <a:stretch>
              <a:fillRect/>
            </a:stretch>
          </p:blipFill>
          <p:spPr>
            <a:xfrm>
              <a:off x="3455477" y="5698685"/>
              <a:ext cx="724050" cy="279152"/>
            </a:xfrm>
            <a:prstGeom prst="rect">
              <a:avLst/>
            </a:prstGeom>
            <a:ln>
              <a:noFill/>
            </a:ln>
            <a:effectLst/>
          </p:spPr>
        </p:pic>
        <p:pic>
          <p:nvPicPr>
            <p:cNvPr id="87" name="Picture 86"/>
            <p:cNvPicPr>
              <a:picLocks noChangeAspect="1"/>
            </p:cNvPicPr>
            <p:nvPr/>
          </p:nvPicPr>
          <p:blipFill>
            <a:blip r:embed="rId22"/>
            <a:stretch>
              <a:fillRect/>
            </a:stretch>
          </p:blipFill>
          <p:spPr>
            <a:xfrm>
              <a:off x="3482881" y="5072457"/>
              <a:ext cx="776392" cy="383834"/>
            </a:xfrm>
            <a:prstGeom prst="rect">
              <a:avLst/>
            </a:prstGeom>
            <a:ln>
              <a:noFill/>
            </a:ln>
            <a:effectLst/>
          </p:spPr>
        </p:pic>
      </p:grpSp>
      <p:pic>
        <p:nvPicPr>
          <p:cNvPr id="90" name="Picture 89"/>
          <p:cNvPicPr>
            <a:picLocks noChangeAspect="1"/>
          </p:cNvPicPr>
          <p:nvPr/>
        </p:nvPicPr>
        <p:blipFill>
          <a:blip r:embed="rId23"/>
          <a:stretch>
            <a:fillRect/>
          </a:stretch>
        </p:blipFill>
        <p:spPr>
          <a:xfrm>
            <a:off x="2867672" y="2973107"/>
            <a:ext cx="951800" cy="632383"/>
          </a:xfrm>
          <a:prstGeom prst="rect">
            <a:avLst/>
          </a:prstGeom>
          <a:ln>
            <a:noFill/>
          </a:ln>
          <a:effectLst/>
        </p:spPr>
      </p:pic>
      <p:grpSp>
        <p:nvGrpSpPr>
          <p:cNvPr id="77" name="Group 76"/>
          <p:cNvGrpSpPr/>
          <p:nvPr/>
        </p:nvGrpSpPr>
        <p:grpSpPr>
          <a:xfrm>
            <a:off x="548430" y="2478149"/>
            <a:ext cx="8128026" cy="2511849"/>
            <a:chOff x="3318444" y="2442308"/>
            <a:chExt cx="8128026" cy="2511849"/>
          </a:xfrm>
          <a:solidFill>
            <a:schemeClr val="bg1">
              <a:alpha val="85000"/>
            </a:schemeClr>
          </a:solidFill>
        </p:grpSpPr>
        <p:sp>
          <p:nvSpPr>
            <p:cNvPr id="78" name="Rectangle 77"/>
            <p:cNvSpPr/>
            <p:nvPr/>
          </p:nvSpPr>
          <p:spPr>
            <a:xfrm>
              <a:off x="3318444" y="3710950"/>
              <a:ext cx="1295400" cy="12432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6" name="Rectangle 95"/>
            <p:cNvSpPr/>
            <p:nvPr/>
          </p:nvSpPr>
          <p:spPr>
            <a:xfrm>
              <a:off x="5501624" y="2459479"/>
              <a:ext cx="1295400" cy="1206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7" name="Rectangle 96"/>
            <p:cNvSpPr/>
            <p:nvPr/>
          </p:nvSpPr>
          <p:spPr>
            <a:xfrm>
              <a:off x="9962772" y="2442308"/>
              <a:ext cx="1429966" cy="12388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8" name="Rectangle 97"/>
            <p:cNvSpPr/>
            <p:nvPr/>
          </p:nvSpPr>
          <p:spPr>
            <a:xfrm>
              <a:off x="10016504" y="3748933"/>
              <a:ext cx="1429966" cy="11964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99" name="Freeform 98"/>
          <p:cNvSpPr>
            <a:spLocks noChangeAspect="1"/>
          </p:cNvSpPr>
          <p:nvPr/>
        </p:nvSpPr>
        <p:spPr>
          <a:xfrm>
            <a:off x="93062" y="5516680"/>
            <a:ext cx="8984810" cy="1031136"/>
          </a:xfrm>
          <a:custGeom>
            <a:avLst/>
            <a:gdLst>
              <a:gd name="connsiteX0" fmla="*/ 0 w 11456033"/>
              <a:gd name="connsiteY0" fmla="*/ 98103 h 981029"/>
              <a:gd name="connsiteX1" fmla="*/ 98103 w 11456033"/>
              <a:gd name="connsiteY1" fmla="*/ 0 h 981029"/>
              <a:gd name="connsiteX2" fmla="*/ 11357930 w 11456033"/>
              <a:gd name="connsiteY2" fmla="*/ 0 h 981029"/>
              <a:gd name="connsiteX3" fmla="*/ 11456033 w 11456033"/>
              <a:gd name="connsiteY3" fmla="*/ 98103 h 981029"/>
              <a:gd name="connsiteX4" fmla="*/ 11456033 w 11456033"/>
              <a:gd name="connsiteY4" fmla="*/ 882926 h 981029"/>
              <a:gd name="connsiteX5" fmla="*/ 11357930 w 11456033"/>
              <a:gd name="connsiteY5" fmla="*/ 981029 h 981029"/>
              <a:gd name="connsiteX6" fmla="*/ 98103 w 11456033"/>
              <a:gd name="connsiteY6" fmla="*/ 981029 h 981029"/>
              <a:gd name="connsiteX7" fmla="*/ 0 w 11456033"/>
              <a:gd name="connsiteY7" fmla="*/ 882926 h 981029"/>
              <a:gd name="connsiteX8" fmla="*/ 0 w 11456033"/>
              <a:gd name="connsiteY8" fmla="*/ 98103 h 98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6033" h="981029">
                <a:moveTo>
                  <a:pt x="0" y="98103"/>
                </a:moveTo>
                <a:cubicBezTo>
                  <a:pt x="0" y="43922"/>
                  <a:pt x="43922" y="0"/>
                  <a:pt x="98103" y="0"/>
                </a:cubicBezTo>
                <a:lnTo>
                  <a:pt x="11357930" y="0"/>
                </a:lnTo>
                <a:cubicBezTo>
                  <a:pt x="11412111" y="0"/>
                  <a:pt x="11456033" y="43922"/>
                  <a:pt x="11456033" y="98103"/>
                </a:cubicBezTo>
                <a:lnTo>
                  <a:pt x="11456033" y="882926"/>
                </a:lnTo>
                <a:cubicBezTo>
                  <a:pt x="11456033" y="937107"/>
                  <a:pt x="11412111" y="981029"/>
                  <a:pt x="11357930" y="981029"/>
                </a:cubicBezTo>
                <a:lnTo>
                  <a:pt x="98103" y="981029"/>
                </a:lnTo>
                <a:cubicBezTo>
                  <a:pt x="43922" y="981029"/>
                  <a:pt x="0" y="937107"/>
                  <a:pt x="0" y="882926"/>
                </a:cubicBezTo>
                <a:lnTo>
                  <a:pt x="0" y="98103"/>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11613" tIns="211613" rIns="211613" bIns="211613" numCol="1" spcCol="1270" anchor="ctr" anchorCtr="0">
            <a:noAutofit/>
          </a:bodyPr>
          <a:lstStyle/>
          <a:p>
            <a:pPr marL="0" lvl="0" indent="0" algn="ctr" defTabSz="2133600">
              <a:lnSpc>
                <a:spcPct val="90000"/>
              </a:lnSpc>
              <a:spcBef>
                <a:spcPct val="0"/>
              </a:spcBef>
              <a:spcAft>
                <a:spcPct val="35000"/>
              </a:spcAft>
              <a:buNone/>
            </a:pPr>
            <a:r>
              <a:rPr lang="en-US" sz="4800" kern="1200" dirty="0"/>
              <a:t>MATLAB</a:t>
            </a:r>
          </a:p>
        </p:txBody>
      </p:sp>
      <p:grpSp>
        <p:nvGrpSpPr>
          <p:cNvPr id="101" name="Group 100"/>
          <p:cNvGrpSpPr>
            <a:grpSpLocks noChangeAspect="1"/>
          </p:cNvGrpSpPr>
          <p:nvPr/>
        </p:nvGrpSpPr>
        <p:grpSpPr>
          <a:xfrm>
            <a:off x="2279366" y="2308442"/>
            <a:ext cx="2224253" cy="3145584"/>
            <a:chOff x="3341733" y="2301024"/>
            <a:chExt cx="2694269" cy="3064527"/>
          </a:xfrm>
        </p:grpSpPr>
        <p:sp>
          <p:nvSpPr>
            <p:cNvPr id="102" name="Freeform 101"/>
            <p:cNvSpPr/>
            <p:nvPr/>
          </p:nvSpPr>
          <p:spPr>
            <a:xfrm>
              <a:off x="3341733" y="4384522"/>
              <a:ext cx="2694269" cy="981029"/>
            </a:xfrm>
            <a:custGeom>
              <a:avLst/>
              <a:gdLst>
                <a:gd name="connsiteX0" fmla="*/ 0 w 2694269"/>
                <a:gd name="connsiteY0" fmla="*/ 98103 h 981029"/>
                <a:gd name="connsiteX1" fmla="*/ 98103 w 2694269"/>
                <a:gd name="connsiteY1" fmla="*/ 0 h 981029"/>
                <a:gd name="connsiteX2" fmla="*/ 2596166 w 2694269"/>
                <a:gd name="connsiteY2" fmla="*/ 0 h 981029"/>
                <a:gd name="connsiteX3" fmla="*/ 2694269 w 2694269"/>
                <a:gd name="connsiteY3" fmla="*/ 98103 h 981029"/>
                <a:gd name="connsiteX4" fmla="*/ 2694269 w 2694269"/>
                <a:gd name="connsiteY4" fmla="*/ 882926 h 981029"/>
                <a:gd name="connsiteX5" fmla="*/ 2596166 w 2694269"/>
                <a:gd name="connsiteY5" fmla="*/ 981029 h 981029"/>
                <a:gd name="connsiteX6" fmla="*/ 98103 w 2694269"/>
                <a:gd name="connsiteY6" fmla="*/ 981029 h 981029"/>
                <a:gd name="connsiteX7" fmla="*/ 0 w 2694269"/>
                <a:gd name="connsiteY7" fmla="*/ 882926 h 981029"/>
                <a:gd name="connsiteX8" fmla="*/ 0 w 2694269"/>
                <a:gd name="connsiteY8" fmla="*/ 98103 h 98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269" h="981029">
                  <a:moveTo>
                    <a:pt x="0" y="98103"/>
                  </a:moveTo>
                  <a:cubicBezTo>
                    <a:pt x="0" y="43922"/>
                    <a:pt x="43922" y="0"/>
                    <a:pt x="98103" y="0"/>
                  </a:cubicBezTo>
                  <a:lnTo>
                    <a:pt x="2596166" y="0"/>
                  </a:lnTo>
                  <a:cubicBezTo>
                    <a:pt x="2650347" y="0"/>
                    <a:pt x="2694269" y="43922"/>
                    <a:pt x="2694269" y="98103"/>
                  </a:cubicBezTo>
                  <a:lnTo>
                    <a:pt x="2694269" y="882926"/>
                  </a:lnTo>
                  <a:cubicBezTo>
                    <a:pt x="2694269" y="937107"/>
                    <a:pt x="2650347" y="981029"/>
                    <a:pt x="2596166" y="981029"/>
                  </a:cubicBezTo>
                  <a:lnTo>
                    <a:pt x="98103" y="981029"/>
                  </a:lnTo>
                  <a:cubicBezTo>
                    <a:pt x="43922" y="981029"/>
                    <a:pt x="0" y="937107"/>
                    <a:pt x="0" y="882926"/>
                  </a:cubicBezTo>
                  <a:lnTo>
                    <a:pt x="0" y="98103"/>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04933" tIns="104933" rIns="104933" bIns="104933" numCol="1" spcCol="1270" anchor="ctr" anchorCtr="0">
              <a:noAutofit/>
            </a:bodyPr>
            <a:lstStyle/>
            <a:p>
              <a:pPr marL="0" lvl="0" indent="0" algn="ctr" defTabSz="889000">
                <a:lnSpc>
                  <a:spcPct val="90000"/>
                </a:lnSpc>
                <a:spcBef>
                  <a:spcPct val="0"/>
                </a:spcBef>
                <a:spcAft>
                  <a:spcPct val="35000"/>
                </a:spcAft>
                <a:buNone/>
              </a:pPr>
              <a:r>
                <a:rPr lang="en-US" sz="2000" kern="1200" dirty="0"/>
                <a:t>Signal Processing Toolbox</a:t>
              </a:r>
            </a:p>
          </p:txBody>
        </p:sp>
        <p:sp>
          <p:nvSpPr>
            <p:cNvPr id="103" name="Freeform 102"/>
            <p:cNvSpPr/>
            <p:nvPr/>
          </p:nvSpPr>
          <p:spPr>
            <a:xfrm>
              <a:off x="3341733" y="3354664"/>
              <a:ext cx="2694269" cy="981029"/>
            </a:xfrm>
            <a:custGeom>
              <a:avLst/>
              <a:gdLst>
                <a:gd name="connsiteX0" fmla="*/ 0 w 2694269"/>
                <a:gd name="connsiteY0" fmla="*/ 98103 h 981029"/>
                <a:gd name="connsiteX1" fmla="*/ 98103 w 2694269"/>
                <a:gd name="connsiteY1" fmla="*/ 0 h 981029"/>
                <a:gd name="connsiteX2" fmla="*/ 2596166 w 2694269"/>
                <a:gd name="connsiteY2" fmla="*/ 0 h 981029"/>
                <a:gd name="connsiteX3" fmla="*/ 2694269 w 2694269"/>
                <a:gd name="connsiteY3" fmla="*/ 98103 h 981029"/>
                <a:gd name="connsiteX4" fmla="*/ 2694269 w 2694269"/>
                <a:gd name="connsiteY4" fmla="*/ 882926 h 981029"/>
                <a:gd name="connsiteX5" fmla="*/ 2596166 w 2694269"/>
                <a:gd name="connsiteY5" fmla="*/ 981029 h 981029"/>
                <a:gd name="connsiteX6" fmla="*/ 98103 w 2694269"/>
                <a:gd name="connsiteY6" fmla="*/ 981029 h 981029"/>
                <a:gd name="connsiteX7" fmla="*/ 0 w 2694269"/>
                <a:gd name="connsiteY7" fmla="*/ 882926 h 981029"/>
                <a:gd name="connsiteX8" fmla="*/ 0 w 2694269"/>
                <a:gd name="connsiteY8" fmla="*/ 98103 h 98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269" h="981029">
                  <a:moveTo>
                    <a:pt x="0" y="98103"/>
                  </a:moveTo>
                  <a:cubicBezTo>
                    <a:pt x="0" y="43922"/>
                    <a:pt x="43922" y="0"/>
                    <a:pt x="98103" y="0"/>
                  </a:cubicBezTo>
                  <a:lnTo>
                    <a:pt x="2596166" y="0"/>
                  </a:lnTo>
                  <a:cubicBezTo>
                    <a:pt x="2650347" y="0"/>
                    <a:pt x="2694269" y="43922"/>
                    <a:pt x="2694269" y="98103"/>
                  </a:cubicBezTo>
                  <a:lnTo>
                    <a:pt x="2694269" y="882926"/>
                  </a:lnTo>
                  <a:cubicBezTo>
                    <a:pt x="2694269" y="937107"/>
                    <a:pt x="2650347" y="981029"/>
                    <a:pt x="2596166" y="981029"/>
                  </a:cubicBezTo>
                  <a:lnTo>
                    <a:pt x="98103" y="981029"/>
                  </a:lnTo>
                  <a:cubicBezTo>
                    <a:pt x="43922" y="981029"/>
                    <a:pt x="0" y="937107"/>
                    <a:pt x="0" y="882926"/>
                  </a:cubicBezTo>
                  <a:lnTo>
                    <a:pt x="0" y="98103"/>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04933" tIns="104933" rIns="104933" bIns="104933" numCol="1" spcCol="1270" anchor="ctr" anchorCtr="0">
              <a:noAutofit/>
            </a:bodyPr>
            <a:lstStyle/>
            <a:p>
              <a:pPr marL="0" lvl="0" indent="0" algn="ctr" defTabSz="889000">
                <a:lnSpc>
                  <a:spcPct val="90000"/>
                </a:lnSpc>
                <a:spcBef>
                  <a:spcPct val="0"/>
                </a:spcBef>
                <a:spcAft>
                  <a:spcPct val="35000"/>
                </a:spcAft>
                <a:buNone/>
              </a:pPr>
              <a:r>
                <a:rPr lang="en-US" sz="2000" kern="1200" dirty="0"/>
                <a:t>Wavelet Toolbox</a:t>
              </a:r>
            </a:p>
          </p:txBody>
        </p:sp>
        <p:sp>
          <p:nvSpPr>
            <p:cNvPr id="104" name="Freeform 103"/>
            <p:cNvSpPr/>
            <p:nvPr/>
          </p:nvSpPr>
          <p:spPr>
            <a:xfrm>
              <a:off x="3341733" y="2301024"/>
              <a:ext cx="2694269" cy="981029"/>
            </a:xfrm>
            <a:custGeom>
              <a:avLst/>
              <a:gdLst>
                <a:gd name="connsiteX0" fmla="*/ 0 w 2694269"/>
                <a:gd name="connsiteY0" fmla="*/ 98103 h 981029"/>
                <a:gd name="connsiteX1" fmla="*/ 98103 w 2694269"/>
                <a:gd name="connsiteY1" fmla="*/ 0 h 981029"/>
                <a:gd name="connsiteX2" fmla="*/ 2596166 w 2694269"/>
                <a:gd name="connsiteY2" fmla="*/ 0 h 981029"/>
                <a:gd name="connsiteX3" fmla="*/ 2694269 w 2694269"/>
                <a:gd name="connsiteY3" fmla="*/ 98103 h 981029"/>
                <a:gd name="connsiteX4" fmla="*/ 2694269 w 2694269"/>
                <a:gd name="connsiteY4" fmla="*/ 882926 h 981029"/>
                <a:gd name="connsiteX5" fmla="*/ 2596166 w 2694269"/>
                <a:gd name="connsiteY5" fmla="*/ 981029 h 981029"/>
                <a:gd name="connsiteX6" fmla="*/ 98103 w 2694269"/>
                <a:gd name="connsiteY6" fmla="*/ 981029 h 981029"/>
                <a:gd name="connsiteX7" fmla="*/ 0 w 2694269"/>
                <a:gd name="connsiteY7" fmla="*/ 882926 h 981029"/>
                <a:gd name="connsiteX8" fmla="*/ 0 w 2694269"/>
                <a:gd name="connsiteY8" fmla="*/ 98103 h 98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269" h="981029">
                  <a:moveTo>
                    <a:pt x="0" y="98103"/>
                  </a:moveTo>
                  <a:cubicBezTo>
                    <a:pt x="0" y="43922"/>
                    <a:pt x="43922" y="0"/>
                    <a:pt x="98103" y="0"/>
                  </a:cubicBezTo>
                  <a:lnTo>
                    <a:pt x="2596166" y="0"/>
                  </a:lnTo>
                  <a:cubicBezTo>
                    <a:pt x="2650347" y="0"/>
                    <a:pt x="2694269" y="43922"/>
                    <a:pt x="2694269" y="98103"/>
                  </a:cubicBezTo>
                  <a:lnTo>
                    <a:pt x="2694269" y="882926"/>
                  </a:lnTo>
                  <a:cubicBezTo>
                    <a:pt x="2694269" y="937107"/>
                    <a:pt x="2650347" y="981029"/>
                    <a:pt x="2596166" y="981029"/>
                  </a:cubicBezTo>
                  <a:lnTo>
                    <a:pt x="98103" y="981029"/>
                  </a:lnTo>
                  <a:cubicBezTo>
                    <a:pt x="43922" y="981029"/>
                    <a:pt x="0" y="937107"/>
                    <a:pt x="0" y="882926"/>
                  </a:cubicBezTo>
                  <a:lnTo>
                    <a:pt x="0" y="98103"/>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04933" tIns="104933" rIns="104933" bIns="104933" numCol="1" spcCol="1270" anchor="ctr" anchorCtr="0">
              <a:noAutofit/>
            </a:bodyPr>
            <a:lstStyle/>
            <a:p>
              <a:pPr marL="0" lvl="0" indent="0" algn="ctr" defTabSz="889000">
                <a:lnSpc>
                  <a:spcPct val="90000"/>
                </a:lnSpc>
                <a:spcBef>
                  <a:spcPct val="0"/>
                </a:spcBef>
                <a:spcAft>
                  <a:spcPct val="35000"/>
                </a:spcAft>
                <a:buNone/>
              </a:pPr>
              <a:r>
                <a:rPr lang="en-US" sz="2000" kern="1200" dirty="0"/>
                <a:t>Statistics &amp; Machine Learning Toolbox</a:t>
              </a:r>
            </a:p>
          </p:txBody>
        </p:sp>
      </p:grpSp>
      <p:sp>
        <p:nvSpPr>
          <p:cNvPr id="105" name="Freeform 104"/>
          <p:cNvSpPr>
            <a:spLocks noChangeAspect="1"/>
          </p:cNvSpPr>
          <p:nvPr/>
        </p:nvSpPr>
        <p:spPr>
          <a:xfrm>
            <a:off x="4611062" y="4452178"/>
            <a:ext cx="2252959" cy="999075"/>
          </a:xfrm>
          <a:custGeom>
            <a:avLst/>
            <a:gdLst>
              <a:gd name="connsiteX0" fmla="*/ 0 w 2694269"/>
              <a:gd name="connsiteY0" fmla="*/ 98103 h 981029"/>
              <a:gd name="connsiteX1" fmla="*/ 98103 w 2694269"/>
              <a:gd name="connsiteY1" fmla="*/ 0 h 981029"/>
              <a:gd name="connsiteX2" fmla="*/ 2596166 w 2694269"/>
              <a:gd name="connsiteY2" fmla="*/ 0 h 981029"/>
              <a:gd name="connsiteX3" fmla="*/ 2694269 w 2694269"/>
              <a:gd name="connsiteY3" fmla="*/ 98103 h 981029"/>
              <a:gd name="connsiteX4" fmla="*/ 2694269 w 2694269"/>
              <a:gd name="connsiteY4" fmla="*/ 882926 h 981029"/>
              <a:gd name="connsiteX5" fmla="*/ 2596166 w 2694269"/>
              <a:gd name="connsiteY5" fmla="*/ 981029 h 981029"/>
              <a:gd name="connsiteX6" fmla="*/ 98103 w 2694269"/>
              <a:gd name="connsiteY6" fmla="*/ 981029 h 981029"/>
              <a:gd name="connsiteX7" fmla="*/ 0 w 2694269"/>
              <a:gd name="connsiteY7" fmla="*/ 882926 h 981029"/>
              <a:gd name="connsiteX8" fmla="*/ 0 w 2694269"/>
              <a:gd name="connsiteY8" fmla="*/ 98103 h 98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269" h="981029">
                <a:moveTo>
                  <a:pt x="0" y="98103"/>
                </a:moveTo>
                <a:cubicBezTo>
                  <a:pt x="0" y="43922"/>
                  <a:pt x="43922" y="0"/>
                  <a:pt x="98103" y="0"/>
                </a:cubicBezTo>
                <a:lnTo>
                  <a:pt x="2596166" y="0"/>
                </a:lnTo>
                <a:cubicBezTo>
                  <a:pt x="2650347" y="0"/>
                  <a:pt x="2694269" y="43922"/>
                  <a:pt x="2694269" y="98103"/>
                </a:cubicBezTo>
                <a:lnTo>
                  <a:pt x="2694269" y="882926"/>
                </a:lnTo>
                <a:cubicBezTo>
                  <a:pt x="2694269" y="937107"/>
                  <a:pt x="2650347" y="981029"/>
                  <a:pt x="2596166" y="981029"/>
                </a:cubicBezTo>
                <a:lnTo>
                  <a:pt x="98103" y="981029"/>
                </a:lnTo>
                <a:cubicBezTo>
                  <a:pt x="43922" y="981029"/>
                  <a:pt x="0" y="937107"/>
                  <a:pt x="0" y="882926"/>
                </a:cubicBezTo>
                <a:lnTo>
                  <a:pt x="0" y="98103"/>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04933" tIns="104933" rIns="104933" bIns="104933" numCol="1" spcCol="1270" anchor="ctr" anchorCtr="0">
            <a:noAutofit/>
          </a:bodyPr>
          <a:lstStyle/>
          <a:p>
            <a:pPr marL="0" lvl="0" indent="0" algn="ctr" defTabSz="889000">
              <a:lnSpc>
                <a:spcPct val="90000"/>
              </a:lnSpc>
              <a:spcBef>
                <a:spcPct val="0"/>
              </a:spcBef>
              <a:spcAft>
                <a:spcPct val="35000"/>
              </a:spcAft>
              <a:buNone/>
            </a:pPr>
            <a:r>
              <a:rPr lang="en-US" sz="2000" kern="1200" dirty="0"/>
              <a:t>Statistics &amp; Machine Learning Toolbox</a:t>
            </a:r>
          </a:p>
        </p:txBody>
      </p:sp>
      <p:sp>
        <p:nvSpPr>
          <p:cNvPr id="108" name="Freeform 107"/>
          <p:cNvSpPr>
            <a:spLocks noChangeAspect="1"/>
          </p:cNvSpPr>
          <p:nvPr/>
        </p:nvSpPr>
        <p:spPr>
          <a:xfrm>
            <a:off x="6953071" y="4452661"/>
            <a:ext cx="2124801" cy="992563"/>
          </a:xfrm>
          <a:custGeom>
            <a:avLst/>
            <a:gdLst>
              <a:gd name="connsiteX0" fmla="*/ 0 w 2694269"/>
              <a:gd name="connsiteY0" fmla="*/ 98103 h 981029"/>
              <a:gd name="connsiteX1" fmla="*/ 98103 w 2694269"/>
              <a:gd name="connsiteY1" fmla="*/ 0 h 981029"/>
              <a:gd name="connsiteX2" fmla="*/ 2596166 w 2694269"/>
              <a:gd name="connsiteY2" fmla="*/ 0 h 981029"/>
              <a:gd name="connsiteX3" fmla="*/ 2694269 w 2694269"/>
              <a:gd name="connsiteY3" fmla="*/ 98103 h 981029"/>
              <a:gd name="connsiteX4" fmla="*/ 2694269 w 2694269"/>
              <a:gd name="connsiteY4" fmla="*/ 882926 h 981029"/>
              <a:gd name="connsiteX5" fmla="*/ 2596166 w 2694269"/>
              <a:gd name="connsiteY5" fmla="*/ 981029 h 981029"/>
              <a:gd name="connsiteX6" fmla="*/ 98103 w 2694269"/>
              <a:gd name="connsiteY6" fmla="*/ 981029 h 981029"/>
              <a:gd name="connsiteX7" fmla="*/ 0 w 2694269"/>
              <a:gd name="connsiteY7" fmla="*/ 882926 h 981029"/>
              <a:gd name="connsiteX8" fmla="*/ 0 w 2694269"/>
              <a:gd name="connsiteY8" fmla="*/ 98103 h 98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269" h="981029">
                <a:moveTo>
                  <a:pt x="0" y="98103"/>
                </a:moveTo>
                <a:cubicBezTo>
                  <a:pt x="0" y="43922"/>
                  <a:pt x="43922" y="0"/>
                  <a:pt x="98103" y="0"/>
                </a:cubicBezTo>
                <a:lnTo>
                  <a:pt x="2596166" y="0"/>
                </a:lnTo>
                <a:cubicBezTo>
                  <a:pt x="2650347" y="0"/>
                  <a:pt x="2694269" y="43922"/>
                  <a:pt x="2694269" y="98103"/>
                </a:cubicBezTo>
                <a:lnTo>
                  <a:pt x="2694269" y="882926"/>
                </a:lnTo>
                <a:cubicBezTo>
                  <a:pt x="2694269" y="937107"/>
                  <a:pt x="2650347" y="981029"/>
                  <a:pt x="2596166" y="981029"/>
                </a:cubicBezTo>
                <a:lnTo>
                  <a:pt x="98103" y="981029"/>
                </a:lnTo>
                <a:cubicBezTo>
                  <a:pt x="43922" y="981029"/>
                  <a:pt x="0" y="937107"/>
                  <a:pt x="0" y="882926"/>
                </a:cubicBezTo>
                <a:lnTo>
                  <a:pt x="0" y="98103"/>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04933" tIns="104933" rIns="104933" bIns="104933" numCol="1" spcCol="1270" anchor="ctr" anchorCtr="0">
            <a:noAutofit/>
          </a:bodyPr>
          <a:lstStyle/>
          <a:p>
            <a:pPr marL="0" lvl="0" indent="0" algn="ctr" defTabSz="889000">
              <a:lnSpc>
                <a:spcPct val="90000"/>
              </a:lnSpc>
              <a:spcBef>
                <a:spcPct val="0"/>
              </a:spcBef>
              <a:spcAft>
                <a:spcPct val="35000"/>
              </a:spcAft>
              <a:buNone/>
            </a:pPr>
            <a:r>
              <a:rPr lang="en-US" sz="2000" kern="1200" dirty="0"/>
              <a:t>MATLAB Coder</a:t>
            </a:r>
          </a:p>
        </p:txBody>
      </p:sp>
      <p:pic>
        <p:nvPicPr>
          <p:cNvPr id="111" name="Picture 10" descr="L-Membrane_CMYK_Master_Smal"/>
          <p:cNvPicPr>
            <a:picLocks noChangeAspect="1" noChangeArrowheads="1"/>
          </p:cNvPicPr>
          <p:nvPr/>
        </p:nvPicPr>
        <p:blipFill>
          <a:blip r:embed="rId24" cstate="print"/>
          <a:srcRect/>
          <a:stretch>
            <a:fillRect/>
          </a:stretch>
        </p:blipFill>
        <p:spPr bwMode="auto">
          <a:xfrm>
            <a:off x="7347692" y="5540787"/>
            <a:ext cx="1361092" cy="1290839"/>
          </a:xfrm>
          <a:prstGeom prst="rect">
            <a:avLst/>
          </a:prstGeom>
          <a:noFill/>
        </p:spPr>
      </p:pic>
    </p:spTree>
    <p:extLst>
      <p:ext uri="{BB962C8B-B14F-4D97-AF65-F5344CB8AC3E}">
        <p14:creationId xmlns:p14="http://schemas.microsoft.com/office/powerpoint/2010/main" val="3890069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500"/>
                                        <p:tgtEl>
                                          <p:spTgt spid="10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5" grpId="0" animBg="1"/>
      <p:bldP spid="10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1838"/>
            <a:ext cx="8589760" cy="1143000"/>
          </a:xfrm>
        </p:spPr>
        <p:txBody>
          <a:bodyPr/>
          <a:lstStyle/>
          <a:p>
            <a:r>
              <a:rPr lang="en-US" sz="3000" dirty="0"/>
              <a:t>Heart Sound </a:t>
            </a:r>
            <a:r>
              <a:rPr lang="en-US" sz="3000" dirty="0" smtClean="0"/>
              <a:t>Classification -  Key Takeaways</a:t>
            </a:r>
            <a:endParaRPr lang="en-US" sz="3000" dirty="0"/>
          </a:p>
        </p:txBody>
      </p:sp>
      <p:pic>
        <p:nvPicPr>
          <p:cNvPr id="4" name="Picture 3"/>
          <p:cNvPicPr>
            <a:picLocks noChangeAspect="1"/>
          </p:cNvPicPr>
          <p:nvPr/>
        </p:nvPicPr>
        <p:blipFill>
          <a:blip r:embed="rId3"/>
          <a:stretch>
            <a:fillRect/>
          </a:stretch>
        </p:blipFill>
        <p:spPr>
          <a:xfrm>
            <a:off x="4644008" y="1874838"/>
            <a:ext cx="1519582" cy="1141032"/>
          </a:xfrm>
          <a:prstGeom prst="rect">
            <a:avLst/>
          </a:prstGeom>
          <a:solidFill>
            <a:srgbClr val="FFFFFF"/>
          </a:solidFill>
          <a:ln w="3175">
            <a:solidFill>
              <a:srgbClr val="024C84"/>
            </a:solidFill>
          </a:ln>
          <a:effectLst>
            <a:outerShdw blurRad="50800" dist="114300" dir="2700000" sx="99000" sy="99000" algn="tl" rotWithShape="0">
              <a:prstClr val="black">
                <a:alpha val="40000"/>
              </a:prst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4649280"/>
            <a:ext cx="1527087" cy="1165925"/>
          </a:xfrm>
          <a:prstGeom prst="rect">
            <a:avLst/>
          </a:prstGeom>
          <a:solidFill>
            <a:srgbClr val="FFFFFF"/>
          </a:solidFill>
          <a:ln w="3175">
            <a:solidFill>
              <a:srgbClr val="024C84"/>
            </a:solidFill>
          </a:ln>
          <a:effectLst>
            <a:outerShdw blurRad="50800" dist="114300" dir="2700000" sx="99000" sy="99000" algn="tl" rotWithShape="0">
              <a:prstClr val="black">
                <a:alpha val="40000"/>
              </a:prstClr>
            </a:outerShdw>
          </a:effectLst>
        </p:spPr>
      </p:pic>
      <p:pic>
        <p:nvPicPr>
          <p:cNvPr id="6" name="Content Placeholder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04" y="1935178"/>
            <a:ext cx="1494429" cy="1136077"/>
          </a:xfrm>
          <a:prstGeom prst="rect">
            <a:avLst/>
          </a:prstGeom>
          <a:solidFill>
            <a:srgbClr val="FFFFFF"/>
          </a:solidFill>
          <a:ln w="3175">
            <a:solidFill>
              <a:srgbClr val="024C84"/>
            </a:solidFill>
          </a:ln>
          <a:effectLst>
            <a:outerShdw blurRad="50800" dist="114300" dir="2700000" sx="99000" sy="99000" algn="tl" rotWithShape="0">
              <a:prstClr val="black">
                <a:alpha val="40000"/>
              </a:prstClr>
            </a:outerShdw>
          </a:effectLst>
        </p:spPr>
      </p:pic>
      <p:pic>
        <p:nvPicPr>
          <p:cNvPr id="7" name="Picture 6"/>
          <p:cNvPicPr>
            <a:picLocks noChangeAspect="1"/>
          </p:cNvPicPr>
          <p:nvPr/>
        </p:nvPicPr>
        <p:blipFill rotWithShape="1">
          <a:blip r:embed="rId6"/>
          <a:srcRect r="4912" b="8440"/>
          <a:stretch/>
        </p:blipFill>
        <p:spPr>
          <a:xfrm>
            <a:off x="4644008" y="4649280"/>
            <a:ext cx="1529482" cy="1138969"/>
          </a:xfrm>
          <a:prstGeom prst="rect">
            <a:avLst/>
          </a:prstGeom>
          <a:solidFill>
            <a:srgbClr val="FFFFFF"/>
          </a:solidFill>
          <a:ln w="3175">
            <a:solidFill>
              <a:srgbClr val="024C84"/>
            </a:solidFill>
          </a:ln>
          <a:effectLst>
            <a:outerShdw blurRad="50800" dist="114300" dir="2700000" sx="99000" sy="99000" algn="tl" rotWithShape="0">
              <a:prstClr val="black">
                <a:alpha val="40000"/>
              </a:prstClr>
            </a:outerShdw>
          </a:effectLst>
        </p:spPr>
      </p:pic>
      <p:sp>
        <p:nvSpPr>
          <p:cNvPr id="8" name="TextBox 7"/>
          <p:cNvSpPr txBox="1"/>
          <p:nvPr/>
        </p:nvSpPr>
        <p:spPr>
          <a:xfrm>
            <a:off x="1674602" y="1879793"/>
            <a:ext cx="2628900" cy="1323439"/>
          </a:xfrm>
          <a:prstGeom prst="rect">
            <a:avLst/>
          </a:prstGeom>
          <a:noFill/>
        </p:spPr>
        <p:txBody>
          <a:bodyPr wrap="square" rtlCol="0">
            <a:spAutoFit/>
          </a:bodyPr>
          <a:lstStyle/>
          <a:p>
            <a:pPr algn="l"/>
            <a:r>
              <a:rPr lang="en-US" sz="2000" dirty="0">
                <a:latin typeface="Arial" pitchFamily="34" charset="0"/>
                <a:cs typeface="Arial" pitchFamily="34" charset="0"/>
              </a:rPr>
              <a:t>Use </a:t>
            </a:r>
            <a:r>
              <a:rPr lang="en-US" sz="2000" b="1" dirty="0">
                <a:latin typeface="Arial" pitchFamily="34" charset="0"/>
                <a:cs typeface="Arial" pitchFamily="34" charset="0"/>
              </a:rPr>
              <a:t>apps</a:t>
            </a:r>
            <a:r>
              <a:rPr lang="en-US" sz="2000" dirty="0">
                <a:latin typeface="Arial" pitchFamily="34" charset="0"/>
                <a:cs typeface="Arial" pitchFamily="34" charset="0"/>
              </a:rPr>
              <a:t> in your workflow to quickly compare and select candidate algorithms</a:t>
            </a:r>
          </a:p>
        </p:txBody>
      </p:sp>
      <p:sp>
        <p:nvSpPr>
          <p:cNvPr id="9" name="TextBox 8"/>
          <p:cNvSpPr txBox="1"/>
          <p:nvPr/>
        </p:nvSpPr>
        <p:spPr>
          <a:xfrm>
            <a:off x="1696136" y="4595084"/>
            <a:ext cx="2905771" cy="1631216"/>
          </a:xfrm>
          <a:prstGeom prst="rect">
            <a:avLst/>
          </a:prstGeom>
          <a:noFill/>
        </p:spPr>
        <p:txBody>
          <a:bodyPr wrap="square" rtlCol="0">
            <a:spAutoFit/>
          </a:bodyPr>
          <a:lstStyle/>
          <a:p>
            <a:pPr algn="l"/>
            <a:r>
              <a:rPr lang="en-US" sz="2000" dirty="0">
                <a:latin typeface="Arial" pitchFamily="34" charset="0"/>
                <a:cs typeface="Arial" pitchFamily="34" charset="0"/>
              </a:rPr>
              <a:t>Use programmatic workflows for </a:t>
            </a:r>
            <a:r>
              <a:rPr lang="en-US" sz="2000" b="1" dirty="0">
                <a:latin typeface="Arial" pitchFamily="34" charset="0"/>
                <a:cs typeface="Arial" pitchFamily="34" charset="0"/>
              </a:rPr>
              <a:t>fine-tuning</a:t>
            </a:r>
            <a:r>
              <a:rPr lang="en-US" sz="2000" dirty="0">
                <a:latin typeface="Arial" pitchFamily="34" charset="0"/>
                <a:cs typeface="Arial" pitchFamily="34" charset="0"/>
              </a:rPr>
              <a:t> model parameters to achieve robust performance</a:t>
            </a:r>
          </a:p>
        </p:txBody>
      </p:sp>
      <p:sp>
        <p:nvSpPr>
          <p:cNvPr id="10" name="TextBox 9"/>
          <p:cNvSpPr txBox="1"/>
          <p:nvPr/>
        </p:nvSpPr>
        <p:spPr>
          <a:xfrm>
            <a:off x="6228752" y="1841498"/>
            <a:ext cx="2751636" cy="1323439"/>
          </a:xfrm>
          <a:prstGeom prst="rect">
            <a:avLst/>
          </a:prstGeom>
          <a:noFill/>
        </p:spPr>
        <p:txBody>
          <a:bodyPr wrap="square" rtlCol="0">
            <a:spAutoFit/>
          </a:bodyPr>
          <a:lstStyle/>
          <a:p>
            <a:pPr algn="l"/>
            <a:r>
              <a:rPr lang="en-US" sz="2000" dirty="0">
                <a:latin typeface="Arial" pitchFamily="34" charset="0"/>
                <a:cs typeface="Arial" pitchFamily="34" charset="0"/>
              </a:rPr>
              <a:t>Use </a:t>
            </a:r>
            <a:r>
              <a:rPr lang="en-US" sz="2000" b="1" dirty="0">
                <a:latin typeface="Arial" pitchFamily="34" charset="0"/>
                <a:cs typeface="Arial" pitchFamily="34" charset="0"/>
              </a:rPr>
              <a:t>feature selection </a:t>
            </a:r>
            <a:r>
              <a:rPr lang="en-US" sz="2000" dirty="0">
                <a:latin typeface="Arial" pitchFamily="34" charset="0"/>
                <a:cs typeface="Arial" pitchFamily="34" charset="0"/>
              </a:rPr>
              <a:t>to get rid of unnecessary features and prevent overfitting</a:t>
            </a:r>
          </a:p>
        </p:txBody>
      </p:sp>
      <p:sp>
        <p:nvSpPr>
          <p:cNvPr id="11" name="TextBox 10"/>
          <p:cNvSpPr txBox="1"/>
          <p:nvPr/>
        </p:nvSpPr>
        <p:spPr>
          <a:xfrm>
            <a:off x="6238174" y="4613715"/>
            <a:ext cx="2808786" cy="1323439"/>
          </a:xfrm>
          <a:prstGeom prst="rect">
            <a:avLst/>
          </a:prstGeom>
          <a:noFill/>
        </p:spPr>
        <p:txBody>
          <a:bodyPr wrap="square" rtlCol="0">
            <a:spAutoFit/>
          </a:bodyPr>
          <a:lstStyle/>
          <a:p>
            <a:pPr algn="l"/>
            <a:r>
              <a:rPr lang="en-US" sz="2000" dirty="0">
                <a:latin typeface="Arial" pitchFamily="34" charset="0"/>
                <a:cs typeface="Arial" pitchFamily="34" charset="0"/>
              </a:rPr>
              <a:t>Use automatic </a:t>
            </a:r>
            <a:r>
              <a:rPr lang="en-US" sz="2000" b="1" dirty="0">
                <a:latin typeface="Arial" pitchFamily="34" charset="0"/>
                <a:cs typeface="Arial" pitchFamily="34" charset="0"/>
              </a:rPr>
              <a:t>code generation</a:t>
            </a:r>
            <a:r>
              <a:rPr lang="en-US" sz="2000" dirty="0">
                <a:latin typeface="Arial" pitchFamily="34" charset="0"/>
                <a:cs typeface="Arial" pitchFamily="34" charset="0"/>
              </a:rPr>
              <a:t> to rapidly deploy your analytics to embedded targets </a:t>
            </a:r>
          </a:p>
        </p:txBody>
      </p:sp>
      <p:pic>
        <p:nvPicPr>
          <p:cNvPr id="12" name="Picture 10" descr="L-Membrane_CMYK_Master_Smal"/>
          <p:cNvPicPr>
            <a:picLocks noChangeAspect="1" noChangeArrowheads="1"/>
          </p:cNvPicPr>
          <p:nvPr/>
        </p:nvPicPr>
        <p:blipFill>
          <a:blip r:embed="rId7" cstate="print"/>
          <a:srcRect/>
          <a:stretch>
            <a:fillRect/>
          </a:stretch>
        </p:blipFill>
        <p:spPr bwMode="auto">
          <a:xfrm>
            <a:off x="3764217" y="3332572"/>
            <a:ext cx="1162770" cy="1102753"/>
          </a:xfrm>
          <a:prstGeom prst="rect">
            <a:avLst/>
          </a:prstGeom>
          <a:noFill/>
        </p:spPr>
      </p:pic>
    </p:spTree>
    <p:extLst>
      <p:ext uri="{BB962C8B-B14F-4D97-AF65-F5344CB8AC3E}">
        <p14:creationId xmlns:p14="http://schemas.microsoft.com/office/powerpoint/2010/main" val="194811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GB" dirty="0" smtClean="0"/>
              <a:t>Agenda</a:t>
            </a:r>
          </a:p>
        </p:txBody>
      </p:sp>
      <p:sp>
        <p:nvSpPr>
          <p:cNvPr id="54275" name="Rectangle 3"/>
          <p:cNvSpPr>
            <a:spLocks noGrp="1" noChangeArrowheads="1"/>
          </p:cNvSpPr>
          <p:nvPr>
            <p:ph idx="1"/>
          </p:nvPr>
        </p:nvSpPr>
        <p:spPr>
          <a:xfrm>
            <a:off x="457200" y="1894378"/>
            <a:ext cx="8231560" cy="4414942"/>
          </a:xfrm>
        </p:spPr>
        <p:txBody>
          <a:bodyPr/>
          <a:lstStyle/>
          <a:p>
            <a:pPr>
              <a:lnSpc>
                <a:spcPct val="150000"/>
              </a:lnSpc>
            </a:pPr>
            <a:r>
              <a:rPr lang="en-GB" dirty="0" smtClean="0"/>
              <a:t>Machine Learning overview</a:t>
            </a:r>
          </a:p>
          <a:p>
            <a:pPr>
              <a:lnSpc>
                <a:spcPct val="150000"/>
              </a:lnSpc>
            </a:pPr>
            <a:r>
              <a:rPr lang="en-GB" dirty="0" smtClean="0"/>
              <a:t>Learning types and models</a:t>
            </a:r>
          </a:p>
          <a:p>
            <a:pPr eaLnBrk="1" hangingPunct="1">
              <a:lnSpc>
                <a:spcPct val="150000"/>
              </a:lnSpc>
            </a:pPr>
            <a:r>
              <a:rPr lang="en-US" dirty="0"/>
              <a:t>Machine Learning workflow</a:t>
            </a:r>
          </a:p>
          <a:p>
            <a:pPr eaLnBrk="1" hangingPunct="1">
              <a:lnSpc>
                <a:spcPct val="150000"/>
              </a:lnSpc>
            </a:pPr>
            <a:r>
              <a:rPr lang="en-US" dirty="0"/>
              <a:t>Example: Heart sound classification</a:t>
            </a:r>
          </a:p>
          <a:p>
            <a:pPr eaLnBrk="1" hangingPunct="1">
              <a:lnSpc>
                <a:spcPct val="150000"/>
              </a:lnSpc>
            </a:pPr>
            <a:r>
              <a:rPr lang="en-US" dirty="0" smtClean="0"/>
              <a:t>Summary</a:t>
            </a:r>
          </a:p>
          <a:p>
            <a:pPr eaLnBrk="1" hangingPunct="1">
              <a:lnSpc>
                <a:spcPct val="150000"/>
              </a:lnSpc>
            </a:pPr>
            <a:r>
              <a:rPr lang="en-US" dirty="0" smtClean="0"/>
              <a:t>Self-practice</a:t>
            </a:r>
            <a:endParaRPr lang="en-US" dirty="0"/>
          </a:p>
          <a:p>
            <a:pPr>
              <a:lnSpc>
                <a:spcPct val="150000"/>
              </a:lnSpc>
            </a:pPr>
            <a:endParaRPr lang="en-US" sz="3200" dirty="0"/>
          </a:p>
        </p:txBody>
      </p:sp>
      <p:sp>
        <p:nvSpPr>
          <p:cNvPr id="5" name="Rounded Rectangle 4"/>
          <p:cNvSpPr/>
          <p:nvPr/>
        </p:nvSpPr>
        <p:spPr>
          <a:xfrm>
            <a:off x="211948" y="4869160"/>
            <a:ext cx="7816436" cy="694133"/>
          </a:xfrm>
          <a:prstGeom prst="roundRect">
            <a:avLst/>
          </a:prstGeom>
          <a:solidFill>
            <a:schemeClr val="tx2">
              <a:alpha val="20000"/>
            </a:schemeClr>
          </a:solidFill>
          <a:ln w="9525" algn="ctr">
            <a:solidFill>
              <a:schemeClr val="tx1"/>
            </a:solidFill>
            <a:miter lim="800000"/>
            <a:headEnd/>
            <a:tailEnd/>
          </a:ln>
        </p:spPr>
        <p:txBody>
          <a:bodyPr wrap="none" anchor="ctr"/>
          <a:lstStyle/>
          <a:p>
            <a:pPr eaLnBrk="0" hangingPunct="0"/>
            <a:endParaRPr lang="en-US" dirty="0" smtClean="0">
              <a:solidFill>
                <a:prstClr val="black"/>
              </a:solidFill>
            </a:endParaRPr>
          </a:p>
        </p:txBody>
      </p:sp>
    </p:spTree>
    <p:extLst>
      <p:ext uri="{BB962C8B-B14F-4D97-AF65-F5344CB8AC3E}">
        <p14:creationId xmlns:p14="http://schemas.microsoft.com/office/powerpoint/2010/main" val="41397613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43350" y="5446704"/>
            <a:ext cx="1143000" cy="268296"/>
            <a:chOff x="1813719" y="5890672"/>
            <a:chExt cx="1143000" cy="357728"/>
          </a:xfrm>
          <a:solidFill>
            <a:schemeClr val="bg1"/>
          </a:solidFill>
        </p:grpSpPr>
        <p:sp>
          <p:nvSpPr>
            <p:cNvPr id="10" name="Rounded Rectangle 9"/>
            <p:cNvSpPr/>
            <p:nvPr/>
          </p:nvSpPr>
          <p:spPr>
            <a:xfrm>
              <a:off x="1813719" y="5890672"/>
              <a:ext cx="1143000" cy="357728"/>
            </a:xfrm>
            <a:prstGeom prst="roundRect">
              <a:avLst/>
            </a:prstGeom>
            <a:gr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cxnSp>
          <p:nvCxnSpPr>
            <p:cNvPr id="11" name="Straight Arrow Connector 10"/>
            <p:cNvCxnSpPr/>
            <p:nvPr/>
          </p:nvCxnSpPr>
          <p:spPr>
            <a:xfrm>
              <a:off x="2265952" y="5897880"/>
              <a:ext cx="157367" cy="0"/>
            </a:xfrm>
            <a:prstGeom prst="straightConnector1">
              <a:avLst/>
            </a:prstGeom>
            <a:grpFill/>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956719" y="6094288"/>
              <a:ext cx="0" cy="77912"/>
            </a:xfrm>
            <a:prstGeom prst="straightConnector1">
              <a:avLst/>
            </a:prstGeom>
            <a:grpFill/>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423319" y="6245352"/>
              <a:ext cx="155178" cy="0"/>
            </a:xfrm>
            <a:prstGeom prst="straightConnector1">
              <a:avLst/>
            </a:prstGeom>
            <a:grpFill/>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813719" y="5943600"/>
              <a:ext cx="0" cy="83054"/>
            </a:xfrm>
            <a:prstGeom prst="straightConnector1">
              <a:avLst/>
            </a:prstGeom>
            <a:grpFill/>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9" name="Table 8"/>
          <p:cNvGraphicFramePr>
            <a:graphicFrameLocks noGrp="1"/>
          </p:cNvGraphicFramePr>
          <p:nvPr>
            <p:extLst/>
          </p:nvPr>
        </p:nvGraphicFramePr>
        <p:xfrm>
          <a:off x="354270" y="1989011"/>
          <a:ext cx="8446830" cy="3894658"/>
        </p:xfrm>
        <a:graphic>
          <a:graphicData uri="http://schemas.openxmlformats.org/drawingml/2006/table">
            <a:tbl>
              <a:tblPr firstRow="1" bandRow="1">
                <a:tableStyleId>{BDBED569-4797-4DF1-A0F4-6AAB3CD982D8}</a:tableStyleId>
              </a:tblPr>
              <a:tblGrid>
                <a:gridCol w="341763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342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993200"/>
                          </a:solidFill>
                          <a:latin typeface="Arial" pitchFamily="34" charset="0"/>
                          <a:cs typeface="Arial" pitchFamily="34" charset="0"/>
                        </a:rPr>
                        <a:t>Steps</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993200"/>
                          </a:solidFill>
                          <a:latin typeface="Arial" pitchFamily="34" charset="0"/>
                          <a:cs typeface="Arial" pitchFamily="34" charset="0"/>
                        </a:rPr>
                        <a:t>Challenge</a:t>
                      </a:r>
                    </a:p>
                  </a:txBody>
                  <a:tcPr marL="68580" marR="68580" marT="34290" marB="34290" anchor="ctr"/>
                </a:tc>
                <a:extLst>
                  <a:ext uri="{0D108BD9-81ED-4DB2-BD59-A6C34878D82A}">
                    <a16:rowId xmlns:a16="http://schemas.microsoft.com/office/drawing/2014/main" val="10000"/>
                  </a:ext>
                </a:extLst>
              </a:tr>
              <a:tr h="575729">
                <a:tc>
                  <a:txBody>
                    <a:bodyPr/>
                    <a:lstStyle/>
                    <a:p>
                      <a:r>
                        <a:rPr lang="en-US" sz="1800" kern="0" dirty="0"/>
                        <a:t>Access</a:t>
                      </a:r>
                      <a:r>
                        <a:rPr lang="en-US" sz="1800" kern="0" baseline="0" dirty="0"/>
                        <a:t> and</a:t>
                      </a:r>
                      <a:r>
                        <a:rPr lang="en-US" sz="1800" kern="0" dirty="0"/>
                        <a:t> Explore data</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Data diversity</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500" b="0" i="0" dirty="0"/>
                        <a:t>Numeric, Images,</a:t>
                      </a:r>
                      <a:r>
                        <a:rPr lang="en-US" sz="1500" b="0" i="0" baseline="0" dirty="0"/>
                        <a:t> Signals, Text – not always tabular</a:t>
                      </a:r>
                      <a:endParaRPr lang="en-US" sz="1500" b="0" i="0" dirty="0"/>
                    </a:p>
                  </a:txBody>
                  <a:tcPr marL="68580" marR="68580" marT="34290" marB="34290" anchor="ctr"/>
                </a:tc>
                <a:extLst>
                  <a:ext uri="{0D108BD9-81ED-4DB2-BD59-A6C34878D82A}">
                    <a16:rowId xmlns:a16="http://schemas.microsoft.com/office/drawing/2014/main" val="10001"/>
                  </a:ext>
                </a:extLst>
              </a:tr>
              <a:tr h="8001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0" dirty="0"/>
                        <a:t>Preprocess Data</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i="0" kern="1200" baseline="0" noProof="0" dirty="0">
                          <a:solidFill>
                            <a:schemeClr val="tx1"/>
                          </a:solidFill>
                          <a:latin typeface="+mn-lt"/>
                          <a:ea typeface="+mn-ea"/>
                          <a:cs typeface="+mn-cs"/>
                        </a:rPr>
                        <a:t>Lack of domain tools</a:t>
                      </a:r>
                      <a:endParaRPr lang="en-US" sz="1800" b="1" i="0" kern="1200" noProof="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0" i="0" kern="1200" noProof="0" dirty="0">
                          <a:solidFill>
                            <a:schemeClr val="tx1"/>
                          </a:solidFill>
                          <a:latin typeface="+mn-lt"/>
                          <a:ea typeface="+mn-ea"/>
                          <a:cs typeface="+mn-cs"/>
                        </a:rPr>
                        <a:t>Filtering and feature extraction</a:t>
                      </a: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0" i="0" kern="1200" noProof="0" dirty="0">
                          <a:solidFill>
                            <a:schemeClr val="tx1"/>
                          </a:solidFill>
                          <a:latin typeface="+mn-lt"/>
                          <a:ea typeface="+mn-ea"/>
                          <a:cs typeface="+mn-cs"/>
                        </a:rPr>
                        <a:t>Feature selection and transformation</a:t>
                      </a:r>
                    </a:p>
                  </a:txBody>
                  <a:tcPr marL="68580" marR="68580" marT="34290" marB="34290" anchor="ctr"/>
                </a:tc>
                <a:extLst>
                  <a:ext uri="{0D108BD9-81ED-4DB2-BD59-A6C34878D82A}">
                    <a16:rowId xmlns:a16="http://schemas.microsoft.com/office/drawing/2014/main" val="10002"/>
                  </a:ext>
                </a:extLst>
              </a:tr>
              <a:tr h="800100">
                <a:tc>
                  <a:txBody>
                    <a:bodyPr/>
                    <a:lstStyle/>
                    <a:p>
                      <a:r>
                        <a:rPr lang="en-US" sz="1800" kern="0" dirty="0"/>
                        <a:t>Develop Predictive</a:t>
                      </a:r>
                      <a:r>
                        <a:rPr lang="en-US" sz="1800" kern="0" baseline="0" dirty="0"/>
                        <a:t> Models</a:t>
                      </a:r>
                      <a:endParaRPr lang="en-US" sz="1800" kern="0" dirty="0"/>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baseline="0" noProof="0" dirty="0">
                          <a:solidFill>
                            <a:schemeClr val="tx1"/>
                          </a:solidFill>
                          <a:latin typeface="+mn-lt"/>
                          <a:ea typeface="+mn-ea"/>
                          <a:cs typeface="+mn-cs"/>
                        </a:rPr>
                        <a:t>Time consuming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500" b="0" i="0" kern="1200" noProof="0" dirty="0">
                          <a:solidFill>
                            <a:schemeClr val="tx1"/>
                          </a:solidFill>
                          <a:latin typeface="+mn-lt"/>
                          <a:ea typeface="+mn-ea"/>
                          <a:cs typeface="+mn-cs"/>
                        </a:rPr>
                        <a:t>Train and compare</a:t>
                      </a:r>
                      <a:r>
                        <a:rPr lang="en-US" sz="1500" b="0" i="0" kern="1200" baseline="0" noProof="0" dirty="0">
                          <a:solidFill>
                            <a:schemeClr val="tx1"/>
                          </a:solidFill>
                          <a:latin typeface="+mn-lt"/>
                          <a:ea typeface="+mn-ea"/>
                          <a:cs typeface="+mn-cs"/>
                        </a:rPr>
                        <a:t> </a:t>
                      </a:r>
                      <a:r>
                        <a:rPr lang="en-US" sz="1500" b="0" i="0" kern="1200" noProof="0" dirty="0">
                          <a:solidFill>
                            <a:schemeClr val="tx1"/>
                          </a:solidFill>
                          <a:latin typeface="+mn-lt"/>
                          <a:ea typeface="+mn-ea"/>
                          <a:cs typeface="+mn-cs"/>
                        </a:rPr>
                        <a:t>several models to find the “best”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500" b="0" i="0" kern="1200" noProof="0" dirty="0">
                          <a:solidFill>
                            <a:schemeClr val="tx1"/>
                          </a:solidFill>
                          <a:latin typeface="+mn-lt"/>
                          <a:ea typeface="+mn-ea"/>
                          <a:cs typeface="+mn-cs"/>
                        </a:rPr>
                        <a:t>Select optimal</a:t>
                      </a:r>
                      <a:r>
                        <a:rPr lang="en-US" sz="1500" b="0" i="0" kern="1200" baseline="0" noProof="0" dirty="0">
                          <a:solidFill>
                            <a:schemeClr val="tx1"/>
                          </a:solidFill>
                          <a:latin typeface="+mn-lt"/>
                          <a:ea typeface="+mn-ea"/>
                          <a:cs typeface="+mn-cs"/>
                        </a:rPr>
                        <a:t> parameters and a</a:t>
                      </a:r>
                      <a:r>
                        <a:rPr lang="en-US" sz="1500" b="0" i="0" kern="1200" noProof="0" dirty="0">
                          <a:solidFill>
                            <a:schemeClr val="tx1"/>
                          </a:solidFill>
                          <a:latin typeface="+mn-lt"/>
                          <a:ea typeface="+mn-ea"/>
                          <a:cs typeface="+mn-cs"/>
                        </a:rPr>
                        <a:t>void</a:t>
                      </a:r>
                      <a:r>
                        <a:rPr lang="en-US" sz="1500" b="0" i="0" kern="1200" baseline="0" noProof="0" dirty="0">
                          <a:solidFill>
                            <a:schemeClr val="tx1"/>
                          </a:solidFill>
                          <a:latin typeface="+mn-lt"/>
                          <a:ea typeface="+mn-ea"/>
                          <a:cs typeface="+mn-cs"/>
                        </a:rPr>
                        <a:t> o</a:t>
                      </a:r>
                      <a:r>
                        <a:rPr lang="en-US" sz="1500" b="0" i="0" kern="1200" noProof="0" dirty="0">
                          <a:solidFill>
                            <a:schemeClr val="tx1"/>
                          </a:solidFill>
                          <a:latin typeface="+mn-lt"/>
                          <a:ea typeface="+mn-ea"/>
                          <a:cs typeface="+mn-cs"/>
                        </a:rPr>
                        <a:t>verfitting</a:t>
                      </a:r>
                    </a:p>
                  </a:txBody>
                  <a:tcPr marL="68580" marR="68580" marT="34290" marB="34290" anchor="ctr"/>
                </a:tc>
                <a:extLst>
                  <a:ext uri="{0D108BD9-81ED-4DB2-BD59-A6C34878D82A}">
                    <a16:rowId xmlns:a16="http://schemas.microsoft.com/office/drawing/2014/main" val="10003"/>
                  </a:ext>
                </a:extLst>
              </a:tr>
              <a:tr h="800100">
                <a:tc>
                  <a:txBody>
                    <a:bodyPr/>
                    <a:lstStyle/>
                    <a:p>
                      <a:pPr marL="0" lvl="1" indent="0">
                        <a:buSzPct val="75000"/>
                        <a:buFont typeface="Wingdings" pitchFamily="2" charset="2"/>
                        <a:buNone/>
                      </a:pPr>
                      <a:r>
                        <a:rPr lang="en-US" sz="1800" dirty="0"/>
                        <a:t>Integrate Analytics with Systems</a:t>
                      </a:r>
                      <a:endParaRPr lang="en-US" sz="1800" baseline="0" dirty="0"/>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b="1" dirty="0"/>
                        <a:t>Platform</a:t>
                      </a:r>
                      <a:r>
                        <a:rPr lang="en-US" sz="1800" b="1" baseline="0" dirty="0"/>
                        <a:t> diversity</a:t>
                      </a:r>
                      <a:endParaRPr lang="en-US" sz="1800" b="1" dirty="0"/>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0" i="0" kern="1200" dirty="0">
                          <a:solidFill>
                            <a:schemeClr val="tx1"/>
                          </a:solidFill>
                          <a:latin typeface="+mn-lt"/>
                          <a:ea typeface="+mn-ea"/>
                          <a:cs typeface="+mn-cs"/>
                        </a:rPr>
                        <a:t>Translate</a:t>
                      </a:r>
                      <a:r>
                        <a:rPr lang="en-US" sz="1500" b="0" i="0" kern="1200" baseline="0" dirty="0">
                          <a:solidFill>
                            <a:schemeClr val="tx1"/>
                          </a:solidFill>
                          <a:latin typeface="+mn-lt"/>
                          <a:ea typeface="+mn-ea"/>
                          <a:cs typeface="+mn-cs"/>
                        </a:rPr>
                        <a:t> analytics to production</a:t>
                      </a:r>
                      <a:endParaRPr lang="en-US" sz="1500" b="0" i="0"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0" i="0" kern="1200" dirty="0">
                          <a:solidFill>
                            <a:schemeClr val="tx1"/>
                          </a:solidFill>
                          <a:latin typeface="+mn-lt"/>
                          <a:ea typeface="+mn-ea"/>
                          <a:cs typeface="+mn-cs"/>
                        </a:rPr>
                        <a:t>Deploy on different target platforms</a:t>
                      </a:r>
                    </a:p>
                  </a:txBody>
                  <a:tcPr marL="68580" marR="68580" marT="34290" marB="34290" anchor="ctr"/>
                </a:tc>
                <a:extLst>
                  <a:ext uri="{0D108BD9-81ED-4DB2-BD59-A6C34878D82A}">
                    <a16:rowId xmlns:a16="http://schemas.microsoft.com/office/drawing/2014/main" val="10004"/>
                  </a:ext>
                </a:extLst>
              </a:tr>
              <a:tr h="575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Iterate</a:t>
                      </a:r>
                      <a:endParaRPr lang="en-US" sz="1800" baseline="0" dirty="0"/>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i="0" kern="1200" dirty="0">
                        <a:solidFill>
                          <a:schemeClr val="tx1"/>
                        </a:solidFill>
                        <a:latin typeface="+mn-lt"/>
                        <a:ea typeface="+mn-ea"/>
                        <a:cs typeface="+mn-cs"/>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noProof="0" dirty="0"/>
              <a:t>Challenges in Machine Learning</a:t>
            </a:r>
            <a:endParaRPr lang="en-US" noProof="0" dirty="0">
              <a:solidFill>
                <a:schemeClr val="tx1"/>
              </a:solidFill>
            </a:endParaRPr>
          </a:p>
        </p:txBody>
      </p:sp>
    </p:spTree>
    <p:extLst>
      <p:ext uri="{BB962C8B-B14F-4D97-AF65-F5344CB8AC3E}">
        <p14:creationId xmlns:p14="http://schemas.microsoft.com/office/powerpoint/2010/main" val="39188928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nvPr>
        </p:nvGraphicFramePr>
        <p:xfrm>
          <a:off x="354270" y="1989011"/>
          <a:ext cx="8446830" cy="4119029"/>
        </p:xfrm>
        <a:graphic>
          <a:graphicData uri="http://schemas.openxmlformats.org/drawingml/2006/table">
            <a:tbl>
              <a:tblPr firstRow="1" bandRow="1">
                <a:tableStyleId>{BDBED569-4797-4DF1-A0F4-6AAB3CD982D8}</a:tableStyleId>
              </a:tblPr>
              <a:tblGrid>
                <a:gridCol w="2674680">
                  <a:extLst>
                    <a:ext uri="{9D8B030D-6E8A-4147-A177-3AD203B41FA5}">
                      <a16:colId xmlns:a16="http://schemas.microsoft.com/office/drawing/2014/main" val="20000"/>
                    </a:ext>
                  </a:extLst>
                </a:gridCol>
                <a:gridCol w="5772150">
                  <a:extLst>
                    <a:ext uri="{9D8B030D-6E8A-4147-A177-3AD203B41FA5}">
                      <a16:colId xmlns:a16="http://schemas.microsoft.com/office/drawing/2014/main" val="20001"/>
                    </a:ext>
                  </a:extLst>
                </a:gridCol>
              </a:tblGrid>
              <a:tr h="342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993200"/>
                          </a:solidFill>
                          <a:latin typeface="Arial" pitchFamily="34" charset="0"/>
                          <a:cs typeface="Arial" pitchFamily="34" charset="0"/>
                        </a:rPr>
                        <a:t>Challenge</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993200"/>
                          </a:solidFill>
                          <a:latin typeface="Arial" pitchFamily="34" charset="0"/>
                          <a:cs typeface="Arial" pitchFamily="34" charset="0"/>
                        </a:rPr>
                        <a:t>Solution</a:t>
                      </a:r>
                    </a:p>
                  </a:txBody>
                  <a:tcPr marL="68580" marR="68580" marT="34290" marB="34290" anchor="ctr"/>
                </a:tc>
                <a:extLst>
                  <a:ext uri="{0D108BD9-81ED-4DB2-BD59-A6C34878D82A}">
                    <a16:rowId xmlns:a16="http://schemas.microsoft.com/office/drawing/2014/main" val="10000"/>
                  </a:ext>
                </a:extLst>
              </a:tr>
              <a:tr h="575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Data diversity</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Extensive data </a:t>
                      </a:r>
                      <a:r>
                        <a:rPr lang="en-US" sz="1800" b="1" i="0" baseline="0" dirty="0"/>
                        <a:t>support</a:t>
                      </a:r>
                      <a:endParaRPr lang="en-US" sz="1800" b="1" i="0" dirty="0"/>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Work with signal, images, financial, textual, and others formats</a:t>
                      </a:r>
                    </a:p>
                  </a:txBody>
                  <a:tcPr marL="68580" marR="68580" marT="34290" marB="34290" anchor="ctr"/>
                </a:tc>
                <a:extLst>
                  <a:ext uri="{0D108BD9-81ED-4DB2-BD59-A6C34878D82A}">
                    <a16:rowId xmlns:a16="http://schemas.microsoft.com/office/drawing/2014/main" val="10001"/>
                  </a:ext>
                </a:extLst>
              </a:tr>
              <a:tr h="80010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i="0" kern="1200" baseline="0" noProof="0" dirty="0">
                          <a:solidFill>
                            <a:schemeClr val="tx1"/>
                          </a:solidFill>
                          <a:latin typeface="+mn-lt"/>
                          <a:ea typeface="+mn-ea"/>
                          <a:cs typeface="+mn-cs"/>
                        </a:rPr>
                        <a:t>Lack of domain tools</a:t>
                      </a:r>
                      <a:endParaRPr lang="en-US" sz="1800" b="1" i="0" kern="1200" noProof="0" dirty="0">
                        <a:solidFill>
                          <a:schemeClr val="tx1"/>
                        </a:solidFill>
                        <a:latin typeface="+mn-lt"/>
                        <a:ea typeface="+mn-ea"/>
                        <a:cs typeface="+mn-cs"/>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noProof="0" dirty="0">
                          <a:solidFill>
                            <a:schemeClr val="tx1"/>
                          </a:solidFill>
                          <a:latin typeface="+mn-lt"/>
                          <a:ea typeface="+mn-ea"/>
                          <a:cs typeface="+mn-cs"/>
                        </a:rPr>
                        <a:t>High-quality libraries</a:t>
                      </a: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Industry-standard algorithms for Finance, Statistics, Signal, Image processing &amp; more</a:t>
                      </a:r>
                    </a:p>
                  </a:txBody>
                  <a:tcPr marL="68580" marR="68580" marT="34290" marB="34290" anchor="ctr"/>
                </a:tc>
                <a:extLst>
                  <a:ext uri="{0D108BD9-81ED-4DB2-BD59-A6C34878D82A}">
                    <a16:rowId xmlns:a16="http://schemas.microsoft.com/office/drawing/2014/main" val="10002"/>
                  </a:ext>
                </a:extLst>
              </a:tr>
              <a:tr h="8001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baseline="0" noProof="0" dirty="0">
                          <a:solidFill>
                            <a:schemeClr val="tx1"/>
                          </a:solidFill>
                          <a:latin typeface="+mn-lt"/>
                          <a:ea typeface="+mn-ea"/>
                          <a:cs typeface="+mn-cs"/>
                        </a:rPr>
                        <a:t>Time consuming </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noProof="0" dirty="0">
                          <a:solidFill>
                            <a:schemeClr val="tx1"/>
                          </a:solidFill>
                          <a:latin typeface="+mn-lt"/>
                          <a:ea typeface="+mn-ea"/>
                          <a:cs typeface="+mn-cs"/>
                        </a:rPr>
                        <a:t>Interactive,</a:t>
                      </a:r>
                      <a:r>
                        <a:rPr lang="en-US" sz="1800" b="1" i="0" kern="1200" baseline="0" noProof="0" dirty="0">
                          <a:solidFill>
                            <a:schemeClr val="tx1"/>
                          </a:solidFill>
                          <a:latin typeface="+mn-lt"/>
                          <a:ea typeface="+mn-ea"/>
                          <a:cs typeface="+mn-cs"/>
                        </a:rPr>
                        <a:t> </a:t>
                      </a:r>
                      <a:r>
                        <a:rPr lang="en-US" sz="1800" b="1" i="0" kern="1200" noProof="0" dirty="0">
                          <a:solidFill>
                            <a:schemeClr val="tx1"/>
                          </a:solidFill>
                          <a:latin typeface="+mn-lt"/>
                          <a:ea typeface="+mn-ea"/>
                          <a:cs typeface="+mn-cs"/>
                        </a:rPr>
                        <a:t>app-driven workflows</a:t>
                      </a:r>
                      <a:endParaRPr lang="en-US" sz="1800" b="0" i="0" kern="1200" noProof="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0" i="0" kern="1200" noProof="0" dirty="0">
                          <a:solidFill>
                            <a:schemeClr val="tx1"/>
                          </a:solidFill>
                          <a:latin typeface="+mn-lt"/>
                          <a:ea typeface="+mn-ea"/>
                          <a:cs typeface="+mn-cs"/>
                        </a:rPr>
                        <a:t>Focus on machine learning, not programing</a:t>
                      </a: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0" i="0" kern="1200" noProof="0" dirty="0">
                          <a:solidFill>
                            <a:schemeClr val="tx1"/>
                          </a:solidFill>
                          <a:latin typeface="+mn-lt"/>
                          <a:ea typeface="+mn-ea"/>
                          <a:cs typeface="+mn-cs"/>
                        </a:rPr>
                        <a:t>Select</a:t>
                      </a:r>
                      <a:r>
                        <a:rPr lang="en-US" sz="1500" b="0" i="0" kern="1200" baseline="0" noProof="0" dirty="0">
                          <a:solidFill>
                            <a:schemeClr val="tx1"/>
                          </a:solidFill>
                          <a:latin typeface="+mn-lt"/>
                          <a:ea typeface="+mn-ea"/>
                          <a:cs typeface="+mn-cs"/>
                        </a:rPr>
                        <a:t> best model and easily fine-tune model parameter</a:t>
                      </a:r>
                      <a:endParaRPr lang="en-US" sz="1500" b="0" i="0" kern="1200" noProof="0" dirty="0">
                        <a:solidFill>
                          <a:schemeClr val="tx1"/>
                        </a:solidFill>
                        <a:latin typeface="+mn-lt"/>
                        <a:ea typeface="+mn-ea"/>
                        <a:cs typeface="+mn-cs"/>
                      </a:endParaRPr>
                    </a:p>
                  </a:txBody>
                  <a:tcPr marL="68580" marR="68580" marT="34290" marB="34290" anchor="ctr"/>
                </a:tc>
                <a:extLst>
                  <a:ext uri="{0D108BD9-81ED-4DB2-BD59-A6C34878D82A}">
                    <a16:rowId xmlns:a16="http://schemas.microsoft.com/office/drawing/2014/main" val="10003"/>
                  </a:ext>
                </a:extLst>
              </a:tr>
              <a:tr h="80010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b="1" dirty="0"/>
                        <a:t>Platform</a:t>
                      </a:r>
                      <a:r>
                        <a:rPr lang="en-US" sz="1800" b="1" baseline="0" dirty="0"/>
                        <a:t> diversity</a:t>
                      </a:r>
                      <a:endParaRPr lang="en-US" sz="1800" b="1" dirty="0"/>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b="1" i="0" kern="1200" dirty="0">
                          <a:solidFill>
                            <a:schemeClr val="tx1"/>
                          </a:solidFill>
                          <a:latin typeface="+mn-lt"/>
                          <a:ea typeface="+mn-ea"/>
                          <a:cs typeface="+mn-cs"/>
                        </a:rPr>
                        <a:t>Run analytics</a:t>
                      </a:r>
                      <a:r>
                        <a:rPr lang="en-US" sz="1800" b="1" i="0" kern="1200" baseline="0" dirty="0">
                          <a:solidFill>
                            <a:schemeClr val="tx1"/>
                          </a:solidFill>
                          <a:latin typeface="+mn-lt"/>
                          <a:ea typeface="+mn-ea"/>
                          <a:cs typeface="+mn-cs"/>
                        </a:rPr>
                        <a:t> anywhere</a:t>
                      </a:r>
                    </a:p>
                    <a:p>
                      <a:pPr marL="471488"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0" i="0" kern="1200" dirty="0">
                          <a:solidFill>
                            <a:schemeClr val="tx1"/>
                          </a:solidFill>
                          <a:latin typeface="+mn-lt"/>
                          <a:ea typeface="+mn-ea"/>
                          <a:cs typeface="+mn-cs"/>
                        </a:rPr>
                        <a:t>Code</a:t>
                      </a:r>
                      <a:r>
                        <a:rPr lang="en-US" sz="1500" b="0" i="0" kern="1200" baseline="0" dirty="0">
                          <a:solidFill>
                            <a:schemeClr val="tx1"/>
                          </a:solidFill>
                          <a:latin typeface="+mn-lt"/>
                          <a:ea typeface="+mn-ea"/>
                          <a:cs typeface="+mn-cs"/>
                        </a:rPr>
                        <a:t> generation for embedded targets</a:t>
                      </a:r>
                    </a:p>
                    <a:p>
                      <a:pPr marL="471488"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0" i="0" kern="1200" baseline="0" dirty="0">
                          <a:solidFill>
                            <a:schemeClr val="tx1"/>
                          </a:solidFill>
                          <a:latin typeface="+mn-lt"/>
                          <a:ea typeface="+mn-ea"/>
                          <a:cs typeface="+mn-cs"/>
                        </a:rPr>
                        <a:t>Deploy to broad range of enterprise system architectures</a:t>
                      </a:r>
                      <a:endParaRPr lang="en-US" sz="1500" b="0" i="0" kern="1200" dirty="0">
                        <a:solidFill>
                          <a:schemeClr val="tx1"/>
                        </a:solidFill>
                        <a:latin typeface="+mn-lt"/>
                        <a:ea typeface="+mn-ea"/>
                        <a:cs typeface="+mn-cs"/>
                      </a:endParaRPr>
                    </a:p>
                  </a:txBody>
                  <a:tcPr marL="68580" marR="68580" marT="34290" marB="34290" anchor="ctr"/>
                </a:tc>
                <a:extLst>
                  <a:ext uri="{0D108BD9-81ED-4DB2-BD59-A6C34878D82A}">
                    <a16:rowId xmlns:a16="http://schemas.microsoft.com/office/drawing/2014/main" val="10004"/>
                  </a:ext>
                </a:extLst>
              </a:tr>
              <a:tr h="575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i="0" kern="1200" dirty="0">
                        <a:solidFill>
                          <a:schemeClr val="tx1"/>
                        </a:solidFill>
                        <a:latin typeface="+mn-lt"/>
                        <a:ea typeface="+mn-ea"/>
                        <a:cs typeface="+mn-cs"/>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Flexible architecture for customized workflows</a:t>
                      </a:r>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0" i="0" kern="1200" dirty="0">
                          <a:solidFill>
                            <a:schemeClr val="tx1"/>
                          </a:solidFill>
                          <a:latin typeface="+mn-lt"/>
                          <a:ea typeface="+mn-ea"/>
                          <a:cs typeface="+mn-cs"/>
                        </a:rPr>
                        <a:t>Complete machine learning platform</a:t>
                      </a:r>
                    </a:p>
                  </a:txBody>
                  <a:tcPr marL="68580" marR="68580" marT="34290" marB="34290" anchor="ctr"/>
                </a:tc>
                <a:extLst>
                  <a:ext uri="{0D108BD9-81ED-4DB2-BD59-A6C34878D82A}">
                    <a16:rowId xmlns:a16="http://schemas.microsoft.com/office/drawing/2014/main" val="10005"/>
                  </a:ext>
                </a:extLst>
              </a:tr>
            </a:tbl>
          </a:graphicData>
        </a:graphic>
      </p:graphicFrame>
      <p:grpSp>
        <p:nvGrpSpPr>
          <p:cNvPr id="15" name="Group 14"/>
          <p:cNvGrpSpPr/>
          <p:nvPr/>
        </p:nvGrpSpPr>
        <p:grpSpPr>
          <a:xfrm>
            <a:off x="491430" y="5655568"/>
            <a:ext cx="1143000" cy="268296"/>
            <a:chOff x="1813719" y="5890672"/>
            <a:chExt cx="1143000" cy="357728"/>
          </a:xfrm>
          <a:noFill/>
        </p:grpSpPr>
        <p:sp>
          <p:nvSpPr>
            <p:cNvPr id="16" name="Rounded Rectangle 15"/>
            <p:cNvSpPr/>
            <p:nvPr/>
          </p:nvSpPr>
          <p:spPr>
            <a:xfrm>
              <a:off x="1813719" y="5890672"/>
              <a:ext cx="1143000" cy="357728"/>
            </a:xfrm>
            <a:prstGeom prst="roundRect">
              <a:avLst/>
            </a:prstGeom>
            <a:gr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cxnSp>
          <p:nvCxnSpPr>
            <p:cNvPr id="17" name="Straight Arrow Connector 16"/>
            <p:cNvCxnSpPr/>
            <p:nvPr/>
          </p:nvCxnSpPr>
          <p:spPr>
            <a:xfrm>
              <a:off x="2265952" y="5897880"/>
              <a:ext cx="157367" cy="0"/>
            </a:xfrm>
            <a:prstGeom prst="straightConnector1">
              <a:avLst/>
            </a:prstGeom>
            <a:grpFill/>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956719" y="6094288"/>
              <a:ext cx="0" cy="77912"/>
            </a:xfrm>
            <a:prstGeom prst="straightConnector1">
              <a:avLst/>
            </a:prstGeom>
            <a:grpFill/>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423319" y="6245352"/>
              <a:ext cx="155178" cy="0"/>
            </a:xfrm>
            <a:prstGeom prst="straightConnector1">
              <a:avLst/>
            </a:prstGeom>
            <a:grpFill/>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813719" y="5943600"/>
              <a:ext cx="0" cy="83054"/>
            </a:xfrm>
            <a:prstGeom prst="straightConnector1">
              <a:avLst/>
            </a:prstGeom>
            <a:grpFill/>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57200" y="731838"/>
            <a:ext cx="8686800" cy="1143000"/>
          </a:xfrm>
        </p:spPr>
        <p:txBody>
          <a:bodyPr/>
          <a:lstStyle/>
          <a:p>
            <a:r>
              <a:rPr lang="en-US" dirty="0"/>
              <a:t>MATLAB Strengths for Machine Learning</a:t>
            </a:r>
            <a:endParaRPr lang="en-US" noProof="0" dirty="0">
              <a:solidFill>
                <a:schemeClr val="tx1"/>
              </a:solidFill>
            </a:endParaRPr>
          </a:p>
        </p:txBody>
      </p:sp>
    </p:spTree>
    <p:extLst>
      <p:ext uri="{BB962C8B-B14F-4D97-AF65-F5344CB8AC3E}">
        <p14:creationId xmlns:p14="http://schemas.microsoft.com/office/powerpoint/2010/main" val="10356190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731838"/>
            <a:ext cx="7427168" cy="1143000"/>
          </a:xfrm>
        </p:spPr>
        <p:txBody>
          <a:bodyPr/>
          <a:lstStyle/>
          <a:p>
            <a:pPr eaLnBrk="1" hangingPunct="1"/>
            <a:r>
              <a:rPr lang="en-GB" dirty="0" smtClean="0"/>
              <a:t>Additional Resources</a:t>
            </a:r>
          </a:p>
        </p:txBody>
      </p:sp>
      <p:sp>
        <p:nvSpPr>
          <p:cNvPr id="31747" name="Rectangle 12"/>
          <p:cNvSpPr>
            <a:spLocks noGrp="1" noChangeArrowheads="1"/>
          </p:cNvSpPr>
          <p:nvPr>
            <p:ph idx="1"/>
          </p:nvPr>
        </p:nvSpPr>
        <p:spPr>
          <a:xfrm>
            <a:off x="199417" y="1484784"/>
            <a:ext cx="8795320" cy="5112568"/>
          </a:xfrm>
        </p:spPr>
        <p:txBody>
          <a:bodyPr/>
          <a:lstStyle/>
          <a:p>
            <a:pPr marL="400050" lvl="2" indent="0">
              <a:buNone/>
            </a:pPr>
            <a:endParaRPr lang="en-US" sz="1800" b="1" dirty="0" smtClean="0"/>
          </a:p>
          <a:p>
            <a:pPr marL="400050" lvl="2" indent="0">
              <a:buNone/>
            </a:pPr>
            <a:endParaRPr lang="en-US" sz="1800" b="1" dirty="0"/>
          </a:p>
          <a:p>
            <a:pPr marL="400050" lvl="2" indent="0">
              <a:buNone/>
            </a:pPr>
            <a:endParaRPr lang="en-US" sz="1800" b="1" dirty="0" smtClean="0"/>
          </a:p>
          <a:p>
            <a:pPr marL="400050" lvl="2" indent="0">
              <a:buNone/>
            </a:pPr>
            <a:endParaRPr lang="en-US" sz="1800" b="1" dirty="0"/>
          </a:p>
          <a:p>
            <a:pPr lvl="1" eaLnBrk="1" hangingPunct="1">
              <a:buFont typeface="Wingdings" pitchFamily="2" charset="2"/>
              <a:buNone/>
            </a:pPr>
            <a:endParaRPr lang="en-US" sz="1600" dirty="0" smtClean="0"/>
          </a:p>
          <a:p>
            <a:pPr lvl="1" eaLnBrk="1" hangingPunct="1">
              <a:buFont typeface="Wingdings" pitchFamily="2" charset="2"/>
              <a:buNone/>
            </a:pPr>
            <a:endParaRPr lang="en-US" sz="1600" dirty="0"/>
          </a:p>
          <a:p>
            <a:pPr lvl="1" eaLnBrk="1" hangingPunct="1">
              <a:buFont typeface="Wingdings" pitchFamily="2" charset="2"/>
              <a:buNone/>
            </a:pPr>
            <a:endParaRPr lang="en-US" sz="1600" dirty="0" smtClean="0"/>
          </a:p>
          <a:p>
            <a:pPr lvl="1" eaLnBrk="1" hangingPunct="1">
              <a:buFont typeface="Wingdings" pitchFamily="2" charset="2"/>
              <a:buNone/>
            </a:pPr>
            <a:endParaRPr lang="en-US" sz="1600" dirty="0" smtClean="0"/>
          </a:p>
          <a:p>
            <a:pPr lvl="1" eaLnBrk="1" hangingPunct="1">
              <a:buFont typeface="Wingdings" pitchFamily="2" charset="2"/>
              <a:buNone/>
            </a:pPr>
            <a:endParaRPr lang="en-US" sz="1600" dirty="0" smtClean="0"/>
          </a:p>
          <a:p>
            <a:pPr lvl="1" eaLnBrk="1" hangingPunct="1">
              <a:buNone/>
            </a:pPr>
            <a:endParaRPr lang="en-US" sz="1800" dirty="0"/>
          </a:p>
        </p:txBody>
      </p:sp>
      <p:pic>
        <p:nvPicPr>
          <p:cNvPr id="2" name="Picture 1"/>
          <p:cNvPicPr>
            <a:picLocks noChangeAspect="1"/>
          </p:cNvPicPr>
          <p:nvPr/>
        </p:nvPicPr>
        <p:blipFill rotWithShape="1">
          <a:blip r:embed="rId3"/>
          <a:srcRect b="26846"/>
          <a:stretch/>
        </p:blipFill>
        <p:spPr>
          <a:xfrm>
            <a:off x="5519971" y="5202445"/>
            <a:ext cx="3163943" cy="1512168"/>
          </a:xfrm>
          <a:prstGeom prst="rect">
            <a:avLst/>
          </a:prstGeom>
          <a:ln>
            <a:solidFill>
              <a:schemeClr val="tx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1730775"/>
            <a:ext cx="3960440" cy="3217258"/>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p:cNvSpPr/>
          <p:nvPr/>
        </p:nvSpPr>
        <p:spPr>
          <a:xfrm>
            <a:off x="4852547" y="1238448"/>
            <a:ext cx="3014480" cy="369332"/>
          </a:xfrm>
          <a:prstGeom prst="rect">
            <a:avLst/>
          </a:prstGeom>
        </p:spPr>
        <p:txBody>
          <a:bodyPr wrap="none">
            <a:spAutoFit/>
          </a:bodyPr>
          <a:lstStyle/>
          <a:p>
            <a:pPr marL="342900" lvl="1" indent="-342900" algn="l" rtl="0">
              <a:buSzPct val="75000"/>
              <a:buFont typeface="Wingdings" panose="05000000000000000000" pitchFamily="2" charset="2"/>
              <a:buChar char="§"/>
            </a:pPr>
            <a:r>
              <a:rPr lang="en-US" dirty="0"/>
              <a:t>MATLAB documentation</a:t>
            </a:r>
          </a:p>
        </p:txBody>
      </p:sp>
      <p:sp>
        <p:nvSpPr>
          <p:cNvPr id="6" name="Rectangle 5"/>
          <p:cNvSpPr/>
          <p:nvPr/>
        </p:nvSpPr>
        <p:spPr>
          <a:xfrm>
            <a:off x="360040" y="1367523"/>
            <a:ext cx="4572000" cy="646331"/>
          </a:xfrm>
          <a:prstGeom prst="rect">
            <a:avLst/>
          </a:prstGeom>
        </p:spPr>
        <p:txBody>
          <a:bodyPr>
            <a:spAutoFit/>
          </a:bodyPr>
          <a:lstStyle/>
          <a:p>
            <a:pPr marL="342900" lvl="1" indent="-342900" algn="l" rtl="0">
              <a:buSzPct val="75000"/>
              <a:buFont typeface="Wingdings" pitchFamily="2" charset="2"/>
              <a:buChar char="§"/>
            </a:pPr>
            <a:r>
              <a:rPr lang="en-US" dirty="0"/>
              <a:t>ML with MATLAB </a:t>
            </a:r>
            <a:r>
              <a:rPr lang="en-US" dirty="0" smtClean="0"/>
              <a:t>website </a:t>
            </a:r>
            <a:r>
              <a:rPr lang="en-US" dirty="0" smtClean="0">
                <a:hlinkClick r:id="rId5" action="ppaction://hlinkfile"/>
              </a:rPr>
              <a:t>mathworks.com/machine-learning</a:t>
            </a:r>
            <a:endParaRPr lang="en-US" dirty="0"/>
          </a:p>
        </p:txBody>
      </p:sp>
      <p:sp>
        <p:nvSpPr>
          <p:cNvPr id="10" name="Rectangle 9"/>
          <p:cNvSpPr/>
          <p:nvPr/>
        </p:nvSpPr>
        <p:spPr>
          <a:xfrm>
            <a:off x="360040" y="5750314"/>
            <a:ext cx="6534472" cy="646331"/>
          </a:xfrm>
          <a:prstGeom prst="rect">
            <a:avLst/>
          </a:prstGeom>
        </p:spPr>
        <p:txBody>
          <a:bodyPr wrap="square">
            <a:spAutoFit/>
          </a:bodyPr>
          <a:lstStyle/>
          <a:p>
            <a:pPr marL="285750" indent="-285750" algn="l" rtl="0">
              <a:buSzPct val="75000"/>
              <a:buFont typeface="Wingdings" panose="05000000000000000000" pitchFamily="2" charset="2"/>
              <a:buChar char="§"/>
            </a:pPr>
            <a:r>
              <a:rPr lang="en-US" dirty="0"/>
              <a:t>Systematics </a:t>
            </a:r>
            <a:r>
              <a:rPr lang="en-US" dirty="0" smtClean="0"/>
              <a:t>ML Course </a:t>
            </a:r>
            <a:r>
              <a:rPr lang="en-US" dirty="0" smtClean="0">
                <a:hlinkClick r:id="rId6"/>
              </a:rPr>
              <a:t>www.systematics.co.il/courses/mathworks</a:t>
            </a:r>
            <a:r>
              <a:rPr lang="en-US" dirty="0">
                <a:hlinkClick r:id="rId6"/>
              </a:rPr>
              <a:t>/</a:t>
            </a: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7" y="2136394"/>
            <a:ext cx="4052353" cy="3413025"/>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54722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GB" dirty="0" smtClean="0"/>
              <a:t>Agenda</a:t>
            </a:r>
          </a:p>
        </p:txBody>
      </p:sp>
      <p:sp>
        <p:nvSpPr>
          <p:cNvPr id="54275" name="Rectangle 3"/>
          <p:cNvSpPr>
            <a:spLocks noGrp="1" noChangeArrowheads="1"/>
          </p:cNvSpPr>
          <p:nvPr>
            <p:ph idx="1"/>
          </p:nvPr>
        </p:nvSpPr>
        <p:spPr>
          <a:xfrm>
            <a:off x="457200" y="1894378"/>
            <a:ext cx="8231560" cy="4414942"/>
          </a:xfrm>
        </p:spPr>
        <p:txBody>
          <a:bodyPr/>
          <a:lstStyle/>
          <a:p>
            <a:pPr>
              <a:lnSpc>
                <a:spcPct val="150000"/>
              </a:lnSpc>
            </a:pPr>
            <a:r>
              <a:rPr lang="en-GB" dirty="0" smtClean="0"/>
              <a:t>Machine Learning overview</a:t>
            </a:r>
          </a:p>
          <a:p>
            <a:pPr>
              <a:lnSpc>
                <a:spcPct val="150000"/>
              </a:lnSpc>
            </a:pPr>
            <a:r>
              <a:rPr lang="en-GB" dirty="0" smtClean="0"/>
              <a:t>Learning types and models</a:t>
            </a:r>
          </a:p>
          <a:p>
            <a:pPr eaLnBrk="1" hangingPunct="1">
              <a:lnSpc>
                <a:spcPct val="150000"/>
              </a:lnSpc>
            </a:pPr>
            <a:r>
              <a:rPr lang="en-US" dirty="0"/>
              <a:t>Machine Learning workflow</a:t>
            </a:r>
          </a:p>
          <a:p>
            <a:pPr eaLnBrk="1" hangingPunct="1">
              <a:lnSpc>
                <a:spcPct val="150000"/>
              </a:lnSpc>
            </a:pPr>
            <a:r>
              <a:rPr lang="en-US" dirty="0"/>
              <a:t>Example: Heart sound classification</a:t>
            </a:r>
          </a:p>
          <a:p>
            <a:pPr eaLnBrk="1" hangingPunct="1">
              <a:lnSpc>
                <a:spcPct val="150000"/>
              </a:lnSpc>
            </a:pPr>
            <a:r>
              <a:rPr lang="en-US" dirty="0" smtClean="0"/>
              <a:t>Summary</a:t>
            </a:r>
          </a:p>
          <a:p>
            <a:pPr eaLnBrk="1" hangingPunct="1">
              <a:lnSpc>
                <a:spcPct val="150000"/>
              </a:lnSpc>
            </a:pPr>
            <a:r>
              <a:rPr lang="en-US" dirty="0" smtClean="0"/>
              <a:t>Self-practice</a:t>
            </a:r>
            <a:endParaRPr lang="en-US" dirty="0"/>
          </a:p>
          <a:p>
            <a:pPr>
              <a:lnSpc>
                <a:spcPct val="150000"/>
              </a:lnSpc>
            </a:pPr>
            <a:endParaRPr lang="en-US" sz="3200" dirty="0"/>
          </a:p>
        </p:txBody>
      </p:sp>
      <p:sp>
        <p:nvSpPr>
          <p:cNvPr id="5" name="Rounded Rectangle 4"/>
          <p:cNvSpPr/>
          <p:nvPr/>
        </p:nvSpPr>
        <p:spPr>
          <a:xfrm>
            <a:off x="211948" y="5589240"/>
            <a:ext cx="7816436" cy="694133"/>
          </a:xfrm>
          <a:prstGeom prst="roundRect">
            <a:avLst/>
          </a:prstGeom>
          <a:solidFill>
            <a:schemeClr val="tx2">
              <a:alpha val="20000"/>
            </a:schemeClr>
          </a:solidFill>
          <a:ln w="9525" algn="ctr">
            <a:solidFill>
              <a:schemeClr val="tx1"/>
            </a:solidFill>
            <a:miter lim="800000"/>
            <a:headEnd/>
            <a:tailEnd/>
          </a:ln>
        </p:spPr>
        <p:txBody>
          <a:bodyPr wrap="none" anchor="ctr"/>
          <a:lstStyle/>
          <a:p>
            <a:pPr eaLnBrk="0" hangingPunct="0"/>
            <a:endParaRPr lang="en-US" dirty="0" smtClean="0">
              <a:solidFill>
                <a:prstClr val="black"/>
              </a:solidFill>
            </a:endParaRPr>
          </a:p>
        </p:txBody>
      </p:sp>
    </p:spTree>
    <p:extLst>
      <p:ext uri="{BB962C8B-B14F-4D97-AF65-F5344CB8AC3E}">
        <p14:creationId xmlns:p14="http://schemas.microsoft.com/office/powerpoint/2010/main" val="29767830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Classify Samples - Benign or Malignant?</a:t>
            </a:r>
            <a:endParaRPr lang="he-IL" dirty="0"/>
          </a:p>
        </p:txBody>
      </p:sp>
      <p:sp>
        <p:nvSpPr>
          <p:cNvPr id="4" name="Content Placeholder 3"/>
          <p:cNvSpPr>
            <a:spLocks noGrp="1"/>
          </p:cNvSpPr>
          <p:nvPr>
            <p:ph idx="1"/>
          </p:nvPr>
        </p:nvSpPr>
        <p:spPr>
          <a:xfrm>
            <a:off x="474617" y="1772816"/>
            <a:ext cx="8077200" cy="4752528"/>
          </a:xfrm>
        </p:spPr>
        <p:txBody>
          <a:bodyPr/>
          <a:lstStyle/>
          <a:p>
            <a:pPr>
              <a:lnSpc>
                <a:spcPct val="150000"/>
              </a:lnSpc>
            </a:pPr>
            <a:r>
              <a:rPr lang="en-US" sz="2200" b="1" dirty="0"/>
              <a:t>569</a:t>
            </a:r>
            <a:r>
              <a:rPr lang="en-US" sz="2200" dirty="0"/>
              <a:t> Cell Samples</a:t>
            </a:r>
          </a:p>
          <a:p>
            <a:pPr>
              <a:lnSpc>
                <a:spcPct val="150000"/>
              </a:lnSpc>
            </a:pPr>
            <a:r>
              <a:rPr lang="en-US" sz="2200" b="1" dirty="0" smtClean="0"/>
              <a:t>30</a:t>
            </a:r>
            <a:r>
              <a:rPr lang="en-US" sz="2200" dirty="0" smtClean="0"/>
              <a:t> features: Radius,</a:t>
            </a:r>
            <a:r>
              <a:rPr lang="en-US" sz="2200" dirty="0"/>
              <a:t> Symmetry</a:t>
            </a:r>
            <a:r>
              <a:rPr lang="en-US" sz="2200" dirty="0" smtClean="0"/>
              <a:t>, </a:t>
            </a:r>
            <a:r>
              <a:rPr lang="en-US" sz="2200" dirty="0"/>
              <a:t>Diameter, </a:t>
            </a:r>
            <a:endParaRPr lang="en-US" sz="2200" dirty="0" smtClean="0"/>
          </a:p>
          <a:p>
            <a:pPr marL="0" indent="0">
              <a:lnSpc>
                <a:spcPct val="150000"/>
              </a:lnSpc>
              <a:buNone/>
            </a:pPr>
            <a:r>
              <a:rPr lang="en-US" sz="2200" dirty="0" smtClean="0"/>
              <a:t>     Area</a:t>
            </a:r>
            <a:r>
              <a:rPr lang="en-US" sz="2200" dirty="0"/>
              <a:t>, </a:t>
            </a:r>
            <a:r>
              <a:rPr lang="en-US" sz="2200" dirty="0" smtClean="0"/>
              <a:t>Smoothness,</a:t>
            </a:r>
            <a:r>
              <a:rPr lang="en-US" sz="2200" dirty="0"/>
              <a:t> Circumference</a:t>
            </a:r>
            <a:r>
              <a:rPr lang="en-US" sz="2200" dirty="0" smtClean="0"/>
              <a:t>, Compactness, </a:t>
            </a:r>
            <a:r>
              <a:rPr lang="en-US" sz="2200" dirty="0"/>
              <a:t>etc.</a:t>
            </a:r>
          </a:p>
          <a:p>
            <a:pPr>
              <a:lnSpc>
                <a:spcPct val="150000"/>
              </a:lnSpc>
            </a:pPr>
            <a:r>
              <a:rPr lang="en-US" sz="2200" dirty="0"/>
              <a:t>Classified by expert: Malignant (M) or Benign (B</a:t>
            </a:r>
            <a:r>
              <a:rPr lang="en-US" sz="2200" dirty="0" smtClean="0"/>
              <a:t>)</a:t>
            </a:r>
          </a:p>
          <a:p>
            <a:pPr>
              <a:lnSpc>
                <a:spcPct val="150000"/>
              </a:lnSpc>
            </a:pPr>
            <a:endParaRPr lang="en-US" sz="2200" dirty="0" smtClean="0"/>
          </a:p>
          <a:p>
            <a:pPr>
              <a:lnSpc>
                <a:spcPct val="150000"/>
              </a:lnSpc>
            </a:pPr>
            <a:endParaRPr lang="en-US" sz="2200" dirty="0"/>
          </a:p>
          <a:p>
            <a:pPr>
              <a:lnSpc>
                <a:spcPct val="150000"/>
              </a:lnSpc>
            </a:pPr>
            <a:endParaRPr lang="en-US" sz="2200" dirty="0"/>
          </a:p>
          <a:p>
            <a:pPr>
              <a:lnSpc>
                <a:spcPct val="150000"/>
              </a:lnSpc>
            </a:pPr>
            <a:r>
              <a:rPr lang="en-US" sz="2200" dirty="0" smtClean="0"/>
              <a:t>SOURCE: </a:t>
            </a:r>
            <a:r>
              <a:rPr lang="en-US" sz="2200" u="sng" dirty="0" smtClean="0">
                <a:solidFill>
                  <a:srgbClr val="FF0000"/>
                </a:solidFill>
              </a:rPr>
              <a:t>http</a:t>
            </a:r>
            <a:r>
              <a:rPr lang="en-US" sz="2200" u="sng" dirty="0">
                <a:solidFill>
                  <a:srgbClr val="FF0000"/>
                </a:solidFill>
              </a:rPr>
              <a:t>://pages.cs.wisc.edu/~olvi/uwmp/cancer.html</a:t>
            </a:r>
          </a:p>
          <a:p>
            <a:pPr>
              <a:lnSpc>
                <a:spcPct val="150000"/>
              </a:lnSpc>
            </a:pPr>
            <a:endParaRPr lang="en-US" sz="2400" dirty="0"/>
          </a:p>
          <a:p>
            <a:pPr>
              <a:lnSpc>
                <a:spcPct val="150000"/>
              </a:lnSpc>
            </a:pPr>
            <a:endParaRPr lang="en-US" sz="2400" u="sng" dirty="0">
              <a:solidFill>
                <a:srgbClr val="FF0000"/>
              </a:solidFill>
            </a:endParaRPr>
          </a:p>
          <a:p>
            <a:endParaRPr lang="he-IL" dirty="0"/>
          </a:p>
        </p:txBody>
      </p:sp>
      <p:pic>
        <p:nvPicPr>
          <p:cNvPr id="8" name="Picture 7"/>
          <p:cNvPicPr>
            <a:picLocks noChangeAspect="1"/>
          </p:cNvPicPr>
          <p:nvPr/>
        </p:nvPicPr>
        <p:blipFill rotWithShape="1">
          <a:blip r:embed="rId2"/>
          <a:srcRect b="4999"/>
          <a:stretch/>
        </p:blipFill>
        <p:spPr>
          <a:xfrm>
            <a:off x="827584" y="4220710"/>
            <a:ext cx="7416631" cy="1368530"/>
          </a:xfrm>
          <a:prstGeom prst="rect">
            <a:avLst/>
          </a:prstGeom>
        </p:spPr>
      </p:pic>
      <p:pic>
        <p:nvPicPr>
          <p:cNvPr id="9" name="Picture 8"/>
          <p:cNvPicPr>
            <a:picLocks noChangeAspect="1"/>
          </p:cNvPicPr>
          <p:nvPr/>
        </p:nvPicPr>
        <p:blipFill>
          <a:blip r:embed="rId3"/>
          <a:stretch>
            <a:fillRect/>
          </a:stretch>
        </p:blipFill>
        <p:spPr>
          <a:xfrm>
            <a:off x="6625552" y="1519579"/>
            <a:ext cx="2182827" cy="1352898"/>
          </a:xfrm>
          <a:prstGeom prst="rect">
            <a:avLst/>
          </a:prstGeom>
        </p:spPr>
      </p:pic>
    </p:spTree>
    <p:extLst>
      <p:ext uri="{BB962C8B-B14F-4D97-AF65-F5344CB8AC3E}">
        <p14:creationId xmlns:p14="http://schemas.microsoft.com/office/powerpoint/2010/main" val="5496319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6"/>
          <p:cNvSpPr/>
          <p:nvPr/>
        </p:nvSpPr>
        <p:spPr>
          <a:xfrm>
            <a:off x="6635303" y="1835258"/>
            <a:ext cx="2261889" cy="4057802"/>
          </a:xfrm>
          <a:custGeom>
            <a:avLst/>
            <a:gdLst>
              <a:gd name="connsiteX0" fmla="*/ 0 w 11202785"/>
              <a:gd name="connsiteY0" fmla="*/ 0 h 850500"/>
              <a:gd name="connsiteX1" fmla="*/ 11202785 w 11202785"/>
              <a:gd name="connsiteY1" fmla="*/ 0 h 850500"/>
              <a:gd name="connsiteX2" fmla="*/ 11202785 w 11202785"/>
              <a:gd name="connsiteY2" fmla="*/ 850500 h 850500"/>
              <a:gd name="connsiteX3" fmla="*/ 0 w 11202785"/>
              <a:gd name="connsiteY3" fmla="*/ 850500 h 850500"/>
              <a:gd name="connsiteX4" fmla="*/ 0 w 11202785"/>
              <a:gd name="connsiteY4" fmla="*/ 0 h 85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2785" h="850500">
                <a:moveTo>
                  <a:pt x="0" y="0"/>
                </a:moveTo>
                <a:lnTo>
                  <a:pt x="11202785" y="0"/>
                </a:lnTo>
                <a:lnTo>
                  <a:pt x="11202785" y="850500"/>
                </a:lnTo>
                <a:lnTo>
                  <a:pt x="0" y="8505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2096" tIns="234315" rIns="652096" bIns="80010" numCol="1" spcCol="1270" anchor="t" anchorCtr="0">
            <a:noAutofit/>
          </a:bodyPr>
          <a:lstStyle/>
          <a:p>
            <a:pPr marL="85725" lvl="1" indent="-85725" algn="l" defTabSz="500063">
              <a:lnSpc>
                <a:spcPct val="90000"/>
              </a:lnSpc>
              <a:spcBef>
                <a:spcPct val="0"/>
              </a:spcBef>
              <a:spcAft>
                <a:spcPct val="15000"/>
              </a:spcAft>
              <a:buChar char="•"/>
            </a:pPr>
            <a:endParaRPr lang="en-US" sz="1200" dirty="0"/>
          </a:p>
        </p:txBody>
      </p:sp>
      <p:sp>
        <p:nvSpPr>
          <p:cNvPr id="2" name="Title 1"/>
          <p:cNvSpPr>
            <a:spLocks noGrp="1"/>
          </p:cNvSpPr>
          <p:nvPr>
            <p:ph type="title"/>
          </p:nvPr>
        </p:nvSpPr>
        <p:spPr/>
        <p:txBody>
          <a:bodyPr/>
          <a:lstStyle/>
          <a:p>
            <a:r>
              <a:rPr lang="en-US" dirty="0"/>
              <a:t>Consider </a:t>
            </a:r>
            <a:r>
              <a:rPr lang="en-US" dirty="0" smtClean="0"/>
              <a:t>Machine </a:t>
            </a:r>
            <a:r>
              <a:rPr lang="en-US" dirty="0"/>
              <a:t>Learning </a:t>
            </a:r>
            <a:r>
              <a:rPr lang="en-US" dirty="0" smtClean="0"/>
              <a:t>When…</a:t>
            </a:r>
            <a:endParaRPr lang="en-US" dirty="0"/>
          </a:p>
        </p:txBody>
      </p:sp>
      <p:sp>
        <p:nvSpPr>
          <p:cNvPr id="15" name="Rectangle 14"/>
          <p:cNvSpPr/>
          <p:nvPr/>
        </p:nvSpPr>
        <p:spPr>
          <a:xfrm>
            <a:off x="6775765" y="3599656"/>
            <a:ext cx="1975329" cy="757130"/>
          </a:xfrm>
          <a:prstGeom prst="rect">
            <a:avLst/>
          </a:prstGeom>
          <a:solidFill>
            <a:schemeClr val="tx2"/>
          </a:solidFill>
          <a:ln>
            <a:solidFill>
              <a:schemeClr val="tx1"/>
            </a:solidFill>
          </a:ln>
        </p:spPr>
        <p:txBody>
          <a:bodyPr wrap="square">
            <a:spAutoFit/>
          </a:bodyPr>
          <a:lstStyle/>
          <a:p>
            <a:pPr marL="0" lvl="1" algn="l" defTabSz="500063">
              <a:lnSpc>
                <a:spcPct val="90000"/>
              </a:lnSpc>
              <a:spcBef>
                <a:spcPct val="0"/>
              </a:spcBef>
              <a:spcAft>
                <a:spcPct val="15000"/>
              </a:spcAft>
            </a:pPr>
            <a:r>
              <a:rPr lang="en-US" sz="1600" i="1" dirty="0">
                <a:solidFill>
                  <a:schemeClr val="bg1"/>
                </a:solidFill>
              </a:rPr>
              <a:t>update as more data becomes available</a:t>
            </a:r>
          </a:p>
        </p:txBody>
      </p:sp>
      <p:sp>
        <p:nvSpPr>
          <p:cNvPr id="17" name="Rectangle 16"/>
          <p:cNvSpPr/>
          <p:nvPr/>
        </p:nvSpPr>
        <p:spPr>
          <a:xfrm>
            <a:off x="6775763" y="2154259"/>
            <a:ext cx="1975330" cy="535531"/>
          </a:xfrm>
          <a:prstGeom prst="rect">
            <a:avLst/>
          </a:prstGeom>
          <a:solidFill>
            <a:schemeClr val="tx2"/>
          </a:solidFill>
          <a:ln>
            <a:solidFill>
              <a:schemeClr val="tx1"/>
            </a:solidFill>
          </a:ln>
        </p:spPr>
        <p:txBody>
          <a:bodyPr wrap="square">
            <a:spAutoFit/>
          </a:bodyPr>
          <a:lstStyle/>
          <a:p>
            <a:pPr marL="0" lvl="1" algn="l" defTabSz="500063">
              <a:lnSpc>
                <a:spcPct val="90000"/>
              </a:lnSpc>
              <a:spcBef>
                <a:spcPct val="0"/>
              </a:spcBef>
              <a:spcAft>
                <a:spcPct val="15000"/>
              </a:spcAft>
            </a:pPr>
            <a:r>
              <a:rPr lang="en-US" sz="1600" i="1" dirty="0">
                <a:solidFill>
                  <a:schemeClr val="bg1"/>
                </a:solidFill>
              </a:rPr>
              <a:t>learn complex non-linear relationships</a:t>
            </a:r>
          </a:p>
        </p:txBody>
      </p:sp>
      <p:sp>
        <p:nvSpPr>
          <p:cNvPr id="24" name="Rectangle 23"/>
          <p:cNvSpPr/>
          <p:nvPr/>
        </p:nvSpPr>
        <p:spPr>
          <a:xfrm>
            <a:off x="6775764" y="5039862"/>
            <a:ext cx="1975330" cy="757130"/>
          </a:xfrm>
          <a:prstGeom prst="rect">
            <a:avLst/>
          </a:prstGeom>
          <a:solidFill>
            <a:schemeClr val="tx2"/>
          </a:solidFill>
          <a:ln>
            <a:solidFill>
              <a:schemeClr val="tx1"/>
            </a:solidFill>
          </a:ln>
        </p:spPr>
        <p:txBody>
          <a:bodyPr wrap="square">
            <a:spAutoFit/>
          </a:bodyPr>
          <a:lstStyle/>
          <a:p>
            <a:pPr marL="0" lvl="1" algn="l" defTabSz="500063">
              <a:lnSpc>
                <a:spcPct val="90000"/>
              </a:lnSpc>
              <a:spcBef>
                <a:spcPct val="0"/>
              </a:spcBef>
              <a:spcAft>
                <a:spcPct val="15000"/>
              </a:spcAft>
            </a:pPr>
            <a:r>
              <a:rPr lang="en-US" sz="1600" i="1" dirty="0">
                <a:solidFill>
                  <a:schemeClr val="bg1"/>
                </a:solidFill>
              </a:rPr>
              <a:t>learn efficiently from very large data sets</a:t>
            </a:r>
          </a:p>
        </p:txBody>
      </p:sp>
      <p:grpSp>
        <p:nvGrpSpPr>
          <p:cNvPr id="29" name="Group 28"/>
          <p:cNvGrpSpPr/>
          <p:nvPr/>
        </p:nvGrpSpPr>
        <p:grpSpPr>
          <a:xfrm>
            <a:off x="282632" y="1700878"/>
            <a:ext cx="6255329" cy="1355913"/>
            <a:chOff x="376843" y="1124837"/>
            <a:chExt cx="8340438" cy="1807884"/>
          </a:xfrm>
        </p:grpSpPr>
        <p:sp>
          <p:nvSpPr>
            <p:cNvPr id="5" name="Freeform 4"/>
            <p:cNvSpPr/>
            <p:nvPr/>
          </p:nvSpPr>
          <p:spPr>
            <a:xfrm>
              <a:off x="376843" y="1304011"/>
              <a:ext cx="8340438" cy="1570594"/>
            </a:xfrm>
            <a:custGeom>
              <a:avLst/>
              <a:gdLst>
                <a:gd name="connsiteX0" fmla="*/ 0 w 11202785"/>
                <a:gd name="connsiteY0" fmla="*/ 0 h 850500"/>
                <a:gd name="connsiteX1" fmla="*/ 11202785 w 11202785"/>
                <a:gd name="connsiteY1" fmla="*/ 0 h 850500"/>
                <a:gd name="connsiteX2" fmla="*/ 11202785 w 11202785"/>
                <a:gd name="connsiteY2" fmla="*/ 850500 h 850500"/>
                <a:gd name="connsiteX3" fmla="*/ 0 w 11202785"/>
                <a:gd name="connsiteY3" fmla="*/ 850500 h 850500"/>
                <a:gd name="connsiteX4" fmla="*/ 0 w 11202785"/>
                <a:gd name="connsiteY4" fmla="*/ 0 h 85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2785" h="850500">
                  <a:moveTo>
                    <a:pt x="0" y="0"/>
                  </a:moveTo>
                  <a:lnTo>
                    <a:pt x="11202785" y="0"/>
                  </a:lnTo>
                  <a:lnTo>
                    <a:pt x="11202785" y="850500"/>
                  </a:lnTo>
                  <a:lnTo>
                    <a:pt x="0" y="8505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2096" tIns="234315" rIns="652096" bIns="80010" numCol="1" spcCol="1270" anchor="t" anchorCtr="0">
              <a:noAutofit/>
            </a:bodyPr>
            <a:lstStyle/>
            <a:p>
              <a:pPr marL="85725" lvl="1" indent="-85725" algn="l" defTabSz="500063">
                <a:lnSpc>
                  <a:spcPct val="90000"/>
                </a:lnSpc>
                <a:spcBef>
                  <a:spcPct val="0"/>
                </a:spcBef>
                <a:spcAft>
                  <a:spcPct val="15000"/>
                </a:spcAft>
                <a:buChar char="•"/>
              </a:pPr>
              <a:endParaRPr lang="en-US" sz="1200" dirty="0"/>
            </a:p>
          </p:txBody>
        </p:sp>
        <p:sp>
          <p:nvSpPr>
            <p:cNvPr id="6" name="Freeform 5"/>
            <p:cNvSpPr/>
            <p:nvPr/>
          </p:nvSpPr>
          <p:spPr>
            <a:xfrm>
              <a:off x="738861" y="1124837"/>
              <a:ext cx="7231659" cy="369676"/>
            </a:xfrm>
            <a:custGeom>
              <a:avLst/>
              <a:gdLst>
                <a:gd name="connsiteX0" fmla="*/ 0 w 7841949"/>
                <a:gd name="connsiteY0" fmla="*/ 73801 h 442800"/>
                <a:gd name="connsiteX1" fmla="*/ 73801 w 7841949"/>
                <a:gd name="connsiteY1" fmla="*/ 0 h 442800"/>
                <a:gd name="connsiteX2" fmla="*/ 7768148 w 7841949"/>
                <a:gd name="connsiteY2" fmla="*/ 0 h 442800"/>
                <a:gd name="connsiteX3" fmla="*/ 7841949 w 7841949"/>
                <a:gd name="connsiteY3" fmla="*/ 73801 h 442800"/>
                <a:gd name="connsiteX4" fmla="*/ 7841949 w 7841949"/>
                <a:gd name="connsiteY4" fmla="*/ 368999 h 442800"/>
                <a:gd name="connsiteX5" fmla="*/ 7768148 w 7841949"/>
                <a:gd name="connsiteY5" fmla="*/ 442800 h 442800"/>
                <a:gd name="connsiteX6" fmla="*/ 73801 w 7841949"/>
                <a:gd name="connsiteY6" fmla="*/ 442800 h 442800"/>
                <a:gd name="connsiteX7" fmla="*/ 0 w 7841949"/>
                <a:gd name="connsiteY7" fmla="*/ 368999 h 442800"/>
                <a:gd name="connsiteX8" fmla="*/ 0 w 784194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1949" h="442800">
                  <a:moveTo>
                    <a:pt x="0" y="73801"/>
                  </a:moveTo>
                  <a:cubicBezTo>
                    <a:pt x="0" y="33042"/>
                    <a:pt x="33042" y="0"/>
                    <a:pt x="73801" y="0"/>
                  </a:cubicBezTo>
                  <a:lnTo>
                    <a:pt x="7768148" y="0"/>
                  </a:lnTo>
                  <a:cubicBezTo>
                    <a:pt x="7808907" y="0"/>
                    <a:pt x="7841949" y="33042"/>
                    <a:pt x="7841949" y="73801"/>
                  </a:cubicBezTo>
                  <a:lnTo>
                    <a:pt x="7841949" y="368999"/>
                  </a:lnTo>
                  <a:cubicBezTo>
                    <a:pt x="7841949" y="409758"/>
                    <a:pt x="7808907" y="442800"/>
                    <a:pt x="7768148" y="442800"/>
                  </a:cubicBezTo>
                  <a:lnTo>
                    <a:pt x="73801" y="442800"/>
                  </a:lnTo>
                  <a:cubicBezTo>
                    <a:pt x="33042" y="442800"/>
                    <a:pt x="0" y="409758"/>
                    <a:pt x="0" y="368999"/>
                  </a:cubicBezTo>
                  <a:lnTo>
                    <a:pt x="0" y="7380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517" tIns="16212" rIns="238517" bIns="16212" numCol="1" spcCol="1270" anchor="ctr" anchorCtr="0">
              <a:noAutofit/>
            </a:bodyPr>
            <a:lstStyle/>
            <a:p>
              <a:pPr algn="l" defTabSz="500063">
                <a:lnSpc>
                  <a:spcPct val="90000"/>
                </a:lnSpc>
                <a:spcBef>
                  <a:spcPct val="0"/>
                </a:spcBef>
                <a:spcAft>
                  <a:spcPct val="35000"/>
                </a:spcAft>
              </a:pPr>
              <a:r>
                <a:rPr lang="en-US" sz="1200" dirty="0"/>
                <a:t>Problem is too complex for hand written rules or equations</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7323" y="1623652"/>
              <a:ext cx="1418032" cy="932356"/>
            </a:xfrm>
            <a:prstGeom prst="rect">
              <a:avLst/>
            </a:prstGeom>
            <a:ln>
              <a:solidFill>
                <a:schemeClr val="tx1"/>
              </a:solidFill>
            </a:ln>
            <a:effectLst>
              <a:outerShdw blurRad="292100" dist="139700" dir="2700000" sx="96000" sy="96000" algn="tl" rotWithShape="0">
                <a:srgbClr val="333333">
                  <a:alpha val="65000"/>
                </a:srgbClr>
              </a:outerShdw>
            </a:effectLst>
          </p:spPr>
        </p:pic>
        <p:pic>
          <p:nvPicPr>
            <p:cNvPr id="1030" name="Picture 6" descr="https://www.mathworks.com/help/examples/vision_product/videotrafficgmm_04.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634972" y="1623652"/>
              <a:ext cx="1439435" cy="937583"/>
            </a:xfrm>
            <a:prstGeom prst="rect">
              <a:avLst/>
            </a:prstGeom>
            <a:ln>
              <a:solidFill>
                <a:schemeClr val="tx1"/>
              </a:solidFill>
            </a:ln>
            <a:effectLst>
              <a:outerShdw blurRad="292100" dist="139700" dir="2700000" sx="96000" sy="96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1263161" y="1617421"/>
              <a:ext cx="1423044" cy="939431"/>
              <a:chOff x="1652713" y="1845746"/>
              <a:chExt cx="1423044" cy="939431"/>
            </a:xfrm>
          </p:grpSpPr>
          <p:sp>
            <p:nvSpPr>
              <p:cNvPr id="25" name="Rectangle 24"/>
              <p:cNvSpPr/>
              <p:nvPr/>
            </p:nvSpPr>
            <p:spPr>
              <a:xfrm>
                <a:off x="1652713" y="1845746"/>
                <a:ext cx="1420661" cy="939431"/>
              </a:xfrm>
              <a:prstGeom prst="rect">
                <a:avLst/>
              </a:prstGeom>
              <a:solidFill>
                <a:schemeClr val="bg1"/>
              </a:solidFill>
              <a:ln w="3175">
                <a:solidFill>
                  <a:schemeClr val="tx1"/>
                </a:solidFill>
              </a:ln>
              <a:effectLst>
                <a:outerShdw blurRad="292100" dist="139700" dir="2700000" sx="96000" sy="96000" algn="tl" rotWithShape="0">
                  <a:srgbClr val="333333">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400" b="1" dirty="0">
                  <a:latin typeface="Arial" pitchFamily="34" charset="0"/>
                  <a:cs typeface="Arial" pitchFamily="34" charset="0"/>
                </a:endParaRPr>
              </a:p>
            </p:txBody>
          </p:sp>
          <p:pic>
            <p:nvPicPr>
              <p:cNvPr id="23" name="Picture 22"/>
              <p:cNvPicPr>
                <a:picLocks noChangeAspect="1"/>
              </p:cNvPicPr>
              <p:nvPr/>
            </p:nvPicPr>
            <p:blipFill rotWithShape="1">
              <a:blip r:embed="rId5" cstate="email">
                <a:extLst>
                  <a:ext uri="{28A0092B-C50C-407E-A947-70E740481C1C}">
                    <a14:useLocalDpi xmlns:a14="http://schemas.microsoft.com/office/drawing/2010/main"/>
                  </a:ext>
                </a:extLst>
              </a:blip>
              <a:srcRect r="2544"/>
              <a:stretch/>
            </p:blipFill>
            <p:spPr>
              <a:xfrm>
                <a:off x="1655097" y="1846312"/>
                <a:ext cx="1420660" cy="938865"/>
              </a:xfrm>
              <a:prstGeom prst="rect">
                <a:avLst/>
              </a:prstGeom>
              <a:ln>
                <a:solidFill>
                  <a:schemeClr val="bg1"/>
                </a:solidFill>
              </a:ln>
              <a:effectLst/>
            </p:spPr>
          </p:pic>
        </p:grpSp>
        <p:sp>
          <p:nvSpPr>
            <p:cNvPr id="28" name="TextBox 27"/>
            <p:cNvSpPr txBox="1"/>
            <p:nvPr/>
          </p:nvSpPr>
          <p:spPr>
            <a:xfrm>
              <a:off x="1160967" y="2604426"/>
              <a:ext cx="1765869" cy="328295"/>
            </a:xfrm>
            <a:prstGeom prst="rect">
              <a:avLst/>
            </a:prstGeom>
            <a:noFill/>
          </p:spPr>
          <p:txBody>
            <a:bodyPr wrap="none" rtlCol="0">
              <a:spAutoFit/>
            </a:bodyPr>
            <a:lstStyle/>
            <a:p>
              <a:pPr algn="l"/>
              <a:r>
                <a:rPr lang="en-US" sz="1000" dirty="0">
                  <a:latin typeface="Arial" pitchFamily="34" charset="0"/>
                  <a:cs typeface="Arial" pitchFamily="34" charset="0"/>
                </a:rPr>
                <a:t>Speech Recognition</a:t>
              </a:r>
            </a:p>
          </p:txBody>
        </p:sp>
        <p:sp>
          <p:nvSpPr>
            <p:cNvPr id="34" name="TextBox 33"/>
            <p:cNvSpPr txBox="1"/>
            <p:nvPr/>
          </p:nvSpPr>
          <p:spPr>
            <a:xfrm>
              <a:off x="3581523" y="2585428"/>
              <a:ext cx="1682512" cy="328295"/>
            </a:xfrm>
            <a:prstGeom prst="rect">
              <a:avLst/>
            </a:prstGeom>
            <a:noFill/>
          </p:spPr>
          <p:txBody>
            <a:bodyPr wrap="none" rtlCol="0">
              <a:spAutoFit/>
            </a:bodyPr>
            <a:lstStyle/>
            <a:p>
              <a:pPr algn="l"/>
              <a:r>
                <a:rPr lang="en-US" sz="1000" dirty="0">
                  <a:latin typeface="Arial" pitchFamily="34" charset="0"/>
                  <a:cs typeface="Arial" pitchFamily="34" charset="0"/>
                </a:rPr>
                <a:t>Object Recognition</a:t>
              </a:r>
            </a:p>
          </p:txBody>
        </p:sp>
        <p:sp>
          <p:nvSpPr>
            <p:cNvPr id="35" name="TextBox 34"/>
            <p:cNvSpPr txBox="1"/>
            <p:nvPr/>
          </p:nvSpPr>
          <p:spPr>
            <a:xfrm>
              <a:off x="5747757" y="2604426"/>
              <a:ext cx="2154864" cy="328295"/>
            </a:xfrm>
            <a:prstGeom prst="rect">
              <a:avLst/>
            </a:prstGeom>
            <a:noFill/>
          </p:spPr>
          <p:txBody>
            <a:bodyPr wrap="none" rtlCol="0">
              <a:spAutoFit/>
            </a:bodyPr>
            <a:lstStyle/>
            <a:p>
              <a:pPr algn="l"/>
              <a:r>
                <a:rPr lang="en-US" sz="1000" dirty="0">
                  <a:latin typeface="Arial" pitchFamily="34" charset="0"/>
                  <a:cs typeface="Arial" pitchFamily="34" charset="0"/>
                </a:rPr>
                <a:t>Engine Health Monitoring</a:t>
              </a:r>
            </a:p>
          </p:txBody>
        </p:sp>
      </p:grpSp>
      <p:grpSp>
        <p:nvGrpSpPr>
          <p:cNvPr id="30" name="Group 29"/>
          <p:cNvGrpSpPr/>
          <p:nvPr/>
        </p:nvGrpSpPr>
        <p:grpSpPr>
          <a:xfrm>
            <a:off x="282632" y="3144646"/>
            <a:ext cx="6255329" cy="1323419"/>
            <a:chOff x="376843" y="3049862"/>
            <a:chExt cx="8340438" cy="1764558"/>
          </a:xfrm>
        </p:grpSpPr>
        <p:sp>
          <p:nvSpPr>
            <p:cNvPr id="7" name="Freeform 6"/>
            <p:cNvSpPr/>
            <p:nvPr/>
          </p:nvSpPr>
          <p:spPr>
            <a:xfrm>
              <a:off x="376843" y="3229034"/>
              <a:ext cx="8340438" cy="1570594"/>
            </a:xfrm>
            <a:custGeom>
              <a:avLst/>
              <a:gdLst>
                <a:gd name="connsiteX0" fmla="*/ 0 w 11202785"/>
                <a:gd name="connsiteY0" fmla="*/ 0 h 850500"/>
                <a:gd name="connsiteX1" fmla="*/ 11202785 w 11202785"/>
                <a:gd name="connsiteY1" fmla="*/ 0 h 850500"/>
                <a:gd name="connsiteX2" fmla="*/ 11202785 w 11202785"/>
                <a:gd name="connsiteY2" fmla="*/ 850500 h 850500"/>
                <a:gd name="connsiteX3" fmla="*/ 0 w 11202785"/>
                <a:gd name="connsiteY3" fmla="*/ 850500 h 850500"/>
                <a:gd name="connsiteX4" fmla="*/ 0 w 11202785"/>
                <a:gd name="connsiteY4" fmla="*/ 0 h 85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2785" h="850500">
                  <a:moveTo>
                    <a:pt x="0" y="0"/>
                  </a:moveTo>
                  <a:lnTo>
                    <a:pt x="11202785" y="0"/>
                  </a:lnTo>
                  <a:lnTo>
                    <a:pt x="11202785" y="850500"/>
                  </a:lnTo>
                  <a:lnTo>
                    <a:pt x="0" y="8505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2096" tIns="234315" rIns="652096" bIns="80010" numCol="1" spcCol="1270" anchor="t" anchorCtr="0">
              <a:noAutofit/>
            </a:bodyPr>
            <a:lstStyle/>
            <a:p>
              <a:pPr marL="85725" lvl="1" indent="-85725" algn="l" defTabSz="500063">
                <a:lnSpc>
                  <a:spcPct val="90000"/>
                </a:lnSpc>
                <a:spcBef>
                  <a:spcPct val="0"/>
                </a:spcBef>
                <a:spcAft>
                  <a:spcPct val="15000"/>
                </a:spcAft>
                <a:buChar char="•"/>
              </a:pPr>
              <a:endParaRPr lang="en-US" sz="1200" i="1" dirty="0"/>
            </a:p>
          </p:txBody>
        </p:sp>
        <p:sp>
          <p:nvSpPr>
            <p:cNvPr id="8" name="Freeform 7"/>
            <p:cNvSpPr/>
            <p:nvPr/>
          </p:nvSpPr>
          <p:spPr>
            <a:xfrm>
              <a:off x="738861" y="3049862"/>
              <a:ext cx="7231659" cy="369676"/>
            </a:xfrm>
            <a:custGeom>
              <a:avLst/>
              <a:gdLst>
                <a:gd name="connsiteX0" fmla="*/ 0 w 7841949"/>
                <a:gd name="connsiteY0" fmla="*/ 73801 h 442800"/>
                <a:gd name="connsiteX1" fmla="*/ 73801 w 7841949"/>
                <a:gd name="connsiteY1" fmla="*/ 0 h 442800"/>
                <a:gd name="connsiteX2" fmla="*/ 7768148 w 7841949"/>
                <a:gd name="connsiteY2" fmla="*/ 0 h 442800"/>
                <a:gd name="connsiteX3" fmla="*/ 7841949 w 7841949"/>
                <a:gd name="connsiteY3" fmla="*/ 73801 h 442800"/>
                <a:gd name="connsiteX4" fmla="*/ 7841949 w 7841949"/>
                <a:gd name="connsiteY4" fmla="*/ 368999 h 442800"/>
                <a:gd name="connsiteX5" fmla="*/ 7768148 w 7841949"/>
                <a:gd name="connsiteY5" fmla="*/ 442800 h 442800"/>
                <a:gd name="connsiteX6" fmla="*/ 73801 w 7841949"/>
                <a:gd name="connsiteY6" fmla="*/ 442800 h 442800"/>
                <a:gd name="connsiteX7" fmla="*/ 0 w 7841949"/>
                <a:gd name="connsiteY7" fmla="*/ 368999 h 442800"/>
                <a:gd name="connsiteX8" fmla="*/ 0 w 784194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1949" h="442800">
                  <a:moveTo>
                    <a:pt x="0" y="73801"/>
                  </a:moveTo>
                  <a:cubicBezTo>
                    <a:pt x="0" y="33042"/>
                    <a:pt x="33042" y="0"/>
                    <a:pt x="73801" y="0"/>
                  </a:cubicBezTo>
                  <a:lnTo>
                    <a:pt x="7768148" y="0"/>
                  </a:lnTo>
                  <a:cubicBezTo>
                    <a:pt x="7808907" y="0"/>
                    <a:pt x="7841949" y="33042"/>
                    <a:pt x="7841949" y="73801"/>
                  </a:cubicBezTo>
                  <a:lnTo>
                    <a:pt x="7841949" y="368999"/>
                  </a:lnTo>
                  <a:cubicBezTo>
                    <a:pt x="7841949" y="409758"/>
                    <a:pt x="7808907" y="442800"/>
                    <a:pt x="7768148" y="442800"/>
                  </a:cubicBezTo>
                  <a:lnTo>
                    <a:pt x="73801" y="442800"/>
                  </a:lnTo>
                  <a:cubicBezTo>
                    <a:pt x="33042" y="442800"/>
                    <a:pt x="0" y="409758"/>
                    <a:pt x="0" y="368999"/>
                  </a:cubicBezTo>
                  <a:lnTo>
                    <a:pt x="0" y="7380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517" tIns="16212" rIns="238517" bIns="16212" numCol="1" spcCol="1270" anchor="ctr" anchorCtr="0">
              <a:noAutofit/>
            </a:bodyPr>
            <a:lstStyle/>
            <a:p>
              <a:pPr algn="l" defTabSz="500063">
                <a:lnSpc>
                  <a:spcPct val="90000"/>
                </a:lnSpc>
                <a:spcBef>
                  <a:spcPct val="0"/>
                </a:spcBef>
                <a:spcAft>
                  <a:spcPct val="35000"/>
                </a:spcAft>
              </a:pPr>
              <a:r>
                <a:rPr lang="en-US" sz="1200" dirty="0"/>
                <a:t>Program needs to adapt with changing data</a:t>
              </a:r>
            </a:p>
          </p:txBody>
        </p:sp>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72443" y="3532382"/>
              <a:ext cx="1413762" cy="901945"/>
            </a:xfrm>
            <a:prstGeom prst="rect">
              <a:avLst/>
            </a:prstGeom>
            <a:ln>
              <a:solidFill>
                <a:schemeClr val="tx1"/>
              </a:solidFill>
            </a:ln>
            <a:effectLst>
              <a:outerShdw blurRad="292100" dist="139700" dir="2700000" sx="96000" sy="96000" algn="tl" rotWithShape="0">
                <a:srgbClr val="333333">
                  <a:alpha val="65000"/>
                </a:srgbClr>
              </a:outerShdw>
            </a:effectLst>
          </p:spPr>
        </p:pic>
        <p:pic>
          <p:nvPicPr>
            <p:cNvPr id="12" name="Picture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49883" y="3548677"/>
              <a:ext cx="1413762" cy="901945"/>
            </a:xfrm>
            <a:prstGeom prst="rect">
              <a:avLst/>
            </a:prstGeom>
            <a:ln>
              <a:solidFill>
                <a:schemeClr val="tx1"/>
              </a:solidFill>
            </a:ln>
            <a:effectLst>
              <a:outerShdw blurRad="292100" dist="139700" dir="2700000" sx="96000" sy="96000" algn="tl" rotWithShape="0">
                <a:srgbClr val="333333">
                  <a:alpha val="65000"/>
                </a:srgbClr>
              </a:outerShdw>
            </a:effectLst>
          </p:spPr>
        </p:pic>
        <p:pic>
          <p:nvPicPr>
            <p:cNvPr id="14" name="Picture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27323" y="3532381"/>
              <a:ext cx="1413762" cy="901945"/>
            </a:xfrm>
            <a:prstGeom prst="rect">
              <a:avLst/>
            </a:prstGeom>
            <a:ln>
              <a:solidFill>
                <a:schemeClr val="tx1"/>
              </a:solidFill>
            </a:ln>
            <a:effectLst>
              <a:outerShdw blurRad="292100" dist="139700" dir="2700000" sx="96000" sy="96000" algn="tl" rotWithShape="0">
                <a:srgbClr val="333333">
                  <a:alpha val="65000"/>
                </a:srgbClr>
              </a:outerShdw>
            </a:effectLst>
          </p:spPr>
        </p:pic>
        <p:sp>
          <p:nvSpPr>
            <p:cNvPr id="36" name="TextBox 35"/>
            <p:cNvSpPr txBox="1"/>
            <p:nvPr/>
          </p:nvSpPr>
          <p:spPr>
            <a:xfrm>
              <a:off x="1201419" y="4486125"/>
              <a:ext cx="1825715" cy="328295"/>
            </a:xfrm>
            <a:prstGeom prst="rect">
              <a:avLst/>
            </a:prstGeom>
            <a:noFill/>
          </p:spPr>
          <p:txBody>
            <a:bodyPr wrap="none" rtlCol="0">
              <a:spAutoFit/>
            </a:bodyPr>
            <a:lstStyle/>
            <a:p>
              <a:pPr algn="l"/>
              <a:r>
                <a:rPr lang="en-US" sz="1000" dirty="0">
                  <a:latin typeface="Arial" pitchFamily="34" charset="0"/>
                  <a:cs typeface="Arial" pitchFamily="34" charset="0"/>
                </a:rPr>
                <a:t>Weather Forecasting</a:t>
              </a:r>
            </a:p>
          </p:txBody>
        </p:sp>
        <p:sp>
          <p:nvSpPr>
            <p:cNvPr id="37" name="TextBox 36"/>
            <p:cNvSpPr txBox="1"/>
            <p:nvPr/>
          </p:nvSpPr>
          <p:spPr>
            <a:xfrm>
              <a:off x="3438163" y="4467127"/>
              <a:ext cx="2144177" cy="328295"/>
            </a:xfrm>
            <a:prstGeom prst="rect">
              <a:avLst/>
            </a:prstGeom>
            <a:noFill/>
          </p:spPr>
          <p:txBody>
            <a:bodyPr wrap="none" rtlCol="0">
              <a:spAutoFit/>
            </a:bodyPr>
            <a:lstStyle/>
            <a:p>
              <a:pPr algn="l"/>
              <a:r>
                <a:rPr lang="en-US" sz="1000" dirty="0">
                  <a:latin typeface="Arial" pitchFamily="34" charset="0"/>
                  <a:cs typeface="Arial" pitchFamily="34" charset="0"/>
                </a:rPr>
                <a:t>Energy Load Forecasting</a:t>
              </a:r>
            </a:p>
          </p:txBody>
        </p:sp>
        <p:sp>
          <p:nvSpPr>
            <p:cNvPr id="38" name="TextBox 37"/>
            <p:cNvSpPr txBox="1"/>
            <p:nvPr/>
          </p:nvSpPr>
          <p:spPr>
            <a:xfrm>
              <a:off x="5865155" y="4486125"/>
              <a:ext cx="2043723" cy="328295"/>
            </a:xfrm>
            <a:prstGeom prst="rect">
              <a:avLst/>
            </a:prstGeom>
            <a:noFill/>
          </p:spPr>
          <p:txBody>
            <a:bodyPr wrap="none" rtlCol="0">
              <a:spAutoFit/>
            </a:bodyPr>
            <a:lstStyle/>
            <a:p>
              <a:pPr algn="l"/>
              <a:r>
                <a:rPr lang="en-US" sz="1000" dirty="0">
                  <a:latin typeface="Arial" pitchFamily="34" charset="0"/>
                  <a:cs typeface="Arial" pitchFamily="34" charset="0"/>
                </a:rPr>
                <a:t>Stock Market Prediction</a:t>
              </a:r>
            </a:p>
          </p:txBody>
        </p:sp>
      </p:grpSp>
      <p:grpSp>
        <p:nvGrpSpPr>
          <p:cNvPr id="31" name="Group 30"/>
          <p:cNvGrpSpPr/>
          <p:nvPr/>
        </p:nvGrpSpPr>
        <p:grpSpPr>
          <a:xfrm>
            <a:off x="282632" y="4588412"/>
            <a:ext cx="6255329" cy="1357367"/>
            <a:chOff x="376843" y="4974885"/>
            <a:chExt cx="8340438" cy="1809823"/>
          </a:xfrm>
        </p:grpSpPr>
        <p:sp>
          <p:nvSpPr>
            <p:cNvPr id="9" name="Freeform 8"/>
            <p:cNvSpPr/>
            <p:nvPr/>
          </p:nvSpPr>
          <p:spPr>
            <a:xfrm>
              <a:off x="376843" y="5154056"/>
              <a:ext cx="8340438" cy="1570594"/>
            </a:xfrm>
            <a:custGeom>
              <a:avLst/>
              <a:gdLst>
                <a:gd name="connsiteX0" fmla="*/ 0 w 11202785"/>
                <a:gd name="connsiteY0" fmla="*/ 0 h 850500"/>
                <a:gd name="connsiteX1" fmla="*/ 11202785 w 11202785"/>
                <a:gd name="connsiteY1" fmla="*/ 0 h 850500"/>
                <a:gd name="connsiteX2" fmla="*/ 11202785 w 11202785"/>
                <a:gd name="connsiteY2" fmla="*/ 850500 h 850500"/>
                <a:gd name="connsiteX3" fmla="*/ 0 w 11202785"/>
                <a:gd name="connsiteY3" fmla="*/ 850500 h 850500"/>
                <a:gd name="connsiteX4" fmla="*/ 0 w 11202785"/>
                <a:gd name="connsiteY4" fmla="*/ 0 h 85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2785" h="850500">
                  <a:moveTo>
                    <a:pt x="0" y="0"/>
                  </a:moveTo>
                  <a:lnTo>
                    <a:pt x="11202785" y="0"/>
                  </a:lnTo>
                  <a:lnTo>
                    <a:pt x="11202785" y="850500"/>
                  </a:lnTo>
                  <a:lnTo>
                    <a:pt x="0" y="8505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2096" tIns="234315" rIns="652096" bIns="80010" numCol="1" spcCol="1270" anchor="t" anchorCtr="0">
              <a:noAutofit/>
            </a:bodyPr>
            <a:lstStyle/>
            <a:p>
              <a:pPr marL="85725" lvl="1" indent="-85725" algn="l" defTabSz="500063">
                <a:lnSpc>
                  <a:spcPct val="90000"/>
                </a:lnSpc>
                <a:spcBef>
                  <a:spcPct val="0"/>
                </a:spcBef>
                <a:spcAft>
                  <a:spcPct val="15000"/>
                </a:spcAft>
                <a:buChar char="•"/>
              </a:pPr>
              <a:endParaRPr lang="en-US" sz="1200" dirty="0"/>
            </a:p>
          </p:txBody>
        </p:sp>
        <p:sp>
          <p:nvSpPr>
            <p:cNvPr id="10" name="Freeform 9"/>
            <p:cNvSpPr/>
            <p:nvPr/>
          </p:nvSpPr>
          <p:spPr>
            <a:xfrm>
              <a:off x="738861" y="4974885"/>
              <a:ext cx="7231659" cy="369676"/>
            </a:xfrm>
            <a:custGeom>
              <a:avLst/>
              <a:gdLst>
                <a:gd name="connsiteX0" fmla="*/ 0 w 7841949"/>
                <a:gd name="connsiteY0" fmla="*/ 73801 h 442800"/>
                <a:gd name="connsiteX1" fmla="*/ 73801 w 7841949"/>
                <a:gd name="connsiteY1" fmla="*/ 0 h 442800"/>
                <a:gd name="connsiteX2" fmla="*/ 7768148 w 7841949"/>
                <a:gd name="connsiteY2" fmla="*/ 0 h 442800"/>
                <a:gd name="connsiteX3" fmla="*/ 7841949 w 7841949"/>
                <a:gd name="connsiteY3" fmla="*/ 73801 h 442800"/>
                <a:gd name="connsiteX4" fmla="*/ 7841949 w 7841949"/>
                <a:gd name="connsiteY4" fmla="*/ 368999 h 442800"/>
                <a:gd name="connsiteX5" fmla="*/ 7768148 w 7841949"/>
                <a:gd name="connsiteY5" fmla="*/ 442800 h 442800"/>
                <a:gd name="connsiteX6" fmla="*/ 73801 w 7841949"/>
                <a:gd name="connsiteY6" fmla="*/ 442800 h 442800"/>
                <a:gd name="connsiteX7" fmla="*/ 0 w 7841949"/>
                <a:gd name="connsiteY7" fmla="*/ 368999 h 442800"/>
                <a:gd name="connsiteX8" fmla="*/ 0 w 784194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1949" h="442800">
                  <a:moveTo>
                    <a:pt x="0" y="73801"/>
                  </a:moveTo>
                  <a:cubicBezTo>
                    <a:pt x="0" y="33042"/>
                    <a:pt x="33042" y="0"/>
                    <a:pt x="73801" y="0"/>
                  </a:cubicBezTo>
                  <a:lnTo>
                    <a:pt x="7768148" y="0"/>
                  </a:lnTo>
                  <a:cubicBezTo>
                    <a:pt x="7808907" y="0"/>
                    <a:pt x="7841949" y="33042"/>
                    <a:pt x="7841949" y="73801"/>
                  </a:cubicBezTo>
                  <a:lnTo>
                    <a:pt x="7841949" y="368999"/>
                  </a:lnTo>
                  <a:cubicBezTo>
                    <a:pt x="7841949" y="409758"/>
                    <a:pt x="7808907" y="442800"/>
                    <a:pt x="7768148" y="442800"/>
                  </a:cubicBezTo>
                  <a:lnTo>
                    <a:pt x="73801" y="442800"/>
                  </a:lnTo>
                  <a:cubicBezTo>
                    <a:pt x="33042" y="442800"/>
                    <a:pt x="0" y="409758"/>
                    <a:pt x="0" y="368999"/>
                  </a:cubicBezTo>
                  <a:lnTo>
                    <a:pt x="0" y="7380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517" tIns="16212" rIns="238517" bIns="16212" numCol="1" spcCol="1270" anchor="ctr" anchorCtr="0">
              <a:noAutofit/>
            </a:bodyPr>
            <a:lstStyle/>
            <a:p>
              <a:pPr algn="l" defTabSz="500063">
                <a:lnSpc>
                  <a:spcPct val="90000"/>
                </a:lnSpc>
                <a:spcBef>
                  <a:spcPct val="0"/>
                </a:spcBef>
                <a:spcAft>
                  <a:spcPct val="35000"/>
                </a:spcAft>
              </a:pPr>
              <a:r>
                <a:rPr lang="en-US" sz="1200" dirty="0"/>
                <a:t>Program needs to scale</a:t>
              </a:r>
            </a:p>
          </p:txBody>
        </p:sp>
        <p:pic>
          <p:nvPicPr>
            <p:cNvPr id="1032" name="Picture 8" descr="http://makerzone.mathworks.com/files/2014/07/featureImage1.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272443" y="5470544"/>
              <a:ext cx="1423044" cy="937618"/>
            </a:xfrm>
            <a:prstGeom prst="rect">
              <a:avLst/>
            </a:prstGeom>
            <a:ln>
              <a:solidFill>
                <a:schemeClr val="tx1"/>
              </a:solidFill>
            </a:ln>
            <a:effectLst>
              <a:outerShdw blurRad="292100" dist="139700" dir="2700000" sx="96000" sy="96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http://blogs.mathworks.com/images/loren/2016/nyc2015.gif"/>
            <p:cNvPicPr>
              <a:picLocks noChangeAspect="1" noChangeArrowheads="1" noCrop="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53746" y="5470544"/>
              <a:ext cx="1420661" cy="937617"/>
            </a:xfrm>
            <a:prstGeom prst="rect">
              <a:avLst/>
            </a:prstGeom>
            <a:ln>
              <a:solidFill>
                <a:schemeClr val="tx1"/>
              </a:solidFill>
            </a:ln>
            <a:effectLst>
              <a:outerShdw blurRad="292100" dist="139700" dir="2700000" sx="96000" sy="96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031593" y="5470940"/>
              <a:ext cx="1413762" cy="927332"/>
            </a:xfrm>
            <a:prstGeom prst="rect">
              <a:avLst/>
            </a:prstGeom>
            <a:ln>
              <a:solidFill>
                <a:schemeClr val="tx1"/>
              </a:solidFill>
            </a:ln>
            <a:effectLst>
              <a:outerShdw blurRad="292100" dist="139700" dir="2700000" sx="96000" sy="96000" algn="tl" rotWithShape="0">
                <a:srgbClr val="333333">
                  <a:alpha val="65000"/>
                </a:srgbClr>
              </a:outerShdw>
            </a:effectLst>
          </p:spPr>
        </p:pic>
        <p:sp>
          <p:nvSpPr>
            <p:cNvPr id="39" name="TextBox 38"/>
            <p:cNvSpPr txBox="1"/>
            <p:nvPr/>
          </p:nvSpPr>
          <p:spPr>
            <a:xfrm>
              <a:off x="1434612" y="6456413"/>
              <a:ext cx="1220847" cy="328295"/>
            </a:xfrm>
            <a:prstGeom prst="rect">
              <a:avLst/>
            </a:prstGeom>
            <a:noFill/>
          </p:spPr>
          <p:txBody>
            <a:bodyPr wrap="none" rtlCol="0">
              <a:spAutoFit/>
            </a:bodyPr>
            <a:lstStyle/>
            <a:p>
              <a:pPr algn="l"/>
              <a:r>
                <a:rPr lang="en-US" sz="1000" dirty="0" err="1">
                  <a:latin typeface="Arial" pitchFamily="34" charset="0"/>
                  <a:cs typeface="Arial" pitchFamily="34" charset="0"/>
                </a:rPr>
                <a:t>IoT</a:t>
              </a:r>
              <a:r>
                <a:rPr lang="en-US" sz="1000" dirty="0">
                  <a:latin typeface="Arial" pitchFamily="34" charset="0"/>
                  <a:cs typeface="Arial" pitchFamily="34" charset="0"/>
                </a:rPr>
                <a:t> Analytics</a:t>
              </a:r>
            </a:p>
          </p:txBody>
        </p:sp>
        <p:sp>
          <p:nvSpPr>
            <p:cNvPr id="40" name="TextBox 39"/>
            <p:cNvSpPr txBox="1"/>
            <p:nvPr/>
          </p:nvSpPr>
          <p:spPr>
            <a:xfrm>
              <a:off x="3707883" y="6437415"/>
              <a:ext cx="1421757" cy="328295"/>
            </a:xfrm>
            <a:prstGeom prst="rect">
              <a:avLst/>
            </a:prstGeom>
            <a:noFill/>
          </p:spPr>
          <p:txBody>
            <a:bodyPr wrap="none" rtlCol="0">
              <a:spAutoFit/>
            </a:bodyPr>
            <a:lstStyle/>
            <a:p>
              <a:pPr algn="l"/>
              <a:r>
                <a:rPr lang="en-US" sz="1000" dirty="0">
                  <a:latin typeface="Arial" pitchFamily="34" charset="0"/>
                  <a:cs typeface="Arial" pitchFamily="34" charset="0"/>
                </a:rPr>
                <a:t>Taxi Availability</a:t>
              </a:r>
            </a:p>
          </p:txBody>
        </p:sp>
        <p:sp>
          <p:nvSpPr>
            <p:cNvPr id="41" name="TextBox 40"/>
            <p:cNvSpPr txBox="1"/>
            <p:nvPr/>
          </p:nvSpPr>
          <p:spPr>
            <a:xfrm>
              <a:off x="5966812" y="6456413"/>
              <a:ext cx="1753045" cy="328295"/>
            </a:xfrm>
            <a:prstGeom prst="rect">
              <a:avLst/>
            </a:prstGeom>
            <a:noFill/>
          </p:spPr>
          <p:txBody>
            <a:bodyPr wrap="none" rtlCol="0">
              <a:spAutoFit/>
            </a:bodyPr>
            <a:lstStyle/>
            <a:p>
              <a:pPr algn="l"/>
              <a:r>
                <a:rPr lang="en-US" sz="1000" dirty="0">
                  <a:latin typeface="Arial" pitchFamily="34" charset="0"/>
                  <a:cs typeface="Arial" pitchFamily="34" charset="0"/>
                </a:rPr>
                <a:t>Airline Flight Delays</a:t>
              </a:r>
            </a:p>
          </p:txBody>
        </p:sp>
      </p:grpSp>
      <p:sp>
        <p:nvSpPr>
          <p:cNvPr id="46" name="Freeform 45"/>
          <p:cNvSpPr/>
          <p:nvPr/>
        </p:nvSpPr>
        <p:spPr>
          <a:xfrm>
            <a:off x="6712530" y="1700878"/>
            <a:ext cx="2136330" cy="242223"/>
          </a:xfrm>
          <a:custGeom>
            <a:avLst/>
            <a:gdLst>
              <a:gd name="connsiteX0" fmla="*/ 0 w 7841949"/>
              <a:gd name="connsiteY0" fmla="*/ 73801 h 442800"/>
              <a:gd name="connsiteX1" fmla="*/ 73801 w 7841949"/>
              <a:gd name="connsiteY1" fmla="*/ 0 h 442800"/>
              <a:gd name="connsiteX2" fmla="*/ 7768148 w 7841949"/>
              <a:gd name="connsiteY2" fmla="*/ 0 h 442800"/>
              <a:gd name="connsiteX3" fmla="*/ 7841949 w 7841949"/>
              <a:gd name="connsiteY3" fmla="*/ 73801 h 442800"/>
              <a:gd name="connsiteX4" fmla="*/ 7841949 w 7841949"/>
              <a:gd name="connsiteY4" fmla="*/ 368999 h 442800"/>
              <a:gd name="connsiteX5" fmla="*/ 7768148 w 7841949"/>
              <a:gd name="connsiteY5" fmla="*/ 442800 h 442800"/>
              <a:gd name="connsiteX6" fmla="*/ 73801 w 7841949"/>
              <a:gd name="connsiteY6" fmla="*/ 442800 h 442800"/>
              <a:gd name="connsiteX7" fmla="*/ 0 w 7841949"/>
              <a:gd name="connsiteY7" fmla="*/ 368999 h 442800"/>
              <a:gd name="connsiteX8" fmla="*/ 0 w 784194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1949" h="442800">
                <a:moveTo>
                  <a:pt x="0" y="73801"/>
                </a:moveTo>
                <a:cubicBezTo>
                  <a:pt x="0" y="33042"/>
                  <a:pt x="33042" y="0"/>
                  <a:pt x="73801" y="0"/>
                </a:cubicBezTo>
                <a:lnTo>
                  <a:pt x="7768148" y="0"/>
                </a:lnTo>
                <a:cubicBezTo>
                  <a:pt x="7808907" y="0"/>
                  <a:pt x="7841949" y="33042"/>
                  <a:pt x="7841949" y="73801"/>
                </a:cubicBezTo>
                <a:lnTo>
                  <a:pt x="7841949" y="368999"/>
                </a:lnTo>
                <a:cubicBezTo>
                  <a:pt x="7841949" y="409758"/>
                  <a:pt x="7808907" y="442800"/>
                  <a:pt x="7768148" y="442800"/>
                </a:cubicBezTo>
                <a:lnTo>
                  <a:pt x="73801" y="442800"/>
                </a:lnTo>
                <a:cubicBezTo>
                  <a:pt x="33042" y="442800"/>
                  <a:pt x="0" y="409758"/>
                  <a:pt x="0" y="368999"/>
                </a:cubicBezTo>
                <a:lnTo>
                  <a:pt x="0" y="7380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517" tIns="16212" rIns="238517" bIns="16212" numCol="1" spcCol="1270" anchor="ctr" anchorCtr="0">
            <a:noAutofit/>
          </a:bodyPr>
          <a:lstStyle/>
          <a:p>
            <a:pPr algn="l"/>
            <a:r>
              <a:rPr lang="en-US" sz="1200" dirty="0"/>
              <a:t>Because algorithms can</a:t>
            </a:r>
          </a:p>
        </p:txBody>
      </p:sp>
    </p:spTree>
    <p:extLst>
      <p:ext uri="{BB962C8B-B14F-4D97-AF65-F5344CB8AC3E}">
        <p14:creationId xmlns:p14="http://schemas.microsoft.com/office/powerpoint/2010/main" val="193130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5" grpId="0" animBg="1"/>
      <p:bldP spid="17" grpId="0" animBg="1"/>
      <p:bldP spid="24" grpId="0" animBg="1"/>
      <p:bldP spid="4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Classify </a:t>
            </a:r>
            <a:r>
              <a:rPr lang="en-US" dirty="0" smtClean="0"/>
              <a:t>Samples </a:t>
            </a:r>
            <a:r>
              <a:rPr lang="en-US" dirty="0"/>
              <a:t>- Benign or Malignant?</a:t>
            </a:r>
            <a:endParaRPr lang="he-IL" dirty="0"/>
          </a:p>
        </p:txBody>
      </p:sp>
      <p:sp>
        <p:nvSpPr>
          <p:cNvPr id="5" name="Content Placeholder 4"/>
          <p:cNvSpPr>
            <a:spLocks noGrp="1"/>
          </p:cNvSpPr>
          <p:nvPr>
            <p:ph idx="1"/>
          </p:nvPr>
        </p:nvSpPr>
        <p:spPr>
          <a:xfrm>
            <a:off x="474617" y="1628800"/>
            <a:ext cx="8333762" cy="4608512"/>
          </a:xfrm>
        </p:spPr>
        <p:txBody>
          <a:bodyPr/>
          <a:lstStyle/>
          <a:p>
            <a:pPr>
              <a:lnSpc>
                <a:spcPct val="200000"/>
              </a:lnSpc>
              <a:spcBef>
                <a:spcPts val="0"/>
              </a:spcBef>
            </a:pPr>
            <a:r>
              <a:rPr lang="en-US" sz="2400" dirty="0" smtClean="0"/>
              <a:t>Fast </a:t>
            </a:r>
            <a:r>
              <a:rPr lang="en-US" sz="2400" b="1" dirty="0" smtClean="0"/>
              <a:t>import</a:t>
            </a:r>
            <a:r>
              <a:rPr lang="en-US" sz="2400" dirty="0" smtClean="0"/>
              <a:t> of data to MATLAB</a:t>
            </a:r>
          </a:p>
          <a:p>
            <a:pPr>
              <a:lnSpc>
                <a:spcPct val="200000"/>
              </a:lnSpc>
              <a:spcBef>
                <a:spcPts val="0"/>
              </a:spcBef>
            </a:pPr>
            <a:r>
              <a:rPr lang="en-US" sz="2400" dirty="0" smtClean="0"/>
              <a:t>Use the </a:t>
            </a:r>
            <a:r>
              <a:rPr lang="en-US" sz="2400" b="1" dirty="0" smtClean="0"/>
              <a:t>Classification Learner App</a:t>
            </a:r>
          </a:p>
          <a:p>
            <a:pPr>
              <a:lnSpc>
                <a:spcPct val="200000"/>
              </a:lnSpc>
              <a:spcBef>
                <a:spcPts val="0"/>
              </a:spcBef>
            </a:pPr>
            <a:r>
              <a:rPr lang="en-US" sz="2400" dirty="0" smtClean="0"/>
              <a:t>Easily </a:t>
            </a:r>
            <a:r>
              <a:rPr lang="en-US" sz="2400" b="1" dirty="0" smtClean="0"/>
              <a:t>compare</a:t>
            </a:r>
            <a:r>
              <a:rPr lang="en-US" sz="2400" dirty="0" smtClean="0"/>
              <a:t> different types of classifiers</a:t>
            </a:r>
          </a:p>
          <a:p>
            <a:pPr>
              <a:lnSpc>
                <a:spcPct val="200000"/>
              </a:lnSpc>
              <a:spcBef>
                <a:spcPts val="0"/>
              </a:spcBef>
            </a:pPr>
            <a:r>
              <a:rPr lang="en-US" sz="2400" dirty="0" smtClean="0"/>
              <a:t>Use graphic tools to </a:t>
            </a:r>
            <a:r>
              <a:rPr lang="en-US" sz="2400" b="1" dirty="0" smtClean="0"/>
              <a:t>examine</a:t>
            </a:r>
            <a:r>
              <a:rPr lang="en-US" sz="2400" dirty="0" smtClean="0"/>
              <a:t> classifiers results</a:t>
            </a:r>
          </a:p>
          <a:p>
            <a:pPr>
              <a:lnSpc>
                <a:spcPct val="200000"/>
              </a:lnSpc>
              <a:spcBef>
                <a:spcPts val="0"/>
              </a:spcBef>
            </a:pPr>
            <a:r>
              <a:rPr lang="en-US" sz="2400" dirty="0" smtClean="0"/>
              <a:t>Export a trained model and use the model for </a:t>
            </a:r>
            <a:r>
              <a:rPr lang="en-US" sz="2400" b="1" dirty="0" smtClean="0"/>
              <a:t>prediction</a:t>
            </a:r>
          </a:p>
          <a:p>
            <a:pPr>
              <a:lnSpc>
                <a:spcPct val="200000"/>
              </a:lnSpc>
              <a:spcBef>
                <a:spcPts val="0"/>
              </a:spcBef>
            </a:pPr>
            <a:r>
              <a:rPr lang="en-US" sz="2400" b="1" dirty="0" smtClean="0"/>
              <a:t>Generate</a:t>
            </a:r>
            <a:r>
              <a:rPr lang="en-US" sz="2400" dirty="0" smtClean="0"/>
              <a:t> MATLAB code for classifier training</a:t>
            </a:r>
          </a:p>
          <a:p>
            <a:endParaRPr lang="he-IL" dirty="0"/>
          </a:p>
        </p:txBody>
      </p:sp>
      <p:pic>
        <p:nvPicPr>
          <p:cNvPr id="8" name="Picture 7"/>
          <p:cNvPicPr>
            <a:picLocks noChangeAspect="1"/>
          </p:cNvPicPr>
          <p:nvPr/>
        </p:nvPicPr>
        <p:blipFill>
          <a:blip r:embed="rId2"/>
          <a:stretch>
            <a:fillRect/>
          </a:stretch>
        </p:blipFill>
        <p:spPr>
          <a:xfrm>
            <a:off x="6625552" y="1519579"/>
            <a:ext cx="2182827" cy="1352898"/>
          </a:xfrm>
          <a:prstGeom prst="rect">
            <a:avLst/>
          </a:prstGeom>
        </p:spPr>
      </p:pic>
    </p:spTree>
    <p:extLst>
      <p:ext uri="{BB962C8B-B14F-4D97-AF65-F5344CB8AC3E}">
        <p14:creationId xmlns:p14="http://schemas.microsoft.com/office/powerpoint/2010/main" val="14693346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L-Membrane_CMYK_Master_Sm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552" y="2708920"/>
            <a:ext cx="1978496" cy="178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7220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125687"/>
                </a:solidFill>
              </a:rPr>
              <a:t>Different Types of Learning</a:t>
            </a:r>
            <a:endParaRPr lang="en-US" noProof="0" dirty="0"/>
          </a:p>
        </p:txBody>
      </p:sp>
      <p:sp>
        <p:nvSpPr>
          <p:cNvPr id="3" name="Rounded Rectangle 2"/>
          <p:cNvSpPr/>
          <p:nvPr/>
        </p:nvSpPr>
        <p:spPr>
          <a:xfrm>
            <a:off x="366114" y="3217898"/>
            <a:ext cx="1165860"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a:solidFill>
                  <a:schemeClr val="tx1"/>
                </a:solidFill>
              </a:rPr>
              <a:t>Machine</a:t>
            </a:r>
            <a:br>
              <a:rPr lang="fr-FR" sz="1200" b="1" dirty="0">
                <a:solidFill>
                  <a:schemeClr val="tx1"/>
                </a:solidFill>
              </a:rPr>
            </a:br>
            <a:r>
              <a:rPr lang="fr-FR" sz="1200" b="1" dirty="0">
                <a:solidFill>
                  <a:schemeClr val="tx1"/>
                </a:solidFill>
              </a:rPr>
              <a:t>Learning</a:t>
            </a:r>
          </a:p>
        </p:txBody>
      </p:sp>
      <p:sp>
        <p:nvSpPr>
          <p:cNvPr id="11" name="Rounded Rectangle 10"/>
          <p:cNvSpPr/>
          <p:nvPr/>
        </p:nvSpPr>
        <p:spPr>
          <a:xfrm>
            <a:off x="2136096" y="2328413"/>
            <a:ext cx="1371600"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a:solidFill>
                  <a:schemeClr val="tx1"/>
                </a:solidFill>
              </a:rPr>
              <a:t>Supervised</a:t>
            </a:r>
            <a:br>
              <a:rPr lang="fr-FR" sz="1200" b="1" dirty="0">
                <a:solidFill>
                  <a:schemeClr val="tx1"/>
                </a:solidFill>
              </a:rPr>
            </a:br>
            <a:r>
              <a:rPr lang="fr-FR" sz="1200" b="1" dirty="0">
                <a:solidFill>
                  <a:schemeClr val="tx1"/>
                </a:solidFill>
              </a:rPr>
              <a:t>Learning</a:t>
            </a:r>
          </a:p>
        </p:txBody>
      </p:sp>
      <p:sp>
        <p:nvSpPr>
          <p:cNvPr id="13" name="Rounded Rectangle 12"/>
          <p:cNvSpPr/>
          <p:nvPr/>
        </p:nvSpPr>
        <p:spPr>
          <a:xfrm>
            <a:off x="4076250" y="1975025"/>
            <a:ext cx="1204410"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a:solidFill>
                  <a:schemeClr val="tx1"/>
                </a:solidFill>
              </a:rPr>
              <a:t>Classification</a:t>
            </a:r>
          </a:p>
        </p:txBody>
      </p:sp>
      <p:sp>
        <p:nvSpPr>
          <p:cNvPr id="14" name="Rounded Rectangle 13"/>
          <p:cNvSpPr/>
          <p:nvPr/>
        </p:nvSpPr>
        <p:spPr>
          <a:xfrm>
            <a:off x="4076250" y="2786555"/>
            <a:ext cx="1204410"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err="1">
                <a:solidFill>
                  <a:schemeClr val="tx1"/>
                </a:solidFill>
              </a:rPr>
              <a:t>Regression</a:t>
            </a:r>
            <a:endParaRPr lang="fr-FR" sz="1200" b="1" dirty="0">
              <a:solidFill>
                <a:schemeClr val="tx1"/>
              </a:solidFill>
            </a:endParaRPr>
          </a:p>
        </p:txBody>
      </p:sp>
      <p:sp>
        <p:nvSpPr>
          <p:cNvPr id="12" name="Rounded Rectangle 11"/>
          <p:cNvSpPr/>
          <p:nvPr/>
        </p:nvSpPr>
        <p:spPr>
          <a:xfrm>
            <a:off x="2152993" y="4309110"/>
            <a:ext cx="1371600"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a:solidFill>
                  <a:schemeClr val="tx1"/>
                </a:solidFill>
              </a:rPr>
              <a:t>Unsupervised</a:t>
            </a:r>
            <a:br>
              <a:rPr lang="fr-FR" sz="1200" b="1" dirty="0">
                <a:solidFill>
                  <a:schemeClr val="tx1"/>
                </a:solidFill>
              </a:rPr>
            </a:br>
            <a:r>
              <a:rPr lang="fr-FR" sz="1200" b="1" dirty="0">
                <a:solidFill>
                  <a:schemeClr val="tx1"/>
                </a:solidFill>
              </a:rPr>
              <a:t>Learning</a:t>
            </a:r>
          </a:p>
        </p:txBody>
      </p:sp>
      <p:sp>
        <p:nvSpPr>
          <p:cNvPr id="15" name="Rounded Rectangle 14"/>
          <p:cNvSpPr/>
          <p:nvPr/>
        </p:nvSpPr>
        <p:spPr>
          <a:xfrm>
            <a:off x="4114800" y="4309110"/>
            <a:ext cx="1165860"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a:solidFill>
                  <a:schemeClr val="tx1"/>
                </a:solidFill>
              </a:rPr>
              <a:t>Clustering</a:t>
            </a:r>
          </a:p>
        </p:txBody>
      </p:sp>
      <p:cxnSp>
        <p:nvCxnSpPr>
          <p:cNvPr id="20" name="Straight Connector 19"/>
          <p:cNvCxnSpPr>
            <a:stCxn id="3" idx="3"/>
            <a:endCxn id="11" idx="1"/>
          </p:cNvCxnSpPr>
          <p:nvPr/>
        </p:nvCxnSpPr>
        <p:spPr>
          <a:xfrm flipV="1">
            <a:off x="1531974" y="2602735"/>
            <a:ext cx="604122" cy="88948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 idx="3"/>
            <a:endCxn id="12" idx="1"/>
          </p:cNvCxnSpPr>
          <p:nvPr/>
        </p:nvCxnSpPr>
        <p:spPr>
          <a:xfrm>
            <a:off x="1531975" y="3492217"/>
            <a:ext cx="621019" cy="109121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15" idx="1"/>
          </p:cNvCxnSpPr>
          <p:nvPr/>
        </p:nvCxnSpPr>
        <p:spPr>
          <a:xfrm>
            <a:off x="3524593" y="4583430"/>
            <a:ext cx="590207"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3"/>
            <a:endCxn id="13" idx="1"/>
          </p:cNvCxnSpPr>
          <p:nvPr/>
        </p:nvCxnSpPr>
        <p:spPr>
          <a:xfrm flipV="1">
            <a:off x="3507696" y="2249345"/>
            <a:ext cx="568554" cy="35338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3"/>
            <a:endCxn id="14" idx="1"/>
          </p:cNvCxnSpPr>
          <p:nvPr/>
        </p:nvCxnSpPr>
        <p:spPr>
          <a:xfrm>
            <a:off x="3507696" y="2602733"/>
            <a:ext cx="568554" cy="45814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2153987" y="5052060"/>
            <a:ext cx="1371600" cy="66294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Calibri" pitchFamily="34" charset="0"/>
                <a:cs typeface="Calibri" pitchFamily="34" charset="0"/>
              </a:rPr>
              <a:t>Discover an </a:t>
            </a:r>
            <a:r>
              <a:rPr lang="en-US" sz="1050" b="1" dirty="0">
                <a:solidFill>
                  <a:schemeClr val="tx1"/>
                </a:solidFill>
                <a:latin typeface="Calibri" pitchFamily="34" charset="0"/>
                <a:cs typeface="Calibri" pitchFamily="34" charset="0"/>
              </a:rPr>
              <a:t>internal representation </a:t>
            </a:r>
            <a:r>
              <a:rPr lang="en-US" sz="1050" dirty="0">
                <a:solidFill>
                  <a:schemeClr val="tx1"/>
                </a:solidFill>
                <a:latin typeface="Calibri" pitchFamily="34" charset="0"/>
                <a:cs typeface="Calibri" pitchFamily="34" charset="0"/>
              </a:rPr>
              <a:t>from</a:t>
            </a:r>
            <a:br>
              <a:rPr lang="en-US" sz="1050" dirty="0">
                <a:solidFill>
                  <a:schemeClr val="tx1"/>
                </a:solidFill>
                <a:latin typeface="Calibri" pitchFamily="34" charset="0"/>
                <a:cs typeface="Calibri" pitchFamily="34" charset="0"/>
              </a:rPr>
            </a:br>
            <a:r>
              <a:rPr lang="en-US" sz="1050" b="1" dirty="0">
                <a:solidFill>
                  <a:schemeClr val="tx1"/>
                </a:solidFill>
                <a:latin typeface="Calibri" pitchFamily="34" charset="0"/>
                <a:cs typeface="Calibri" pitchFamily="34" charset="0"/>
              </a:rPr>
              <a:t>input data </a:t>
            </a:r>
            <a:r>
              <a:rPr lang="en-US" sz="1050" dirty="0">
                <a:solidFill>
                  <a:schemeClr val="tx1"/>
                </a:solidFill>
                <a:latin typeface="Calibri" pitchFamily="34" charset="0"/>
                <a:cs typeface="Calibri" pitchFamily="34" charset="0"/>
              </a:rPr>
              <a:t>only</a:t>
            </a:r>
          </a:p>
        </p:txBody>
      </p:sp>
      <p:sp>
        <p:nvSpPr>
          <p:cNvPr id="35" name="Rounded Rectangle 34"/>
          <p:cNvSpPr/>
          <p:nvPr/>
        </p:nvSpPr>
        <p:spPr>
          <a:xfrm>
            <a:off x="2152993" y="3021223"/>
            <a:ext cx="1371600" cy="54864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Calibri" pitchFamily="34" charset="0"/>
                <a:cs typeface="Calibri" pitchFamily="34" charset="0"/>
              </a:rPr>
              <a:t>Develop </a:t>
            </a:r>
            <a:r>
              <a:rPr lang="en-US" sz="1050" b="1" dirty="0">
                <a:solidFill>
                  <a:schemeClr val="tx1"/>
                </a:solidFill>
                <a:latin typeface="Calibri" pitchFamily="34" charset="0"/>
                <a:cs typeface="Calibri" pitchFamily="34" charset="0"/>
              </a:rPr>
              <a:t>predictive</a:t>
            </a:r>
            <a:r>
              <a:rPr lang="en-US" sz="1050" dirty="0">
                <a:solidFill>
                  <a:schemeClr val="tx1"/>
                </a:solidFill>
                <a:latin typeface="Calibri" pitchFamily="34" charset="0"/>
                <a:cs typeface="Calibri" pitchFamily="34" charset="0"/>
              </a:rPr>
              <a:t> </a:t>
            </a:r>
            <a:r>
              <a:rPr lang="en-US" sz="1050" b="1" dirty="0">
                <a:solidFill>
                  <a:schemeClr val="tx1"/>
                </a:solidFill>
                <a:latin typeface="Calibri" pitchFamily="34" charset="0"/>
                <a:cs typeface="Calibri" pitchFamily="34" charset="0"/>
              </a:rPr>
              <a:t>model</a:t>
            </a:r>
            <a:r>
              <a:rPr lang="en-US" sz="1050" dirty="0">
                <a:solidFill>
                  <a:schemeClr val="tx1"/>
                </a:solidFill>
                <a:latin typeface="Calibri" pitchFamily="34" charset="0"/>
                <a:cs typeface="Calibri" pitchFamily="34" charset="0"/>
              </a:rPr>
              <a:t> based on both</a:t>
            </a:r>
            <a:br>
              <a:rPr lang="en-US" sz="1050" dirty="0">
                <a:solidFill>
                  <a:schemeClr val="tx1"/>
                </a:solidFill>
                <a:latin typeface="Calibri" pitchFamily="34" charset="0"/>
                <a:cs typeface="Calibri" pitchFamily="34" charset="0"/>
              </a:rPr>
            </a:br>
            <a:r>
              <a:rPr lang="en-US" sz="1050" b="1" dirty="0">
                <a:solidFill>
                  <a:schemeClr val="tx1"/>
                </a:solidFill>
                <a:latin typeface="Calibri" pitchFamily="34" charset="0"/>
                <a:cs typeface="Calibri" pitchFamily="34" charset="0"/>
              </a:rPr>
              <a:t>input and output </a:t>
            </a:r>
            <a:r>
              <a:rPr lang="en-US" sz="1050" dirty="0">
                <a:solidFill>
                  <a:schemeClr val="tx1"/>
                </a:solidFill>
                <a:latin typeface="Calibri" pitchFamily="34" charset="0"/>
                <a:cs typeface="Calibri" pitchFamily="34" charset="0"/>
              </a:rPr>
              <a:t>data</a:t>
            </a:r>
          </a:p>
        </p:txBody>
      </p:sp>
      <p:sp>
        <p:nvSpPr>
          <p:cNvPr id="36" name="TextBox 35"/>
          <p:cNvSpPr txBox="1"/>
          <p:nvPr/>
        </p:nvSpPr>
        <p:spPr>
          <a:xfrm>
            <a:off x="2190043" y="1657351"/>
            <a:ext cx="1266693" cy="253916"/>
          </a:xfrm>
          <a:prstGeom prst="rect">
            <a:avLst/>
          </a:prstGeom>
          <a:noFill/>
        </p:spPr>
        <p:txBody>
          <a:bodyPr wrap="none" rtlCol="0">
            <a:spAutoFit/>
          </a:bodyPr>
          <a:lstStyle/>
          <a:p>
            <a:pPr algn="ctr"/>
            <a:r>
              <a:rPr lang="en-US" sz="1050" b="1" dirty="0">
                <a:solidFill>
                  <a:schemeClr val="tx2"/>
                </a:solidFill>
                <a:latin typeface="Arial" pitchFamily="34" charset="0"/>
                <a:cs typeface="Arial" pitchFamily="34" charset="0"/>
              </a:rPr>
              <a:t>Type of Learning</a:t>
            </a:r>
          </a:p>
        </p:txBody>
      </p:sp>
      <p:sp>
        <p:nvSpPr>
          <p:cNvPr id="37" name="TextBox 36"/>
          <p:cNvSpPr txBox="1"/>
          <p:nvPr/>
        </p:nvSpPr>
        <p:spPr>
          <a:xfrm>
            <a:off x="3762942" y="1668843"/>
            <a:ext cx="1792478" cy="253916"/>
          </a:xfrm>
          <a:prstGeom prst="rect">
            <a:avLst/>
          </a:prstGeom>
          <a:noFill/>
        </p:spPr>
        <p:txBody>
          <a:bodyPr wrap="none" rtlCol="0">
            <a:spAutoFit/>
          </a:bodyPr>
          <a:lstStyle/>
          <a:p>
            <a:pPr algn="ctr"/>
            <a:r>
              <a:rPr lang="en-US" sz="1050" b="1" dirty="0">
                <a:solidFill>
                  <a:schemeClr val="tx2"/>
                </a:solidFill>
                <a:latin typeface="Arial" pitchFamily="34" charset="0"/>
                <a:cs typeface="Arial" pitchFamily="34" charset="0"/>
              </a:rPr>
              <a:t>Categories of Algorithms</a:t>
            </a:r>
          </a:p>
        </p:txBody>
      </p:sp>
      <p:sp>
        <p:nvSpPr>
          <p:cNvPr id="24" name="Rounded Rectangle 23"/>
          <p:cNvSpPr/>
          <p:nvPr/>
        </p:nvSpPr>
        <p:spPr>
          <a:xfrm>
            <a:off x="5433199" y="4305957"/>
            <a:ext cx="3425051" cy="571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214313" indent="-214313" algn="l" fontAlgn="ctr">
              <a:buFont typeface="Arial" panose="020B0604020202020204" pitchFamily="34" charset="0"/>
              <a:buChar char="•"/>
            </a:pPr>
            <a:r>
              <a:rPr lang="en-US" sz="1350" dirty="0"/>
              <a:t>No output - </a:t>
            </a:r>
            <a:r>
              <a:rPr lang="en-US" sz="1350" i="1" dirty="0"/>
              <a:t>find natural groups and patterns from input data only</a:t>
            </a:r>
          </a:p>
        </p:txBody>
      </p:sp>
      <p:sp>
        <p:nvSpPr>
          <p:cNvPr id="26" name="Rounded Rectangle 25"/>
          <p:cNvSpPr/>
          <p:nvPr/>
        </p:nvSpPr>
        <p:spPr>
          <a:xfrm>
            <a:off x="5407818" y="2801584"/>
            <a:ext cx="3450432" cy="518583"/>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214313" indent="-214313" algn="l" fontAlgn="ctr">
              <a:buFont typeface="Arial" panose="020B0604020202020204" pitchFamily="34" charset="0"/>
              <a:buChar char="•"/>
            </a:pPr>
            <a:r>
              <a:rPr lang="en-US" sz="1350" dirty="0"/>
              <a:t>Output is a real number</a:t>
            </a:r>
            <a:br>
              <a:rPr lang="en-US" sz="1350" dirty="0"/>
            </a:br>
            <a:r>
              <a:rPr lang="en-US" sz="1350" i="1" dirty="0"/>
              <a:t>(temperature, stock prices)</a:t>
            </a:r>
          </a:p>
        </p:txBody>
      </p:sp>
      <p:sp>
        <p:nvSpPr>
          <p:cNvPr id="32" name="Rounded Rectangle 31"/>
          <p:cNvSpPr/>
          <p:nvPr/>
        </p:nvSpPr>
        <p:spPr>
          <a:xfrm>
            <a:off x="5433199" y="1975025"/>
            <a:ext cx="3425051" cy="518583"/>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214313" indent="-214313" algn="l" fontAlgn="ctr">
              <a:buFont typeface="Arial" panose="020B0604020202020204" pitchFamily="34" charset="0"/>
              <a:buChar char="•"/>
            </a:pPr>
            <a:r>
              <a:rPr lang="en-US" sz="1350" dirty="0"/>
              <a:t>Output is a choice between classes</a:t>
            </a:r>
            <a:br>
              <a:rPr lang="en-US" sz="1350" dirty="0"/>
            </a:br>
            <a:r>
              <a:rPr lang="en-US" sz="1350" i="1" dirty="0"/>
              <a:t>(True, False) (Red, Blue, Green)</a:t>
            </a:r>
          </a:p>
        </p:txBody>
      </p:sp>
    </p:spTree>
    <p:extLst>
      <p:ext uri="{BB962C8B-B14F-4D97-AF65-F5344CB8AC3E}">
        <p14:creationId xmlns:p14="http://schemas.microsoft.com/office/powerpoint/2010/main" val="248511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125687"/>
                </a:solidFill>
              </a:rPr>
              <a:t>Different Types of Learning</a:t>
            </a:r>
            <a:endParaRPr lang="en-US" noProof="0" dirty="0"/>
          </a:p>
        </p:txBody>
      </p:sp>
      <p:sp>
        <p:nvSpPr>
          <p:cNvPr id="3" name="Rounded Rectangle 2"/>
          <p:cNvSpPr/>
          <p:nvPr/>
        </p:nvSpPr>
        <p:spPr>
          <a:xfrm>
            <a:off x="366114" y="3217898"/>
            <a:ext cx="1165860"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a:solidFill>
                  <a:schemeClr val="tx1"/>
                </a:solidFill>
              </a:rPr>
              <a:t>Machine</a:t>
            </a:r>
            <a:br>
              <a:rPr lang="fr-FR" sz="1200" b="1" dirty="0">
                <a:solidFill>
                  <a:schemeClr val="tx1"/>
                </a:solidFill>
              </a:rPr>
            </a:br>
            <a:r>
              <a:rPr lang="fr-FR" sz="1200" b="1" dirty="0">
                <a:solidFill>
                  <a:schemeClr val="tx1"/>
                </a:solidFill>
              </a:rPr>
              <a:t>Learning</a:t>
            </a:r>
          </a:p>
        </p:txBody>
      </p:sp>
      <p:sp>
        <p:nvSpPr>
          <p:cNvPr id="11" name="Rounded Rectangle 10"/>
          <p:cNvSpPr/>
          <p:nvPr/>
        </p:nvSpPr>
        <p:spPr>
          <a:xfrm>
            <a:off x="2136096" y="2328413"/>
            <a:ext cx="1371600"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a:solidFill>
                  <a:schemeClr val="tx1"/>
                </a:solidFill>
              </a:rPr>
              <a:t>Supervised</a:t>
            </a:r>
            <a:br>
              <a:rPr lang="fr-FR" sz="1200" b="1" dirty="0">
                <a:solidFill>
                  <a:schemeClr val="tx1"/>
                </a:solidFill>
              </a:rPr>
            </a:br>
            <a:r>
              <a:rPr lang="fr-FR" sz="1200" b="1" dirty="0">
                <a:solidFill>
                  <a:schemeClr val="tx1"/>
                </a:solidFill>
              </a:rPr>
              <a:t>Learning</a:t>
            </a:r>
          </a:p>
        </p:txBody>
      </p:sp>
      <p:sp>
        <p:nvSpPr>
          <p:cNvPr id="13" name="Rounded Rectangle 12"/>
          <p:cNvSpPr/>
          <p:nvPr/>
        </p:nvSpPr>
        <p:spPr>
          <a:xfrm>
            <a:off x="3995936" y="1975025"/>
            <a:ext cx="1246174"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a:solidFill>
                  <a:schemeClr val="tx1"/>
                </a:solidFill>
              </a:rPr>
              <a:t>Classification</a:t>
            </a:r>
          </a:p>
        </p:txBody>
      </p:sp>
      <p:sp>
        <p:nvSpPr>
          <p:cNvPr id="14" name="Rounded Rectangle 13"/>
          <p:cNvSpPr/>
          <p:nvPr/>
        </p:nvSpPr>
        <p:spPr>
          <a:xfrm>
            <a:off x="3995936" y="2786555"/>
            <a:ext cx="1246174"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err="1">
                <a:solidFill>
                  <a:schemeClr val="tx1"/>
                </a:solidFill>
              </a:rPr>
              <a:t>Regression</a:t>
            </a:r>
            <a:endParaRPr lang="fr-FR" sz="1200" b="1" dirty="0">
              <a:solidFill>
                <a:schemeClr val="tx1"/>
              </a:solidFill>
            </a:endParaRPr>
          </a:p>
        </p:txBody>
      </p:sp>
      <p:sp>
        <p:nvSpPr>
          <p:cNvPr id="12" name="Rounded Rectangle 11"/>
          <p:cNvSpPr/>
          <p:nvPr/>
        </p:nvSpPr>
        <p:spPr>
          <a:xfrm>
            <a:off x="2152993" y="4309110"/>
            <a:ext cx="1371600"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a:solidFill>
                  <a:schemeClr val="tx1"/>
                </a:solidFill>
              </a:rPr>
              <a:t>Unsupervised</a:t>
            </a:r>
            <a:br>
              <a:rPr lang="fr-FR" sz="1200" b="1" dirty="0">
                <a:solidFill>
                  <a:schemeClr val="tx1"/>
                </a:solidFill>
              </a:rPr>
            </a:br>
            <a:r>
              <a:rPr lang="fr-FR" sz="1200" b="1" dirty="0">
                <a:solidFill>
                  <a:schemeClr val="tx1"/>
                </a:solidFill>
              </a:rPr>
              <a:t>Learning</a:t>
            </a:r>
          </a:p>
        </p:txBody>
      </p:sp>
      <p:sp>
        <p:nvSpPr>
          <p:cNvPr id="15" name="Rounded Rectangle 14"/>
          <p:cNvSpPr/>
          <p:nvPr/>
        </p:nvSpPr>
        <p:spPr>
          <a:xfrm>
            <a:off x="4114800" y="4309110"/>
            <a:ext cx="1165860" cy="54864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b="1" dirty="0">
                <a:solidFill>
                  <a:schemeClr val="tx1"/>
                </a:solidFill>
              </a:rPr>
              <a:t>Clustering</a:t>
            </a:r>
          </a:p>
        </p:txBody>
      </p:sp>
      <p:cxnSp>
        <p:nvCxnSpPr>
          <p:cNvPr id="20" name="Straight Connector 19"/>
          <p:cNvCxnSpPr>
            <a:stCxn id="3" idx="3"/>
            <a:endCxn id="11" idx="1"/>
          </p:cNvCxnSpPr>
          <p:nvPr/>
        </p:nvCxnSpPr>
        <p:spPr>
          <a:xfrm flipV="1">
            <a:off x="1531974" y="2602735"/>
            <a:ext cx="604122" cy="88948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 idx="3"/>
            <a:endCxn id="12" idx="1"/>
          </p:cNvCxnSpPr>
          <p:nvPr/>
        </p:nvCxnSpPr>
        <p:spPr>
          <a:xfrm>
            <a:off x="1531975" y="3492217"/>
            <a:ext cx="621019" cy="109121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15" idx="1"/>
          </p:cNvCxnSpPr>
          <p:nvPr/>
        </p:nvCxnSpPr>
        <p:spPr>
          <a:xfrm>
            <a:off x="3524595" y="4583430"/>
            <a:ext cx="590207"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3"/>
            <a:endCxn id="13" idx="1"/>
          </p:cNvCxnSpPr>
          <p:nvPr/>
        </p:nvCxnSpPr>
        <p:spPr>
          <a:xfrm flipV="1">
            <a:off x="3507696" y="2249345"/>
            <a:ext cx="488240" cy="35338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3"/>
            <a:endCxn id="14" idx="1"/>
          </p:cNvCxnSpPr>
          <p:nvPr/>
        </p:nvCxnSpPr>
        <p:spPr>
          <a:xfrm>
            <a:off x="3507696" y="2602733"/>
            <a:ext cx="488240" cy="45814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2153987" y="5052060"/>
            <a:ext cx="1371600" cy="66294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Calibri" pitchFamily="34" charset="0"/>
                <a:cs typeface="Calibri" pitchFamily="34" charset="0"/>
              </a:rPr>
              <a:t>Discover an </a:t>
            </a:r>
            <a:r>
              <a:rPr lang="en-US" sz="1050" b="1" dirty="0">
                <a:solidFill>
                  <a:schemeClr val="tx1"/>
                </a:solidFill>
                <a:latin typeface="Calibri" pitchFamily="34" charset="0"/>
                <a:cs typeface="Calibri" pitchFamily="34" charset="0"/>
              </a:rPr>
              <a:t>internal representation </a:t>
            </a:r>
            <a:r>
              <a:rPr lang="en-US" sz="1050" dirty="0">
                <a:solidFill>
                  <a:schemeClr val="tx1"/>
                </a:solidFill>
                <a:latin typeface="Calibri" pitchFamily="34" charset="0"/>
                <a:cs typeface="Calibri" pitchFamily="34" charset="0"/>
              </a:rPr>
              <a:t>from</a:t>
            </a:r>
            <a:br>
              <a:rPr lang="en-US" sz="1050" dirty="0">
                <a:solidFill>
                  <a:schemeClr val="tx1"/>
                </a:solidFill>
                <a:latin typeface="Calibri" pitchFamily="34" charset="0"/>
                <a:cs typeface="Calibri" pitchFamily="34" charset="0"/>
              </a:rPr>
            </a:br>
            <a:r>
              <a:rPr lang="en-US" sz="1050" b="1" dirty="0">
                <a:solidFill>
                  <a:schemeClr val="tx1"/>
                </a:solidFill>
                <a:latin typeface="Calibri" pitchFamily="34" charset="0"/>
                <a:cs typeface="Calibri" pitchFamily="34" charset="0"/>
              </a:rPr>
              <a:t>input data </a:t>
            </a:r>
            <a:r>
              <a:rPr lang="en-US" sz="1050" dirty="0">
                <a:solidFill>
                  <a:schemeClr val="tx1"/>
                </a:solidFill>
                <a:latin typeface="Calibri" pitchFamily="34" charset="0"/>
                <a:cs typeface="Calibri" pitchFamily="34" charset="0"/>
              </a:rPr>
              <a:t>only</a:t>
            </a:r>
          </a:p>
        </p:txBody>
      </p:sp>
      <p:sp>
        <p:nvSpPr>
          <p:cNvPr id="35" name="Rounded Rectangle 34"/>
          <p:cNvSpPr/>
          <p:nvPr/>
        </p:nvSpPr>
        <p:spPr>
          <a:xfrm>
            <a:off x="2152993" y="3021223"/>
            <a:ext cx="1371600" cy="54864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Calibri" pitchFamily="34" charset="0"/>
                <a:cs typeface="Calibri" pitchFamily="34" charset="0"/>
              </a:rPr>
              <a:t>Develop </a:t>
            </a:r>
            <a:r>
              <a:rPr lang="en-US" sz="1050" b="1" dirty="0">
                <a:solidFill>
                  <a:schemeClr val="tx1"/>
                </a:solidFill>
                <a:latin typeface="Calibri" pitchFamily="34" charset="0"/>
                <a:cs typeface="Calibri" pitchFamily="34" charset="0"/>
              </a:rPr>
              <a:t>predictive</a:t>
            </a:r>
            <a:r>
              <a:rPr lang="en-US" sz="1050" dirty="0">
                <a:solidFill>
                  <a:schemeClr val="tx1"/>
                </a:solidFill>
                <a:latin typeface="Calibri" pitchFamily="34" charset="0"/>
                <a:cs typeface="Calibri" pitchFamily="34" charset="0"/>
              </a:rPr>
              <a:t> </a:t>
            </a:r>
            <a:r>
              <a:rPr lang="en-US" sz="1050" b="1" dirty="0">
                <a:solidFill>
                  <a:schemeClr val="tx1"/>
                </a:solidFill>
                <a:latin typeface="Calibri" pitchFamily="34" charset="0"/>
                <a:cs typeface="Calibri" pitchFamily="34" charset="0"/>
              </a:rPr>
              <a:t>model</a:t>
            </a:r>
            <a:r>
              <a:rPr lang="en-US" sz="1050" dirty="0">
                <a:solidFill>
                  <a:schemeClr val="tx1"/>
                </a:solidFill>
                <a:latin typeface="Calibri" pitchFamily="34" charset="0"/>
                <a:cs typeface="Calibri" pitchFamily="34" charset="0"/>
              </a:rPr>
              <a:t> based on both</a:t>
            </a:r>
            <a:br>
              <a:rPr lang="en-US" sz="1050" dirty="0">
                <a:solidFill>
                  <a:schemeClr val="tx1"/>
                </a:solidFill>
                <a:latin typeface="Calibri" pitchFamily="34" charset="0"/>
                <a:cs typeface="Calibri" pitchFamily="34" charset="0"/>
              </a:rPr>
            </a:br>
            <a:r>
              <a:rPr lang="en-US" sz="1050" b="1" dirty="0">
                <a:solidFill>
                  <a:schemeClr val="tx1"/>
                </a:solidFill>
                <a:latin typeface="Calibri" pitchFamily="34" charset="0"/>
                <a:cs typeface="Calibri" pitchFamily="34" charset="0"/>
              </a:rPr>
              <a:t>input and output </a:t>
            </a:r>
            <a:r>
              <a:rPr lang="en-US" sz="1050" dirty="0">
                <a:solidFill>
                  <a:schemeClr val="tx1"/>
                </a:solidFill>
                <a:latin typeface="Calibri" pitchFamily="34" charset="0"/>
                <a:cs typeface="Calibri" pitchFamily="34" charset="0"/>
              </a:rPr>
              <a:t>data</a:t>
            </a:r>
          </a:p>
        </p:txBody>
      </p:sp>
      <p:sp>
        <p:nvSpPr>
          <p:cNvPr id="36" name="TextBox 35"/>
          <p:cNvSpPr txBox="1"/>
          <p:nvPr/>
        </p:nvSpPr>
        <p:spPr>
          <a:xfrm>
            <a:off x="2190043" y="1657351"/>
            <a:ext cx="1266693" cy="253916"/>
          </a:xfrm>
          <a:prstGeom prst="rect">
            <a:avLst/>
          </a:prstGeom>
          <a:noFill/>
        </p:spPr>
        <p:txBody>
          <a:bodyPr wrap="none" rtlCol="0">
            <a:spAutoFit/>
          </a:bodyPr>
          <a:lstStyle/>
          <a:p>
            <a:pPr algn="ctr"/>
            <a:r>
              <a:rPr lang="en-US" sz="1050" b="1" dirty="0">
                <a:solidFill>
                  <a:schemeClr val="tx2"/>
                </a:solidFill>
                <a:latin typeface="Arial" pitchFamily="34" charset="0"/>
                <a:cs typeface="Arial" pitchFamily="34" charset="0"/>
              </a:rPr>
              <a:t>Type of Learning</a:t>
            </a:r>
          </a:p>
        </p:txBody>
      </p:sp>
      <p:sp>
        <p:nvSpPr>
          <p:cNvPr id="37" name="TextBox 36"/>
          <p:cNvSpPr txBox="1"/>
          <p:nvPr/>
        </p:nvSpPr>
        <p:spPr>
          <a:xfrm>
            <a:off x="3762942" y="1668843"/>
            <a:ext cx="1792478" cy="253916"/>
          </a:xfrm>
          <a:prstGeom prst="rect">
            <a:avLst/>
          </a:prstGeom>
          <a:noFill/>
        </p:spPr>
        <p:txBody>
          <a:bodyPr wrap="none" rtlCol="0">
            <a:spAutoFit/>
          </a:bodyPr>
          <a:lstStyle/>
          <a:p>
            <a:pPr algn="ctr"/>
            <a:r>
              <a:rPr lang="en-US" sz="1050" b="1" dirty="0">
                <a:solidFill>
                  <a:schemeClr val="tx2"/>
                </a:solidFill>
                <a:latin typeface="Arial" pitchFamily="34" charset="0"/>
                <a:cs typeface="Arial" pitchFamily="34" charset="0"/>
              </a:rPr>
              <a:t>Categories of Algorithms</a:t>
            </a:r>
          </a:p>
        </p:txBody>
      </p:sp>
      <p:grpSp>
        <p:nvGrpSpPr>
          <p:cNvPr id="9" name="Group 8"/>
          <p:cNvGrpSpPr/>
          <p:nvPr/>
        </p:nvGrpSpPr>
        <p:grpSpPr>
          <a:xfrm>
            <a:off x="5329655" y="2786556"/>
            <a:ext cx="3757196" cy="565321"/>
            <a:chOff x="7091124" y="2572407"/>
            <a:chExt cx="5009595" cy="753761"/>
          </a:xfrm>
        </p:grpSpPr>
        <p:sp>
          <p:nvSpPr>
            <p:cNvPr id="29" name="Rounded Rectangle 28"/>
            <p:cNvSpPr/>
            <p:nvPr/>
          </p:nvSpPr>
          <p:spPr>
            <a:xfrm>
              <a:off x="7091124" y="2572407"/>
              <a:ext cx="949249" cy="731520"/>
            </a:xfrm>
            <a:prstGeom prst="roundRect">
              <a:avLst>
                <a:gd name="adj" fmla="val 6153"/>
              </a:avLst>
            </a:prstGeom>
            <a:ln/>
          </p:spPr>
          <p:style>
            <a:lnRef idx="1">
              <a:schemeClr val="accent3"/>
            </a:lnRef>
            <a:fillRef idx="2">
              <a:schemeClr val="accent3"/>
            </a:fillRef>
            <a:effectRef idx="1">
              <a:schemeClr val="accent3"/>
            </a:effectRef>
            <a:fontRef idx="minor">
              <a:schemeClr val="dk1"/>
            </a:fontRef>
          </p:style>
          <p:txBody>
            <a:bodyPr lIns="34290" rIns="34290" rtlCol="0" anchor="ctr"/>
            <a:lstStyle/>
            <a:p>
              <a:pPr algn="ctr"/>
              <a:r>
                <a:rPr lang="fr-FR" sz="900" b="1" dirty="0" err="1">
                  <a:solidFill>
                    <a:schemeClr val="tx1"/>
                  </a:solidFill>
                </a:rPr>
                <a:t>Linear</a:t>
              </a:r>
              <a:r>
                <a:rPr lang="fr-FR" sz="900" b="1" dirty="0">
                  <a:solidFill>
                    <a:schemeClr val="tx1"/>
                  </a:solidFill>
                </a:rPr>
                <a:t> </a:t>
              </a:r>
              <a:r>
                <a:rPr lang="fr-FR" sz="900" b="1" dirty="0" err="1">
                  <a:solidFill>
                    <a:schemeClr val="tx1"/>
                  </a:solidFill>
                </a:rPr>
                <a:t>RegressionGLM</a:t>
              </a:r>
              <a:endParaRPr lang="fr-FR" sz="900" b="1" dirty="0">
                <a:solidFill>
                  <a:schemeClr val="tx1"/>
                </a:solidFill>
              </a:endParaRPr>
            </a:p>
          </p:txBody>
        </p:sp>
        <p:sp>
          <p:nvSpPr>
            <p:cNvPr id="30" name="Rounded Rectangle 29"/>
            <p:cNvSpPr/>
            <p:nvPr/>
          </p:nvSpPr>
          <p:spPr>
            <a:xfrm>
              <a:off x="10173826" y="2576582"/>
              <a:ext cx="1048708" cy="731520"/>
            </a:xfrm>
            <a:prstGeom prst="roundRect">
              <a:avLst>
                <a:gd name="adj" fmla="val 6153"/>
              </a:avLst>
            </a:prstGeom>
            <a:gradFill flip="none" rotWithShape="1">
              <a:gsLst>
                <a:gs pos="22000">
                  <a:srgbClr val="A3AC75"/>
                </a:gs>
                <a:gs pos="59000">
                  <a:schemeClr val="accent5">
                    <a:lumMod val="20000"/>
                    <a:lumOff val="80000"/>
                  </a:schemeClr>
                </a:gs>
              </a:gsLst>
              <a:lin ang="16200000" scaled="1"/>
              <a:tileRect/>
            </a:gradFill>
            <a:ln/>
          </p:spPr>
          <p:style>
            <a:lnRef idx="1">
              <a:schemeClr val="accent3"/>
            </a:lnRef>
            <a:fillRef idx="2">
              <a:schemeClr val="accent3"/>
            </a:fillRef>
            <a:effectRef idx="1">
              <a:schemeClr val="accent3"/>
            </a:effectRef>
            <a:fontRef idx="minor">
              <a:schemeClr val="dk1"/>
            </a:fontRef>
          </p:style>
          <p:txBody>
            <a:bodyPr lIns="34290" rIns="34290" rtlCol="0" anchor="ctr"/>
            <a:lstStyle/>
            <a:p>
              <a:pPr algn="ctr"/>
              <a:r>
                <a:rPr lang="fr-FR" sz="900" b="1" dirty="0" err="1">
                  <a:solidFill>
                    <a:schemeClr val="tx1"/>
                  </a:solidFill>
                </a:rPr>
                <a:t>Regression</a:t>
              </a:r>
              <a:r>
                <a:rPr lang="fr-FR" sz="900" b="1" dirty="0">
                  <a:solidFill>
                    <a:schemeClr val="tx1"/>
                  </a:solidFill>
                </a:rPr>
                <a:t> </a:t>
              </a:r>
              <a:r>
                <a:rPr lang="fr-FR" sz="900" b="1" dirty="0" err="1">
                  <a:solidFill>
                    <a:schemeClr val="tx1"/>
                  </a:solidFill>
                </a:rPr>
                <a:t>Trees</a:t>
              </a:r>
              <a:endParaRPr lang="fr-FR" sz="900" b="1" dirty="0">
                <a:solidFill>
                  <a:schemeClr val="tx1"/>
                </a:solidFill>
              </a:endParaRPr>
            </a:p>
          </p:txBody>
        </p:sp>
        <p:sp>
          <p:nvSpPr>
            <p:cNvPr id="33" name="Rounded Rectangle 32"/>
            <p:cNvSpPr/>
            <p:nvPr/>
          </p:nvSpPr>
          <p:spPr>
            <a:xfrm>
              <a:off x="9169405" y="2572407"/>
              <a:ext cx="889206" cy="731520"/>
            </a:xfrm>
            <a:prstGeom prst="roundRect">
              <a:avLst>
                <a:gd name="adj" fmla="val 6153"/>
              </a:avLst>
            </a:prstGeom>
            <a:gradFill flip="none" rotWithShape="1">
              <a:gsLst>
                <a:gs pos="22000">
                  <a:srgbClr val="A3AC75"/>
                </a:gs>
                <a:gs pos="59000">
                  <a:schemeClr val="accent5">
                    <a:lumMod val="20000"/>
                    <a:lumOff val="80000"/>
                  </a:schemeClr>
                </a:gs>
              </a:gsLst>
              <a:lin ang="16200000" scaled="1"/>
              <a:tileRect/>
            </a:gradFill>
            <a:ln/>
          </p:spPr>
          <p:style>
            <a:lnRef idx="1">
              <a:schemeClr val="accent3"/>
            </a:lnRef>
            <a:fillRef idx="2">
              <a:schemeClr val="accent3"/>
            </a:fillRef>
            <a:effectRef idx="1">
              <a:schemeClr val="accent3"/>
            </a:effectRef>
            <a:fontRef idx="minor">
              <a:schemeClr val="dk1"/>
            </a:fontRef>
          </p:style>
          <p:txBody>
            <a:bodyPr lIns="34290" rIns="34290" rtlCol="0" anchor="ctr"/>
            <a:lstStyle/>
            <a:p>
              <a:pPr algn="ctr"/>
              <a:r>
                <a:rPr lang="fr-FR" sz="900" b="1" dirty="0">
                  <a:solidFill>
                    <a:schemeClr val="tx1"/>
                  </a:solidFill>
                </a:rPr>
                <a:t>Ensemble </a:t>
              </a:r>
              <a:r>
                <a:rPr lang="fr-FR" sz="900" b="1" dirty="0" err="1">
                  <a:solidFill>
                    <a:schemeClr val="tx1"/>
                  </a:solidFill>
                </a:rPr>
                <a:t>Methods</a:t>
              </a:r>
              <a:endParaRPr lang="fr-FR" sz="900" b="1" dirty="0">
                <a:solidFill>
                  <a:schemeClr val="tx1"/>
                </a:solidFill>
              </a:endParaRPr>
            </a:p>
          </p:txBody>
        </p:sp>
        <p:sp>
          <p:nvSpPr>
            <p:cNvPr id="38" name="Rounded Rectangle 37"/>
            <p:cNvSpPr/>
            <p:nvPr/>
          </p:nvSpPr>
          <p:spPr>
            <a:xfrm>
              <a:off x="11287714" y="2572407"/>
              <a:ext cx="813005" cy="731520"/>
            </a:xfrm>
            <a:prstGeom prst="roundRect">
              <a:avLst>
                <a:gd name="adj" fmla="val 6153"/>
              </a:avLst>
            </a:prstGeom>
            <a:gradFill flip="none" rotWithShape="1">
              <a:gsLst>
                <a:gs pos="22000">
                  <a:srgbClr val="A3AC75"/>
                </a:gs>
                <a:gs pos="59000">
                  <a:schemeClr val="accent5">
                    <a:lumMod val="20000"/>
                    <a:lumOff val="80000"/>
                  </a:schemeClr>
                </a:gs>
              </a:gsLst>
              <a:lin ang="16200000" scaled="1"/>
              <a:tileRect/>
            </a:gradFill>
            <a:ln/>
          </p:spPr>
          <p:style>
            <a:lnRef idx="1">
              <a:schemeClr val="accent3"/>
            </a:lnRef>
            <a:fillRef idx="2">
              <a:schemeClr val="accent3"/>
            </a:fillRef>
            <a:effectRef idx="1">
              <a:schemeClr val="accent3"/>
            </a:effectRef>
            <a:fontRef idx="minor">
              <a:schemeClr val="dk1"/>
            </a:fontRef>
          </p:style>
          <p:txBody>
            <a:bodyPr lIns="34290" rIns="34290" rtlCol="0" anchor="ctr"/>
            <a:lstStyle/>
            <a:p>
              <a:pPr lvl="0" algn="ctr"/>
              <a:r>
                <a:rPr lang="fr-FR" sz="900" b="1" dirty="0">
                  <a:solidFill>
                    <a:schemeClr val="tx1"/>
                  </a:solidFill>
                </a:rPr>
                <a:t>Neural </a:t>
              </a:r>
            </a:p>
            <a:p>
              <a:pPr lvl="0" algn="ctr"/>
              <a:r>
                <a:rPr lang="fr-FR" sz="900" b="1" dirty="0">
                  <a:solidFill>
                    <a:schemeClr val="tx1"/>
                  </a:solidFill>
                </a:rPr>
                <a:t>Networks</a:t>
              </a:r>
            </a:p>
          </p:txBody>
        </p:sp>
        <p:sp>
          <p:nvSpPr>
            <p:cNvPr id="40" name="Rounded Rectangle 39"/>
            <p:cNvSpPr/>
            <p:nvPr/>
          </p:nvSpPr>
          <p:spPr>
            <a:xfrm>
              <a:off x="8198386" y="2594648"/>
              <a:ext cx="813005" cy="731520"/>
            </a:xfrm>
            <a:prstGeom prst="roundRect">
              <a:avLst>
                <a:gd name="adj" fmla="val 6153"/>
              </a:avLst>
            </a:prstGeom>
            <a:ln/>
          </p:spPr>
          <p:style>
            <a:lnRef idx="1">
              <a:schemeClr val="accent3"/>
            </a:lnRef>
            <a:fillRef idx="2">
              <a:schemeClr val="accent3"/>
            </a:fillRef>
            <a:effectRef idx="1">
              <a:schemeClr val="accent3"/>
            </a:effectRef>
            <a:fontRef idx="minor">
              <a:schemeClr val="dk1"/>
            </a:fontRef>
          </p:style>
          <p:txBody>
            <a:bodyPr lIns="34290" rIns="34290" rtlCol="0" anchor="ctr"/>
            <a:lstStyle/>
            <a:p>
              <a:pPr algn="ctr"/>
              <a:r>
                <a:rPr lang="fr-FR" sz="900" b="1" dirty="0">
                  <a:solidFill>
                    <a:schemeClr val="tx1"/>
                  </a:solidFill>
                </a:rPr>
                <a:t>SVR,</a:t>
              </a:r>
            </a:p>
            <a:p>
              <a:pPr algn="ctr"/>
              <a:r>
                <a:rPr lang="fr-FR" sz="900" b="1" dirty="0">
                  <a:solidFill>
                    <a:schemeClr val="tx1"/>
                  </a:solidFill>
                </a:rPr>
                <a:t>GPR</a:t>
              </a:r>
            </a:p>
          </p:txBody>
        </p:sp>
      </p:grpSp>
      <p:grpSp>
        <p:nvGrpSpPr>
          <p:cNvPr id="8" name="Group 7"/>
          <p:cNvGrpSpPr/>
          <p:nvPr/>
        </p:nvGrpSpPr>
        <p:grpSpPr>
          <a:xfrm>
            <a:off x="5318343" y="1964637"/>
            <a:ext cx="3552029" cy="569419"/>
            <a:chOff x="7076043" y="1476514"/>
            <a:chExt cx="4736038" cy="759225"/>
          </a:xfrm>
        </p:grpSpPr>
        <p:sp>
          <p:nvSpPr>
            <p:cNvPr id="41" name="Rounded Rectangle 40"/>
            <p:cNvSpPr/>
            <p:nvPr/>
          </p:nvSpPr>
          <p:spPr>
            <a:xfrm>
              <a:off x="10763346" y="1490365"/>
              <a:ext cx="1048735" cy="745373"/>
            </a:xfrm>
            <a:prstGeom prst="roundRect">
              <a:avLst>
                <a:gd name="adj" fmla="val 6153"/>
              </a:avLst>
            </a:prstGeom>
            <a:ln/>
          </p:spPr>
          <p:style>
            <a:lnRef idx="1">
              <a:schemeClr val="accent5"/>
            </a:lnRef>
            <a:fillRef idx="2">
              <a:schemeClr val="accent5"/>
            </a:fillRef>
            <a:effectRef idx="1">
              <a:schemeClr val="accent5"/>
            </a:effectRef>
            <a:fontRef idx="minor">
              <a:schemeClr val="dk1"/>
            </a:fontRef>
          </p:style>
          <p:txBody>
            <a:bodyPr lIns="34290" rIns="34290" rtlCol="0" anchor="ctr"/>
            <a:lstStyle/>
            <a:p>
              <a:pPr lvl="0" algn="ctr"/>
              <a:r>
                <a:rPr lang="fr-FR" sz="900" b="1" dirty="0" err="1">
                  <a:solidFill>
                    <a:schemeClr val="tx1"/>
                  </a:solidFill>
                </a:rPr>
                <a:t>Nearest</a:t>
              </a:r>
              <a:r>
                <a:rPr lang="fr-FR" sz="900" b="1" dirty="0">
                  <a:solidFill>
                    <a:schemeClr val="tx1"/>
                  </a:solidFill>
                </a:rPr>
                <a:t> </a:t>
              </a:r>
              <a:r>
                <a:rPr lang="fr-FR" sz="900" b="1" dirty="0" err="1">
                  <a:solidFill>
                    <a:schemeClr val="tx1"/>
                  </a:solidFill>
                </a:rPr>
                <a:t>Neighbor</a:t>
              </a:r>
              <a:endParaRPr lang="fr-FR" sz="900" b="1" dirty="0">
                <a:solidFill>
                  <a:schemeClr val="tx1"/>
                </a:solidFill>
              </a:endParaRPr>
            </a:p>
          </p:txBody>
        </p:sp>
        <p:sp>
          <p:nvSpPr>
            <p:cNvPr id="42" name="Rounded Rectangle 41"/>
            <p:cNvSpPr/>
            <p:nvPr/>
          </p:nvSpPr>
          <p:spPr>
            <a:xfrm>
              <a:off x="8305144" y="1476514"/>
              <a:ext cx="1048735" cy="745373"/>
            </a:xfrm>
            <a:prstGeom prst="roundRect">
              <a:avLst>
                <a:gd name="adj" fmla="val 6153"/>
              </a:avLst>
            </a:prstGeom>
            <a:ln/>
          </p:spPr>
          <p:style>
            <a:lnRef idx="1">
              <a:schemeClr val="accent5"/>
            </a:lnRef>
            <a:fillRef idx="2">
              <a:schemeClr val="accent5"/>
            </a:fillRef>
            <a:effectRef idx="1">
              <a:schemeClr val="accent5"/>
            </a:effectRef>
            <a:fontRef idx="minor">
              <a:schemeClr val="dk1"/>
            </a:fontRef>
          </p:style>
          <p:txBody>
            <a:bodyPr lIns="34290" rIns="34290" rtlCol="0" anchor="ctr"/>
            <a:lstStyle/>
            <a:p>
              <a:pPr algn="ctr"/>
              <a:r>
                <a:rPr lang="fr-FR" sz="900" b="1" dirty="0">
                  <a:solidFill>
                    <a:schemeClr val="tx1"/>
                  </a:solidFill>
                </a:rPr>
                <a:t>Discriminant </a:t>
              </a:r>
              <a:r>
                <a:rPr lang="fr-FR" sz="900" b="1" dirty="0" err="1">
                  <a:solidFill>
                    <a:schemeClr val="tx1"/>
                  </a:solidFill>
                </a:rPr>
                <a:t>Analysis</a:t>
              </a:r>
              <a:endParaRPr lang="fr-FR" sz="900" b="1" dirty="0">
                <a:solidFill>
                  <a:schemeClr val="tx1"/>
                </a:solidFill>
              </a:endParaRPr>
            </a:p>
          </p:txBody>
        </p:sp>
        <p:sp>
          <p:nvSpPr>
            <p:cNvPr id="43" name="Rounded Rectangle 42"/>
            <p:cNvSpPr/>
            <p:nvPr/>
          </p:nvSpPr>
          <p:spPr>
            <a:xfrm>
              <a:off x="9534245" y="1476514"/>
              <a:ext cx="1048735" cy="745373"/>
            </a:xfrm>
            <a:prstGeom prst="roundRect">
              <a:avLst>
                <a:gd name="adj" fmla="val 6153"/>
              </a:avLst>
            </a:prstGeom>
            <a:ln/>
          </p:spPr>
          <p:style>
            <a:lnRef idx="1">
              <a:schemeClr val="accent5"/>
            </a:lnRef>
            <a:fillRef idx="2">
              <a:schemeClr val="accent5"/>
            </a:fillRef>
            <a:effectRef idx="1">
              <a:schemeClr val="accent5"/>
            </a:effectRef>
            <a:fontRef idx="minor">
              <a:schemeClr val="dk1"/>
            </a:fontRef>
          </p:style>
          <p:txBody>
            <a:bodyPr lIns="34290" rIns="34290" rtlCol="0" anchor="ctr"/>
            <a:lstStyle/>
            <a:p>
              <a:pPr lvl="0" algn="ctr"/>
              <a:r>
                <a:rPr lang="fr-FR" sz="900" b="1" dirty="0" err="1">
                  <a:solidFill>
                    <a:schemeClr val="tx1"/>
                  </a:solidFill>
                </a:rPr>
                <a:t>Naive</a:t>
              </a:r>
              <a:r>
                <a:rPr lang="fr-FR" sz="900" b="1" dirty="0">
                  <a:solidFill>
                    <a:schemeClr val="tx1"/>
                  </a:solidFill>
                </a:rPr>
                <a:t> Bayes</a:t>
              </a:r>
            </a:p>
          </p:txBody>
        </p:sp>
        <p:sp>
          <p:nvSpPr>
            <p:cNvPr id="44" name="Rounded Rectangle 43"/>
            <p:cNvSpPr/>
            <p:nvPr/>
          </p:nvSpPr>
          <p:spPr>
            <a:xfrm>
              <a:off x="7076043" y="1490366"/>
              <a:ext cx="1048735" cy="745373"/>
            </a:xfrm>
            <a:prstGeom prst="roundRect">
              <a:avLst>
                <a:gd name="adj" fmla="val 6153"/>
              </a:avLst>
            </a:prstGeom>
            <a:ln/>
          </p:spPr>
          <p:style>
            <a:lnRef idx="1">
              <a:schemeClr val="accent5"/>
            </a:lnRef>
            <a:fillRef idx="2">
              <a:schemeClr val="accent5"/>
            </a:fillRef>
            <a:effectRef idx="1">
              <a:schemeClr val="accent5"/>
            </a:effectRef>
            <a:fontRef idx="minor">
              <a:schemeClr val="dk1"/>
            </a:fontRef>
          </p:style>
          <p:txBody>
            <a:bodyPr lIns="34290" rIns="34290" rtlCol="0" anchor="ctr"/>
            <a:lstStyle/>
            <a:p>
              <a:pPr lvl="0" algn="ctr"/>
              <a:r>
                <a:rPr lang="fr-FR" sz="900" b="1" dirty="0">
                  <a:solidFill>
                    <a:schemeClr val="tx1"/>
                  </a:solidFill>
                </a:rPr>
                <a:t>Support </a:t>
              </a:r>
              <a:r>
                <a:rPr lang="fr-FR" sz="900" b="1" dirty="0" err="1">
                  <a:solidFill>
                    <a:schemeClr val="tx1"/>
                  </a:solidFill>
                </a:rPr>
                <a:t>Vector</a:t>
              </a:r>
              <a:r>
                <a:rPr lang="fr-FR" sz="900" b="1" dirty="0">
                  <a:solidFill>
                    <a:schemeClr val="tx1"/>
                  </a:solidFill>
                </a:rPr>
                <a:t> Machines</a:t>
              </a:r>
            </a:p>
          </p:txBody>
        </p:sp>
      </p:grpSp>
      <p:grpSp>
        <p:nvGrpSpPr>
          <p:cNvPr id="10" name="Group 9"/>
          <p:cNvGrpSpPr/>
          <p:nvPr/>
        </p:nvGrpSpPr>
        <p:grpSpPr>
          <a:xfrm>
            <a:off x="5520559" y="4211281"/>
            <a:ext cx="3420158" cy="1203704"/>
            <a:chOff x="7345662" y="4472039"/>
            <a:chExt cx="4560211" cy="1604939"/>
          </a:xfrm>
        </p:grpSpPr>
        <p:sp>
          <p:nvSpPr>
            <p:cNvPr id="50" name="Rounded Rectangle 49"/>
            <p:cNvSpPr/>
            <p:nvPr/>
          </p:nvSpPr>
          <p:spPr>
            <a:xfrm>
              <a:off x="7345662" y="4473015"/>
              <a:ext cx="1558232" cy="731520"/>
            </a:xfrm>
            <a:prstGeom prst="roundRect">
              <a:avLst>
                <a:gd name="adj" fmla="val 6153"/>
              </a:avLst>
            </a:prstGeom>
            <a:ln/>
          </p:spPr>
          <p:style>
            <a:lnRef idx="1">
              <a:schemeClr val="accent2"/>
            </a:lnRef>
            <a:fillRef idx="2">
              <a:schemeClr val="accent2"/>
            </a:fillRef>
            <a:effectRef idx="1">
              <a:schemeClr val="accent2"/>
            </a:effectRef>
            <a:fontRef idx="minor">
              <a:schemeClr val="dk1"/>
            </a:fontRef>
          </p:style>
          <p:txBody>
            <a:bodyPr lIns="34290" rIns="34290" rtlCol="0" anchor="ctr"/>
            <a:lstStyle/>
            <a:p>
              <a:pPr lvl="0" algn="ctr"/>
              <a:r>
                <a:rPr lang="fr-FR" sz="900" b="1" dirty="0" err="1">
                  <a:solidFill>
                    <a:schemeClr val="tx1"/>
                  </a:solidFill>
                </a:rPr>
                <a:t>kMeans</a:t>
              </a:r>
              <a:r>
                <a:rPr lang="fr-FR" sz="900" b="1" dirty="0">
                  <a:solidFill>
                    <a:schemeClr val="tx1"/>
                  </a:solidFill>
                </a:rPr>
                <a:t>, </a:t>
              </a:r>
              <a:r>
                <a:rPr lang="fr-FR" sz="900" b="1" dirty="0" err="1">
                  <a:solidFill>
                    <a:schemeClr val="tx1"/>
                  </a:solidFill>
                </a:rPr>
                <a:t>kmedoids</a:t>
              </a:r>
              <a:endParaRPr lang="fr-FR" sz="900" b="1" dirty="0">
                <a:solidFill>
                  <a:schemeClr val="tx1"/>
                </a:solidFill>
              </a:endParaRPr>
            </a:p>
            <a:p>
              <a:pPr lvl="0" algn="ctr"/>
              <a:r>
                <a:rPr lang="fr-FR" sz="900" b="1" dirty="0" err="1">
                  <a:solidFill>
                    <a:schemeClr val="tx1"/>
                  </a:solidFill>
                </a:rPr>
                <a:t>Fuzzy</a:t>
              </a:r>
              <a:r>
                <a:rPr lang="fr-FR" sz="900" b="1" dirty="0">
                  <a:solidFill>
                    <a:schemeClr val="tx1"/>
                  </a:solidFill>
                </a:rPr>
                <a:t> C-</a:t>
              </a:r>
              <a:r>
                <a:rPr lang="fr-FR" sz="900" b="1" dirty="0" err="1">
                  <a:solidFill>
                    <a:schemeClr val="tx1"/>
                  </a:solidFill>
                </a:rPr>
                <a:t>Means</a:t>
              </a:r>
              <a:endParaRPr lang="fr-FR" sz="900" b="1" dirty="0">
                <a:solidFill>
                  <a:schemeClr val="tx1"/>
                </a:solidFill>
              </a:endParaRPr>
            </a:p>
          </p:txBody>
        </p:sp>
        <p:sp>
          <p:nvSpPr>
            <p:cNvPr id="51" name="Rounded Rectangle 50"/>
            <p:cNvSpPr/>
            <p:nvPr/>
          </p:nvSpPr>
          <p:spPr>
            <a:xfrm>
              <a:off x="9172265" y="4472039"/>
              <a:ext cx="1236571" cy="731520"/>
            </a:xfrm>
            <a:prstGeom prst="roundRect">
              <a:avLst>
                <a:gd name="adj" fmla="val 6153"/>
              </a:avLst>
            </a:prstGeom>
            <a:ln/>
          </p:spPr>
          <p:style>
            <a:lnRef idx="1">
              <a:schemeClr val="accent2"/>
            </a:lnRef>
            <a:fillRef idx="2">
              <a:schemeClr val="accent2"/>
            </a:fillRef>
            <a:effectRef idx="1">
              <a:schemeClr val="accent2"/>
            </a:effectRef>
            <a:fontRef idx="minor">
              <a:schemeClr val="dk1"/>
            </a:fontRef>
          </p:style>
          <p:txBody>
            <a:bodyPr lIns="34290" rIns="34290" rtlCol="0" anchor="ctr"/>
            <a:lstStyle/>
            <a:p>
              <a:pPr lvl="0" algn="ctr"/>
              <a:r>
                <a:rPr lang="fr-FR" sz="900" b="1" dirty="0" err="1">
                  <a:solidFill>
                    <a:schemeClr val="tx1"/>
                  </a:solidFill>
                </a:rPr>
                <a:t>Hierarchical</a:t>
              </a:r>
              <a:endParaRPr lang="fr-FR" sz="900" b="1" dirty="0">
                <a:solidFill>
                  <a:schemeClr val="tx1"/>
                </a:solidFill>
              </a:endParaRPr>
            </a:p>
          </p:txBody>
        </p:sp>
        <p:sp>
          <p:nvSpPr>
            <p:cNvPr id="52" name="Rounded Rectangle 51"/>
            <p:cNvSpPr/>
            <p:nvPr/>
          </p:nvSpPr>
          <p:spPr>
            <a:xfrm>
              <a:off x="8423747" y="5345458"/>
              <a:ext cx="1228665" cy="731520"/>
            </a:xfrm>
            <a:prstGeom prst="roundRect">
              <a:avLst>
                <a:gd name="adj" fmla="val 6153"/>
              </a:avLst>
            </a:prstGeom>
            <a:ln/>
          </p:spPr>
          <p:style>
            <a:lnRef idx="1">
              <a:schemeClr val="accent2"/>
            </a:lnRef>
            <a:fillRef idx="2">
              <a:schemeClr val="accent2"/>
            </a:fillRef>
            <a:effectRef idx="1">
              <a:schemeClr val="accent2"/>
            </a:effectRef>
            <a:fontRef idx="minor">
              <a:schemeClr val="dk1"/>
            </a:fontRef>
          </p:style>
          <p:txBody>
            <a:bodyPr lIns="34290" rIns="34290" rtlCol="0" anchor="ctr"/>
            <a:lstStyle/>
            <a:p>
              <a:pPr lvl="0" algn="ctr"/>
              <a:r>
                <a:rPr lang="fr-FR" sz="900" b="1" dirty="0">
                  <a:solidFill>
                    <a:schemeClr val="tx1"/>
                  </a:solidFill>
                </a:rPr>
                <a:t>Neural Networks</a:t>
              </a:r>
            </a:p>
          </p:txBody>
        </p:sp>
        <p:sp>
          <p:nvSpPr>
            <p:cNvPr id="53" name="Rounded Rectangle 52"/>
            <p:cNvSpPr/>
            <p:nvPr/>
          </p:nvSpPr>
          <p:spPr>
            <a:xfrm>
              <a:off x="10677208" y="4472039"/>
              <a:ext cx="1228665" cy="731520"/>
            </a:xfrm>
            <a:prstGeom prst="roundRect">
              <a:avLst>
                <a:gd name="adj" fmla="val 6153"/>
              </a:avLst>
            </a:prstGeom>
            <a:ln/>
          </p:spPr>
          <p:style>
            <a:lnRef idx="1">
              <a:schemeClr val="accent2"/>
            </a:lnRef>
            <a:fillRef idx="2">
              <a:schemeClr val="accent2"/>
            </a:fillRef>
            <a:effectRef idx="1">
              <a:schemeClr val="accent2"/>
            </a:effectRef>
            <a:fontRef idx="minor">
              <a:schemeClr val="dk1"/>
            </a:fontRef>
          </p:style>
          <p:txBody>
            <a:bodyPr lIns="34290" rIns="34290" rtlCol="0" anchor="ctr"/>
            <a:lstStyle/>
            <a:p>
              <a:pPr lvl="0" algn="ctr"/>
              <a:r>
                <a:rPr lang="fr-FR" sz="900" b="1" dirty="0" err="1">
                  <a:solidFill>
                    <a:schemeClr val="tx1"/>
                  </a:solidFill>
                </a:rPr>
                <a:t>Gaussian</a:t>
              </a:r>
              <a:r>
                <a:rPr lang="fr-FR" sz="900" b="1" dirty="0">
                  <a:solidFill>
                    <a:schemeClr val="tx1"/>
                  </a:solidFill>
                </a:rPr>
                <a:t> Mixture</a:t>
              </a:r>
            </a:p>
          </p:txBody>
        </p:sp>
        <p:sp>
          <p:nvSpPr>
            <p:cNvPr id="54" name="Rounded Rectangle 53"/>
            <p:cNvSpPr/>
            <p:nvPr/>
          </p:nvSpPr>
          <p:spPr>
            <a:xfrm>
              <a:off x="9928689" y="5345458"/>
              <a:ext cx="1228665" cy="731520"/>
            </a:xfrm>
            <a:prstGeom prst="roundRect">
              <a:avLst>
                <a:gd name="adj" fmla="val 6153"/>
              </a:avLst>
            </a:prstGeom>
            <a:ln/>
          </p:spPr>
          <p:style>
            <a:lnRef idx="1">
              <a:schemeClr val="accent2"/>
            </a:lnRef>
            <a:fillRef idx="2">
              <a:schemeClr val="accent2"/>
            </a:fillRef>
            <a:effectRef idx="1">
              <a:schemeClr val="accent2"/>
            </a:effectRef>
            <a:fontRef idx="minor">
              <a:schemeClr val="dk1"/>
            </a:fontRef>
          </p:style>
          <p:txBody>
            <a:bodyPr lIns="34290" rIns="34290" rtlCol="0" anchor="ctr"/>
            <a:lstStyle/>
            <a:p>
              <a:pPr lvl="0" algn="ctr"/>
              <a:r>
                <a:rPr lang="fr-FR" sz="900" b="1" dirty="0" err="1">
                  <a:solidFill>
                    <a:schemeClr val="tx1"/>
                  </a:solidFill>
                </a:rPr>
                <a:t>Hidden</a:t>
              </a:r>
              <a:r>
                <a:rPr lang="fr-FR" sz="900" b="1" dirty="0">
                  <a:solidFill>
                    <a:schemeClr val="tx1"/>
                  </a:solidFill>
                </a:rPr>
                <a:t> Markov Model</a:t>
              </a:r>
            </a:p>
          </p:txBody>
        </p:sp>
      </p:grpSp>
    </p:spTree>
    <p:extLst>
      <p:ext uri="{BB962C8B-B14F-4D97-AF65-F5344CB8AC3E}">
        <p14:creationId xmlns:p14="http://schemas.microsoft.com/office/powerpoint/2010/main" val="2819817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a:bodyPr>
          <a:lstStyle/>
          <a:p>
            <a:r>
              <a:rPr lang="en-GB" dirty="0" smtClean="0"/>
              <a:t>Characteristics </a:t>
            </a:r>
            <a:r>
              <a:rPr lang="en-GB" dirty="0"/>
              <a:t>and Examples</a:t>
            </a:r>
            <a:r>
              <a:rPr lang="en-GB" dirty="0" smtClean="0"/>
              <a:t/>
            </a:r>
            <a:br>
              <a:rPr lang="en-GB" dirty="0" smtClean="0"/>
            </a:br>
            <a:endParaRPr lang="en-GB" sz="2000" dirty="0" smtClean="0">
              <a:solidFill>
                <a:schemeClr val="tx1"/>
              </a:solidFill>
            </a:endParaRPr>
          </a:p>
        </p:txBody>
      </p:sp>
      <p:sp>
        <p:nvSpPr>
          <p:cNvPr id="70659" name="Rectangle 3"/>
          <p:cNvSpPr>
            <a:spLocks noGrp="1" noChangeArrowheads="1"/>
          </p:cNvSpPr>
          <p:nvPr>
            <p:ph idx="1"/>
          </p:nvPr>
        </p:nvSpPr>
        <p:spPr>
          <a:xfrm>
            <a:off x="386478" y="1838444"/>
            <a:ext cx="8077200" cy="4114800"/>
          </a:xfrm>
        </p:spPr>
        <p:txBody>
          <a:bodyPr>
            <a:normAutofit fontScale="92500" lnSpcReduction="20000"/>
          </a:bodyPr>
          <a:lstStyle/>
          <a:p>
            <a:r>
              <a:rPr lang="en-GB" dirty="0" smtClean="0"/>
              <a:t>Characteristics</a:t>
            </a:r>
          </a:p>
          <a:p>
            <a:pPr lvl="1"/>
            <a:r>
              <a:rPr lang="en-US" dirty="0"/>
              <a:t>System too complex to know</a:t>
            </a:r>
            <a:br>
              <a:rPr lang="en-US" dirty="0"/>
            </a:br>
            <a:r>
              <a:rPr lang="en-US" dirty="0"/>
              <a:t>the governing equation</a:t>
            </a:r>
            <a:br>
              <a:rPr lang="en-US" dirty="0"/>
            </a:br>
            <a:r>
              <a:rPr lang="en-US" sz="1600" i="1" dirty="0"/>
              <a:t>(e.g., black-box modeling)</a:t>
            </a:r>
            <a:endParaRPr lang="en-GB" sz="1600" i="1" dirty="0"/>
          </a:p>
          <a:p>
            <a:pPr lvl="1"/>
            <a:r>
              <a:rPr lang="en-US" dirty="0" smtClean="0"/>
              <a:t>Lots of data (many variables)</a:t>
            </a:r>
          </a:p>
          <a:p>
            <a:endParaRPr lang="en-GB" dirty="0" smtClean="0"/>
          </a:p>
          <a:p>
            <a:r>
              <a:rPr lang="en-GB" dirty="0" smtClean="0"/>
              <a:t>Examples</a:t>
            </a:r>
          </a:p>
          <a:p>
            <a:pPr lvl="1"/>
            <a:r>
              <a:rPr lang="en-GB" dirty="0" smtClean="0"/>
              <a:t>Financial </a:t>
            </a:r>
            <a:r>
              <a:rPr lang="en-GB" dirty="0"/>
              <a:t>algorithms </a:t>
            </a:r>
            <a:r>
              <a:rPr lang="en-GB" sz="1600" i="1" dirty="0"/>
              <a:t>(credit </a:t>
            </a:r>
            <a:r>
              <a:rPr lang="en-GB" sz="1600" i="1" dirty="0" smtClean="0"/>
              <a:t>scoring</a:t>
            </a:r>
            <a:r>
              <a:rPr lang="en-GB" sz="1600" i="1" dirty="0"/>
              <a:t>, </a:t>
            </a:r>
            <a:r>
              <a:rPr lang="en-GB" sz="1600" i="1" dirty="0" err="1" smtClean="0"/>
              <a:t>algo</a:t>
            </a:r>
            <a:r>
              <a:rPr lang="en-GB" sz="1600" i="1" dirty="0" smtClean="0"/>
              <a:t> </a:t>
            </a:r>
            <a:r>
              <a:rPr lang="en-GB" sz="1600" i="1" dirty="0"/>
              <a:t>trading)</a:t>
            </a:r>
            <a:endParaRPr lang="fr-FR" sz="1600" i="1" dirty="0"/>
          </a:p>
          <a:p>
            <a:pPr lvl="1"/>
            <a:r>
              <a:rPr lang="en-GB" dirty="0"/>
              <a:t>Pattern recognition </a:t>
            </a:r>
            <a:r>
              <a:rPr lang="en-GB" sz="1600" i="1" dirty="0"/>
              <a:t>(speech, images)</a:t>
            </a:r>
            <a:endParaRPr lang="fr-FR" sz="1600" i="1" dirty="0"/>
          </a:p>
          <a:p>
            <a:pPr lvl="1"/>
            <a:r>
              <a:rPr lang="en-GB" dirty="0" smtClean="0"/>
              <a:t>Biology</a:t>
            </a:r>
            <a:r>
              <a:rPr lang="en-GB" sz="2000" dirty="0" smtClean="0"/>
              <a:t> </a:t>
            </a:r>
            <a:r>
              <a:rPr lang="en-GB" sz="1600" i="1" dirty="0" smtClean="0"/>
              <a:t>(</a:t>
            </a:r>
            <a:r>
              <a:rPr lang="en-GB" sz="1600" i="1" dirty="0" err="1" smtClean="0"/>
              <a:t>tumor</a:t>
            </a:r>
            <a:r>
              <a:rPr lang="en-GB" sz="1600" i="1" dirty="0" smtClean="0"/>
              <a:t> </a:t>
            </a:r>
            <a:r>
              <a:rPr lang="en-GB" sz="1600" i="1" dirty="0"/>
              <a:t>detection</a:t>
            </a:r>
            <a:r>
              <a:rPr lang="en-GB" sz="1600" i="1" dirty="0" smtClean="0"/>
              <a:t>, </a:t>
            </a:r>
            <a:r>
              <a:rPr lang="en-GB" sz="1600" i="1" dirty="0"/>
              <a:t>drug discovery)</a:t>
            </a:r>
            <a:endParaRPr lang="fr-FR" sz="1600" i="1" dirty="0"/>
          </a:p>
          <a:p>
            <a:pPr lvl="1"/>
            <a:r>
              <a:rPr lang="en-GB" dirty="0"/>
              <a:t>Energy forecasting </a:t>
            </a:r>
            <a:r>
              <a:rPr lang="en-GB" sz="1600" i="1" dirty="0"/>
              <a:t>(load, price)</a:t>
            </a:r>
          </a:p>
          <a:p>
            <a:pPr lvl="1"/>
            <a:endParaRPr lang="en-GB" dirty="0" smtClean="0"/>
          </a:p>
        </p:txBody>
      </p:sp>
      <p:pic>
        <p:nvPicPr>
          <p:cNvPr id="2050" name="Picture 2" descr="http://www.mathworks.com/matlabcentral/fx_files/28684/8/gu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65" y="4725144"/>
            <a:ext cx="2908251" cy="1749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1"/>
          <p:cNvPicPr>
            <a:picLocks noChangeAspect="1" noChangeArrowheads="1"/>
          </p:cNvPicPr>
          <p:nvPr/>
        </p:nvPicPr>
        <p:blipFill>
          <a:blip r:embed="rId4" cstate="print"/>
          <a:srcRect/>
          <a:stretch>
            <a:fillRect/>
          </a:stretch>
        </p:blipFill>
        <p:spPr bwMode="auto">
          <a:xfrm>
            <a:off x="4899063" y="2558651"/>
            <a:ext cx="3294519" cy="1482679"/>
          </a:xfrm>
          <a:prstGeom prst="rect">
            <a:avLst/>
          </a:prstGeom>
          <a:ln>
            <a:noFill/>
          </a:ln>
          <a:effectLst>
            <a:outerShdw blurRad="292100" dist="139700" dir="2700000" algn="tl" rotWithShape="0">
              <a:srgbClr val="333333">
                <a:alpha val="65000"/>
              </a:srgbClr>
            </a:outerShdw>
          </a:effectLst>
        </p:spPr>
      </p:pic>
      <p:pic>
        <p:nvPicPr>
          <p:cNvPr id="6" name="Picture 4" descr="Webinar Image- Applying Multivariate Classification in the Life Sciences w/ Stats Tlb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201" y="837874"/>
            <a:ext cx="1895946" cy="13788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627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Machine Learning is Everywhere</a:t>
            </a:r>
            <a:endParaRPr lang="en-US" dirty="0"/>
          </a:p>
        </p:txBody>
      </p:sp>
      <p:sp>
        <p:nvSpPr>
          <p:cNvPr id="5" name="Content Placeholder 4"/>
          <p:cNvSpPr>
            <a:spLocks noGrp="1"/>
          </p:cNvSpPr>
          <p:nvPr>
            <p:ph idx="1"/>
          </p:nvPr>
        </p:nvSpPr>
        <p:spPr>
          <a:xfrm>
            <a:off x="474617" y="1628800"/>
            <a:ext cx="8077200" cy="4680520"/>
          </a:xfrm>
        </p:spPr>
        <p:txBody>
          <a:bodyPr/>
          <a:lstStyle/>
          <a:p>
            <a:pPr>
              <a:lnSpc>
                <a:spcPct val="150000"/>
              </a:lnSpc>
            </a:pPr>
            <a:r>
              <a:rPr lang="en-US" sz="2200" dirty="0"/>
              <a:t>Stock Prediction</a:t>
            </a:r>
          </a:p>
          <a:p>
            <a:pPr>
              <a:lnSpc>
                <a:spcPct val="150000"/>
              </a:lnSpc>
            </a:pPr>
            <a:r>
              <a:rPr lang="en-US" sz="2200" dirty="0"/>
              <a:t>Speech Recognition</a:t>
            </a:r>
          </a:p>
          <a:p>
            <a:pPr>
              <a:lnSpc>
                <a:spcPct val="150000"/>
              </a:lnSpc>
            </a:pPr>
            <a:r>
              <a:rPr lang="en-US" sz="2200" dirty="0" smtClean="0"/>
              <a:t>Image </a:t>
            </a:r>
            <a:r>
              <a:rPr lang="en-US" sz="2200" dirty="0"/>
              <a:t>Recognition</a:t>
            </a:r>
          </a:p>
          <a:p>
            <a:pPr>
              <a:lnSpc>
                <a:spcPct val="150000"/>
              </a:lnSpc>
            </a:pPr>
            <a:r>
              <a:rPr lang="en-US" sz="2200" dirty="0" smtClean="0"/>
              <a:t>Medical </a:t>
            </a:r>
            <a:r>
              <a:rPr lang="en-US" sz="2200" dirty="0"/>
              <a:t>Diagnosis</a:t>
            </a:r>
          </a:p>
          <a:p>
            <a:pPr>
              <a:lnSpc>
                <a:spcPct val="150000"/>
              </a:lnSpc>
            </a:pPr>
            <a:r>
              <a:rPr lang="en-US" sz="2200" dirty="0"/>
              <a:t>Data Analytics</a:t>
            </a:r>
          </a:p>
          <a:p>
            <a:pPr>
              <a:lnSpc>
                <a:spcPct val="150000"/>
              </a:lnSpc>
            </a:pPr>
            <a:r>
              <a:rPr lang="en-US" sz="2200" dirty="0" smtClean="0"/>
              <a:t>Energy</a:t>
            </a:r>
          </a:p>
          <a:p>
            <a:pPr>
              <a:lnSpc>
                <a:spcPct val="150000"/>
              </a:lnSpc>
            </a:pPr>
            <a:r>
              <a:rPr lang="en-US" sz="2200" dirty="0" smtClean="0"/>
              <a:t>Robotics</a:t>
            </a:r>
            <a:endParaRPr lang="en-US" sz="2200" dirty="0"/>
          </a:p>
          <a:p>
            <a:pPr>
              <a:lnSpc>
                <a:spcPct val="150000"/>
              </a:lnSpc>
            </a:pPr>
            <a:r>
              <a:rPr lang="en-US" sz="2200" dirty="0" smtClean="0"/>
              <a:t>…</a:t>
            </a:r>
          </a:p>
          <a:p>
            <a:pPr marL="0" indent="0">
              <a:buNone/>
            </a:pPr>
            <a:endParaRPr lang="en-US" sz="1995" dirty="0"/>
          </a:p>
          <a:p>
            <a:pPr marL="0" indent="0">
              <a:buNone/>
            </a:pPr>
            <a:endParaRPr lang="en-US" sz="1995" dirty="0"/>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6103" y="1995076"/>
            <a:ext cx="1558942" cy="1157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262" y="3266887"/>
            <a:ext cx="1474907" cy="121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262" y="4578086"/>
            <a:ext cx="1474907" cy="1082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8471" y="3266887"/>
            <a:ext cx="1569472" cy="121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p:cNvPicPr>
            <a:picLocks noChangeAspect="1" noChangeArrowheads="1"/>
          </p:cNvPicPr>
          <p:nvPr/>
        </p:nvPicPr>
        <p:blipFill>
          <a:blip r:embed="rId7" cstate="print"/>
          <a:srcRect l="7110" t="12313" r="40246" b="21906"/>
          <a:stretch>
            <a:fillRect/>
          </a:stretch>
        </p:blipFill>
        <p:spPr bwMode="auto">
          <a:xfrm>
            <a:off x="5466103" y="4578086"/>
            <a:ext cx="1558941" cy="1082903"/>
          </a:xfrm>
          <a:prstGeom prst="rect">
            <a:avLst/>
          </a:prstGeom>
          <a:noFill/>
          <a:ln w="9525">
            <a:noFill/>
            <a:miter lim="800000"/>
            <a:headEnd/>
            <a:tailEnd/>
          </a:ln>
        </p:spPr>
      </p:pic>
      <p:pic>
        <p:nvPicPr>
          <p:cNvPr id="27" name="Picture 13"/>
          <p:cNvPicPr>
            <a:picLocks noChangeAspect="1" noChangeArrowheads="1"/>
          </p:cNvPicPr>
          <p:nvPr/>
        </p:nvPicPr>
        <p:blipFill>
          <a:blip r:embed="rId8" cstate="print"/>
          <a:srcRect r="38251"/>
          <a:stretch>
            <a:fillRect/>
          </a:stretch>
        </p:blipFill>
        <p:spPr bwMode="auto">
          <a:xfrm>
            <a:off x="3782432" y="4578084"/>
            <a:ext cx="1515364" cy="1083164"/>
          </a:xfrm>
          <a:prstGeom prst="rect">
            <a:avLst/>
          </a:prstGeom>
          <a:noFill/>
          <a:ln w="9525">
            <a:noFill/>
            <a:miter lim="800000"/>
            <a:headEnd/>
            <a:tailEnd/>
          </a:ln>
        </p:spPr>
      </p:pic>
      <p:pic>
        <p:nvPicPr>
          <p:cNvPr id="28" name="Picture 7"/>
          <p:cNvPicPr>
            <a:picLocks noChangeAspect="1" noChangeArrowheads="1"/>
          </p:cNvPicPr>
          <p:nvPr/>
        </p:nvPicPr>
        <p:blipFill>
          <a:blip r:embed="rId9" cstate="print"/>
          <a:srcRect l="10000" r="12708"/>
          <a:stretch>
            <a:fillRect/>
          </a:stretch>
        </p:blipFill>
        <p:spPr bwMode="auto">
          <a:xfrm>
            <a:off x="7172262" y="1998088"/>
            <a:ext cx="1474907" cy="1154781"/>
          </a:xfrm>
          <a:prstGeom prst="rect">
            <a:avLst/>
          </a:prstGeom>
          <a:noFill/>
          <a:ln w="9525">
            <a:noFill/>
            <a:miter lim="800000"/>
            <a:headEnd/>
            <a:tailEnd/>
          </a:ln>
        </p:spPr>
      </p:pic>
      <p:pic>
        <p:nvPicPr>
          <p:cNvPr id="19" name="Picture 11"/>
          <p:cNvPicPr>
            <a:picLocks noChangeAspect="1" noChangeArrowheads="1"/>
          </p:cNvPicPr>
          <p:nvPr/>
        </p:nvPicPr>
        <p:blipFill>
          <a:blip r:embed="rId10" cstate="email"/>
          <a:srcRect/>
          <a:stretch>
            <a:fillRect/>
          </a:stretch>
        </p:blipFill>
        <p:spPr bwMode="auto">
          <a:xfrm>
            <a:off x="3782433" y="3266887"/>
            <a:ext cx="1515363" cy="1215403"/>
          </a:xfrm>
          <a:prstGeom prst="rect">
            <a:avLst/>
          </a:prstGeom>
          <a:noFill/>
          <a:ln w="9525">
            <a:noFill/>
            <a:miter lim="800000"/>
            <a:headEnd/>
            <a:tailEnd/>
          </a:ln>
        </p:spPr>
      </p:pic>
      <p:sp>
        <p:nvSpPr>
          <p:cNvPr id="3" name="TextBox 2"/>
          <p:cNvSpPr txBox="1"/>
          <p:nvPr/>
        </p:nvSpPr>
        <p:spPr>
          <a:xfrm>
            <a:off x="4169767" y="2358042"/>
            <a:ext cx="740690" cy="323165"/>
          </a:xfrm>
          <a:prstGeom prst="rect">
            <a:avLst/>
          </a:prstGeom>
          <a:noFill/>
        </p:spPr>
        <p:txBody>
          <a:bodyPr wrap="square" rtlCol="0">
            <a:spAutoFit/>
          </a:bodyPr>
          <a:lstStyle/>
          <a:p>
            <a:r>
              <a:rPr lang="en-US" sz="1500" dirty="0">
                <a:latin typeface="Arial" pitchFamily="34" charset="0"/>
                <a:cs typeface="Arial" pitchFamily="34" charset="0"/>
              </a:rPr>
              <a:t>[TBD]</a:t>
            </a:r>
          </a:p>
        </p:txBody>
      </p:sp>
      <p:pic>
        <p:nvPicPr>
          <p:cNvPr id="17" name="Picture 16"/>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3779912" y="2005340"/>
            <a:ext cx="1556766" cy="1159002"/>
          </a:xfrm>
          <a:prstGeom prst="rect">
            <a:avLst/>
          </a:prstGeom>
        </p:spPr>
      </p:pic>
    </p:spTree>
    <p:extLst>
      <p:ext uri="{BB962C8B-B14F-4D97-AF65-F5344CB8AC3E}">
        <p14:creationId xmlns:p14="http://schemas.microsoft.com/office/powerpoint/2010/main" val="2538737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Significant technical expertise required</a:t>
            </a:r>
          </a:p>
          <a:p>
            <a:endParaRPr lang="en-US" dirty="0"/>
          </a:p>
          <a:p>
            <a:r>
              <a:rPr lang="en-US" dirty="0" smtClean="0"/>
              <a:t>No “one size fits all” solution</a:t>
            </a:r>
          </a:p>
          <a:p>
            <a:endParaRPr lang="en-US" dirty="0"/>
          </a:p>
          <a:p>
            <a:r>
              <a:rPr lang="en-US" dirty="0" smtClean="0"/>
              <a:t>Time required to conduct the analysis</a:t>
            </a:r>
          </a:p>
          <a:p>
            <a:endParaRPr lang="en-US" dirty="0"/>
          </a:p>
          <a:p>
            <a:r>
              <a:rPr lang="en-US" dirty="0" smtClean="0"/>
              <a:t>Need to deploy </a:t>
            </a:r>
            <a:r>
              <a:rPr lang="en-US" dirty="0"/>
              <a:t>&amp; integrate</a:t>
            </a:r>
          </a:p>
          <a:p>
            <a:endParaRPr lang="en-US" dirty="0" smtClean="0"/>
          </a:p>
          <a:p>
            <a:pPr>
              <a:buNone/>
            </a:pPr>
            <a:endParaRPr lang="en-US" dirty="0" smtClean="0"/>
          </a:p>
        </p:txBody>
      </p:sp>
      <p:pic>
        <p:nvPicPr>
          <p:cNvPr id="4" name="Picture 10" descr="L-Membrane_CMYK_Master_Smal"/>
          <p:cNvPicPr>
            <a:picLocks noChangeAspect="1" noChangeArrowheads="1"/>
          </p:cNvPicPr>
          <p:nvPr/>
        </p:nvPicPr>
        <p:blipFill>
          <a:blip r:embed="rId3" cstate="print"/>
          <a:srcRect/>
          <a:stretch>
            <a:fillRect/>
          </a:stretch>
        </p:blipFill>
        <p:spPr bwMode="auto">
          <a:xfrm>
            <a:off x="6948264" y="4869160"/>
            <a:ext cx="1361092" cy="1290839"/>
          </a:xfrm>
          <a:prstGeom prst="rect">
            <a:avLst/>
          </a:prstGeom>
          <a:noFill/>
        </p:spPr>
      </p:pic>
    </p:spTree>
    <p:extLst>
      <p:ext uri="{BB962C8B-B14F-4D97-AF65-F5344CB8AC3E}">
        <p14:creationId xmlns:p14="http://schemas.microsoft.com/office/powerpoint/2010/main" val="281420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GB" dirty="0" smtClean="0"/>
              <a:t>Agenda</a:t>
            </a:r>
          </a:p>
        </p:txBody>
      </p:sp>
      <p:sp>
        <p:nvSpPr>
          <p:cNvPr id="54275" name="Rectangle 3"/>
          <p:cNvSpPr>
            <a:spLocks noGrp="1" noChangeArrowheads="1"/>
          </p:cNvSpPr>
          <p:nvPr>
            <p:ph idx="1"/>
          </p:nvPr>
        </p:nvSpPr>
        <p:spPr>
          <a:xfrm>
            <a:off x="457200" y="1894378"/>
            <a:ext cx="8231560" cy="4414942"/>
          </a:xfrm>
        </p:spPr>
        <p:txBody>
          <a:bodyPr/>
          <a:lstStyle/>
          <a:p>
            <a:pPr>
              <a:lnSpc>
                <a:spcPct val="150000"/>
              </a:lnSpc>
            </a:pPr>
            <a:r>
              <a:rPr lang="en-GB" dirty="0" smtClean="0"/>
              <a:t>Machine Learning overview</a:t>
            </a:r>
          </a:p>
          <a:p>
            <a:pPr>
              <a:lnSpc>
                <a:spcPct val="150000"/>
              </a:lnSpc>
            </a:pPr>
            <a:r>
              <a:rPr lang="en-GB" dirty="0" smtClean="0"/>
              <a:t>Learning types and models</a:t>
            </a:r>
          </a:p>
          <a:p>
            <a:pPr eaLnBrk="1" hangingPunct="1">
              <a:lnSpc>
                <a:spcPct val="150000"/>
              </a:lnSpc>
            </a:pPr>
            <a:r>
              <a:rPr lang="en-US" dirty="0"/>
              <a:t>Machine Learning workflow</a:t>
            </a:r>
          </a:p>
          <a:p>
            <a:pPr eaLnBrk="1" hangingPunct="1">
              <a:lnSpc>
                <a:spcPct val="150000"/>
              </a:lnSpc>
            </a:pPr>
            <a:r>
              <a:rPr lang="en-US" dirty="0"/>
              <a:t>Example: Heart sound classification</a:t>
            </a:r>
          </a:p>
          <a:p>
            <a:pPr eaLnBrk="1" hangingPunct="1">
              <a:lnSpc>
                <a:spcPct val="150000"/>
              </a:lnSpc>
            </a:pPr>
            <a:r>
              <a:rPr lang="en-US" dirty="0" smtClean="0"/>
              <a:t>Summary</a:t>
            </a:r>
          </a:p>
          <a:p>
            <a:pPr eaLnBrk="1" hangingPunct="1">
              <a:lnSpc>
                <a:spcPct val="150000"/>
              </a:lnSpc>
            </a:pPr>
            <a:r>
              <a:rPr lang="en-US" dirty="0" smtClean="0"/>
              <a:t>Self-practice</a:t>
            </a:r>
            <a:endParaRPr lang="en-US" dirty="0"/>
          </a:p>
          <a:p>
            <a:pPr>
              <a:lnSpc>
                <a:spcPct val="150000"/>
              </a:lnSpc>
            </a:pPr>
            <a:endParaRPr lang="en-US" sz="3200" dirty="0"/>
          </a:p>
        </p:txBody>
      </p:sp>
      <p:sp>
        <p:nvSpPr>
          <p:cNvPr id="5" name="Rounded Rectangle 4"/>
          <p:cNvSpPr/>
          <p:nvPr/>
        </p:nvSpPr>
        <p:spPr>
          <a:xfrm>
            <a:off x="211948" y="2662859"/>
            <a:ext cx="7816436" cy="694133"/>
          </a:xfrm>
          <a:prstGeom prst="roundRect">
            <a:avLst/>
          </a:prstGeom>
          <a:solidFill>
            <a:schemeClr val="tx2">
              <a:alpha val="20000"/>
            </a:schemeClr>
          </a:solidFill>
          <a:ln w="9525" algn="ctr">
            <a:solidFill>
              <a:schemeClr val="tx1"/>
            </a:solidFill>
            <a:miter lim="800000"/>
            <a:headEnd/>
            <a:tailEnd/>
          </a:ln>
        </p:spPr>
        <p:txBody>
          <a:bodyPr wrap="none" anchor="ctr"/>
          <a:lstStyle/>
          <a:p>
            <a:pPr eaLnBrk="0" hangingPunct="0"/>
            <a:endParaRPr lang="en-US" dirty="0" smtClean="0">
              <a:solidFill>
                <a:prstClr val="black"/>
              </a:solidFill>
            </a:endParaRPr>
          </a:p>
        </p:txBody>
      </p:sp>
    </p:spTree>
    <p:extLst>
      <p:ext uri="{BB962C8B-B14F-4D97-AF65-F5344CB8AC3E}">
        <p14:creationId xmlns:p14="http://schemas.microsoft.com/office/powerpoint/2010/main" val="3452366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7504" y="3424122"/>
            <a:ext cx="1276792"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a:solidFill>
                  <a:schemeClr val="tx1"/>
                </a:solidFill>
                <a:latin typeface="+mj-lt"/>
              </a:rPr>
              <a:t>Machine</a:t>
            </a:r>
            <a:br>
              <a:rPr lang="fr-FR" sz="1600" b="1" dirty="0">
                <a:solidFill>
                  <a:schemeClr val="tx1"/>
                </a:solidFill>
                <a:latin typeface="+mj-lt"/>
              </a:rPr>
            </a:br>
            <a:r>
              <a:rPr lang="fr-FR" sz="1600" b="1" dirty="0">
                <a:solidFill>
                  <a:schemeClr val="tx1"/>
                </a:solidFill>
                <a:latin typeface="+mj-lt"/>
              </a:rPr>
              <a:t>Learning</a:t>
            </a:r>
          </a:p>
        </p:txBody>
      </p:sp>
      <p:sp>
        <p:nvSpPr>
          <p:cNvPr id="11" name="Rounded Rectangle 10"/>
          <p:cNvSpPr/>
          <p:nvPr/>
        </p:nvSpPr>
        <p:spPr>
          <a:xfrm>
            <a:off x="2223748" y="4450236"/>
            <a:ext cx="1828800"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err="1">
                <a:solidFill>
                  <a:schemeClr val="tx1"/>
                </a:solidFill>
                <a:latin typeface="+mj-lt"/>
              </a:rPr>
              <a:t>S</a:t>
            </a:r>
            <a:r>
              <a:rPr lang="fr-FR" sz="1600" b="1" dirty="0" err="1" smtClean="0">
                <a:solidFill>
                  <a:schemeClr val="tx1"/>
                </a:solidFill>
                <a:latin typeface="+mj-lt"/>
              </a:rPr>
              <a:t>upervised</a:t>
            </a:r>
            <a:r>
              <a:rPr lang="fr-FR" sz="1600" b="1" dirty="0">
                <a:solidFill>
                  <a:schemeClr val="tx1"/>
                </a:solidFill>
                <a:latin typeface="+mj-lt"/>
              </a:rPr>
              <a:t/>
            </a:r>
            <a:br>
              <a:rPr lang="fr-FR" sz="1600" b="1" dirty="0">
                <a:solidFill>
                  <a:schemeClr val="tx1"/>
                </a:solidFill>
                <a:latin typeface="+mj-lt"/>
              </a:rPr>
            </a:br>
            <a:r>
              <a:rPr lang="fr-FR" sz="1600" b="1" dirty="0">
                <a:solidFill>
                  <a:schemeClr val="tx1"/>
                </a:solidFill>
                <a:latin typeface="+mj-lt"/>
              </a:rPr>
              <a:t>Learning</a:t>
            </a:r>
          </a:p>
        </p:txBody>
      </p:sp>
      <p:sp>
        <p:nvSpPr>
          <p:cNvPr id="13" name="Rounded Rectangle 12"/>
          <p:cNvSpPr/>
          <p:nvPr/>
        </p:nvSpPr>
        <p:spPr>
          <a:xfrm>
            <a:off x="4828063" y="3910176"/>
            <a:ext cx="1574985"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tx1"/>
                </a:solidFill>
                <a:latin typeface="+mj-lt"/>
              </a:rPr>
              <a:t>Regression</a:t>
            </a:r>
            <a:endParaRPr lang="fr-FR" sz="1600" b="1" dirty="0" smtClean="0">
              <a:solidFill>
                <a:schemeClr val="tx1"/>
              </a:solidFill>
              <a:latin typeface="+mj-lt"/>
            </a:endParaRPr>
          </a:p>
        </p:txBody>
      </p:sp>
      <p:sp>
        <p:nvSpPr>
          <p:cNvPr id="12" name="Rounded Rectangle 11"/>
          <p:cNvSpPr/>
          <p:nvPr/>
        </p:nvSpPr>
        <p:spPr>
          <a:xfrm>
            <a:off x="2223748" y="2398008"/>
            <a:ext cx="1828800"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err="1" smtClean="0">
                <a:solidFill>
                  <a:schemeClr val="tx1"/>
                </a:solidFill>
                <a:latin typeface="+mj-lt"/>
              </a:rPr>
              <a:t>Unsupervised</a:t>
            </a:r>
            <a:r>
              <a:rPr lang="fr-FR" sz="1600" b="1" dirty="0">
                <a:solidFill>
                  <a:schemeClr val="tx1"/>
                </a:solidFill>
                <a:latin typeface="+mj-lt"/>
              </a:rPr>
              <a:t/>
            </a:r>
            <a:br>
              <a:rPr lang="fr-FR" sz="1600" b="1" dirty="0">
                <a:solidFill>
                  <a:schemeClr val="tx1"/>
                </a:solidFill>
                <a:latin typeface="+mj-lt"/>
              </a:rPr>
            </a:br>
            <a:r>
              <a:rPr lang="fr-FR" sz="1600" b="1" dirty="0">
                <a:solidFill>
                  <a:schemeClr val="tx1"/>
                </a:solidFill>
                <a:latin typeface="+mj-lt"/>
              </a:rPr>
              <a:t>Learning</a:t>
            </a:r>
          </a:p>
        </p:txBody>
      </p:sp>
      <p:sp>
        <p:nvSpPr>
          <p:cNvPr id="15" name="Rounded Rectangle 14"/>
          <p:cNvSpPr/>
          <p:nvPr/>
        </p:nvSpPr>
        <p:spPr>
          <a:xfrm>
            <a:off x="4828064" y="2398008"/>
            <a:ext cx="1574984"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err="1" smtClean="0">
                <a:solidFill>
                  <a:schemeClr val="tx1"/>
                </a:solidFill>
                <a:latin typeface="+mj-lt"/>
              </a:rPr>
              <a:t>Clustering</a:t>
            </a:r>
            <a:endParaRPr lang="fr-FR" sz="1600" b="1" dirty="0">
              <a:solidFill>
                <a:schemeClr val="tx1"/>
              </a:solidFill>
              <a:latin typeface="+mj-lt"/>
            </a:endParaRPr>
          </a:p>
        </p:txBody>
      </p:sp>
      <p:cxnSp>
        <p:nvCxnSpPr>
          <p:cNvPr id="20" name="Straight Connector 19"/>
          <p:cNvCxnSpPr>
            <a:endCxn id="11" idx="1"/>
          </p:cNvCxnSpPr>
          <p:nvPr/>
        </p:nvCxnSpPr>
        <p:spPr>
          <a:xfrm>
            <a:off x="1416264" y="3789882"/>
            <a:ext cx="807484" cy="102611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2" idx="1"/>
          </p:cNvCxnSpPr>
          <p:nvPr/>
        </p:nvCxnSpPr>
        <p:spPr>
          <a:xfrm flipV="1">
            <a:off x="1416264" y="2763768"/>
            <a:ext cx="807484" cy="102611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p:cNvCxnSpPr>
          <p:nvPr/>
        </p:nvCxnSpPr>
        <p:spPr>
          <a:xfrm>
            <a:off x="4052548" y="2763768"/>
            <a:ext cx="80748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3"/>
            <a:endCxn id="13" idx="1"/>
          </p:cNvCxnSpPr>
          <p:nvPr/>
        </p:nvCxnSpPr>
        <p:spPr>
          <a:xfrm flipV="1">
            <a:off x="4052548" y="4275936"/>
            <a:ext cx="775515" cy="54006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3"/>
            <a:endCxn id="23" idx="1"/>
          </p:cNvCxnSpPr>
          <p:nvPr/>
        </p:nvCxnSpPr>
        <p:spPr>
          <a:xfrm>
            <a:off x="4052548" y="4815996"/>
            <a:ext cx="763073" cy="52225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2124948" y="3222746"/>
            <a:ext cx="2026401" cy="850197"/>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cs typeface="Calibri" pitchFamily="34" charset="0"/>
              </a:rPr>
              <a:t>Group</a:t>
            </a:r>
            <a:r>
              <a:rPr lang="en-US" sz="1400" dirty="0">
                <a:solidFill>
                  <a:schemeClr val="tx1"/>
                </a:solidFill>
                <a:latin typeface="+mj-lt"/>
                <a:cs typeface="Calibri" pitchFamily="34" charset="0"/>
              </a:rPr>
              <a:t> and </a:t>
            </a:r>
            <a:r>
              <a:rPr lang="en-US" sz="1400" b="1" dirty="0">
                <a:solidFill>
                  <a:schemeClr val="tx1"/>
                </a:solidFill>
                <a:latin typeface="+mj-lt"/>
                <a:cs typeface="Calibri" pitchFamily="34" charset="0"/>
              </a:rPr>
              <a:t>interpret</a:t>
            </a:r>
            <a:r>
              <a:rPr lang="en-US" sz="1400" dirty="0">
                <a:solidFill>
                  <a:schemeClr val="tx1"/>
                </a:solidFill>
                <a:latin typeface="+mj-lt"/>
                <a:cs typeface="Calibri" pitchFamily="34" charset="0"/>
              </a:rPr>
              <a:t> data based </a:t>
            </a:r>
            <a:r>
              <a:rPr lang="en-US" sz="1400" dirty="0" smtClean="0">
                <a:solidFill>
                  <a:schemeClr val="tx1"/>
                </a:solidFill>
                <a:latin typeface="+mj-lt"/>
                <a:cs typeface="Calibri" pitchFamily="34" charset="0"/>
              </a:rPr>
              <a:t>only</a:t>
            </a:r>
            <a:br>
              <a:rPr lang="en-US" sz="1400" dirty="0" smtClean="0">
                <a:solidFill>
                  <a:schemeClr val="tx1"/>
                </a:solidFill>
                <a:latin typeface="+mj-lt"/>
                <a:cs typeface="Calibri" pitchFamily="34" charset="0"/>
              </a:rPr>
            </a:br>
            <a:r>
              <a:rPr lang="en-US" sz="1400" dirty="0" smtClean="0">
                <a:solidFill>
                  <a:schemeClr val="tx1"/>
                </a:solidFill>
                <a:latin typeface="+mj-lt"/>
                <a:cs typeface="Calibri" pitchFamily="34" charset="0"/>
              </a:rPr>
              <a:t>on </a:t>
            </a:r>
            <a:r>
              <a:rPr lang="en-US" sz="1400" b="1" dirty="0">
                <a:solidFill>
                  <a:schemeClr val="tx1"/>
                </a:solidFill>
                <a:latin typeface="+mj-lt"/>
                <a:cs typeface="Calibri" pitchFamily="34" charset="0"/>
              </a:rPr>
              <a:t>input</a:t>
            </a:r>
            <a:r>
              <a:rPr lang="en-US" sz="1400" dirty="0">
                <a:solidFill>
                  <a:schemeClr val="tx1"/>
                </a:solidFill>
                <a:latin typeface="+mj-lt"/>
                <a:cs typeface="Calibri" pitchFamily="34" charset="0"/>
              </a:rPr>
              <a:t> data</a:t>
            </a:r>
          </a:p>
        </p:txBody>
      </p:sp>
      <p:sp>
        <p:nvSpPr>
          <p:cNvPr id="35" name="Rounded Rectangle 34"/>
          <p:cNvSpPr/>
          <p:nvPr/>
        </p:nvSpPr>
        <p:spPr>
          <a:xfrm>
            <a:off x="2098798" y="5278909"/>
            <a:ext cx="2077261" cy="850197"/>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cs typeface="Calibri" pitchFamily="34" charset="0"/>
              </a:rPr>
              <a:t>Develop </a:t>
            </a:r>
            <a:r>
              <a:rPr lang="en-US" sz="1400" b="1" dirty="0">
                <a:solidFill>
                  <a:schemeClr val="tx1"/>
                </a:solidFill>
                <a:latin typeface="+mj-lt"/>
                <a:cs typeface="Calibri" pitchFamily="34" charset="0"/>
              </a:rPr>
              <a:t>predictive</a:t>
            </a:r>
            <a:r>
              <a:rPr lang="en-US" sz="1400" dirty="0">
                <a:solidFill>
                  <a:schemeClr val="tx1"/>
                </a:solidFill>
                <a:latin typeface="+mj-lt"/>
                <a:cs typeface="Calibri" pitchFamily="34" charset="0"/>
              </a:rPr>
              <a:t> </a:t>
            </a:r>
            <a:r>
              <a:rPr lang="en-US" sz="1400" b="1" dirty="0">
                <a:solidFill>
                  <a:schemeClr val="tx1"/>
                </a:solidFill>
                <a:latin typeface="+mj-lt"/>
                <a:cs typeface="Calibri" pitchFamily="34" charset="0"/>
              </a:rPr>
              <a:t>model</a:t>
            </a:r>
            <a:r>
              <a:rPr lang="en-US" sz="1400" dirty="0">
                <a:solidFill>
                  <a:schemeClr val="tx1"/>
                </a:solidFill>
                <a:latin typeface="+mj-lt"/>
                <a:cs typeface="Calibri" pitchFamily="34" charset="0"/>
              </a:rPr>
              <a:t> based on both</a:t>
            </a:r>
            <a:br>
              <a:rPr lang="en-US" sz="1400" dirty="0">
                <a:solidFill>
                  <a:schemeClr val="tx1"/>
                </a:solidFill>
                <a:latin typeface="+mj-lt"/>
                <a:cs typeface="Calibri" pitchFamily="34" charset="0"/>
              </a:rPr>
            </a:br>
            <a:r>
              <a:rPr lang="en-US" sz="1400" b="1" dirty="0">
                <a:solidFill>
                  <a:schemeClr val="tx1"/>
                </a:solidFill>
                <a:latin typeface="+mj-lt"/>
                <a:cs typeface="Calibri" pitchFamily="34" charset="0"/>
              </a:rPr>
              <a:t>input and output </a:t>
            </a:r>
            <a:r>
              <a:rPr lang="en-US" sz="1400" dirty="0">
                <a:solidFill>
                  <a:schemeClr val="tx1"/>
                </a:solidFill>
                <a:latin typeface="+mj-lt"/>
                <a:cs typeface="Calibri" pitchFamily="34" charset="0"/>
              </a:rPr>
              <a:t>data</a:t>
            </a:r>
          </a:p>
        </p:txBody>
      </p:sp>
      <p:sp>
        <p:nvSpPr>
          <p:cNvPr id="36" name="TextBox 35"/>
          <p:cNvSpPr txBox="1"/>
          <p:nvPr/>
        </p:nvSpPr>
        <p:spPr>
          <a:xfrm>
            <a:off x="2127835" y="1708499"/>
            <a:ext cx="2027030" cy="369332"/>
          </a:xfrm>
          <a:prstGeom prst="rect">
            <a:avLst/>
          </a:prstGeom>
          <a:noFill/>
        </p:spPr>
        <p:txBody>
          <a:bodyPr wrap="none" rtlCol="0">
            <a:spAutoFit/>
          </a:bodyPr>
          <a:lstStyle/>
          <a:p>
            <a:pPr algn="ctr"/>
            <a:r>
              <a:rPr lang="en-US" b="1" dirty="0" smtClean="0">
                <a:solidFill>
                  <a:schemeClr val="tx2"/>
                </a:solidFill>
                <a:latin typeface="+mj-lt"/>
                <a:cs typeface="Arial" pitchFamily="34" charset="0"/>
              </a:rPr>
              <a:t>Type of Learning</a:t>
            </a:r>
            <a:endParaRPr lang="en-US" b="1" dirty="0">
              <a:solidFill>
                <a:schemeClr val="tx2"/>
              </a:solidFill>
              <a:latin typeface="+mj-lt"/>
              <a:cs typeface="Arial" pitchFamily="34" charset="0"/>
            </a:endParaRPr>
          </a:p>
        </p:txBody>
      </p:sp>
      <p:sp>
        <p:nvSpPr>
          <p:cNvPr id="37" name="TextBox 36"/>
          <p:cNvSpPr txBox="1"/>
          <p:nvPr/>
        </p:nvSpPr>
        <p:spPr>
          <a:xfrm>
            <a:off x="4358880" y="1708499"/>
            <a:ext cx="2933240" cy="369332"/>
          </a:xfrm>
          <a:prstGeom prst="rect">
            <a:avLst/>
          </a:prstGeom>
          <a:noFill/>
        </p:spPr>
        <p:txBody>
          <a:bodyPr wrap="none" rtlCol="0">
            <a:spAutoFit/>
          </a:bodyPr>
          <a:lstStyle/>
          <a:p>
            <a:pPr algn="ctr"/>
            <a:r>
              <a:rPr lang="en-US" b="1" dirty="0" smtClean="0">
                <a:solidFill>
                  <a:schemeClr val="tx2"/>
                </a:solidFill>
                <a:latin typeface="+mj-lt"/>
                <a:cs typeface="Arial" pitchFamily="34" charset="0"/>
              </a:rPr>
              <a:t>Categories of Algorithms</a:t>
            </a:r>
            <a:endParaRPr lang="en-US" b="1" dirty="0">
              <a:solidFill>
                <a:schemeClr val="tx2"/>
              </a:solidFill>
              <a:latin typeface="+mj-lt"/>
              <a:cs typeface="Arial" pitchFamily="34" charset="0"/>
            </a:endParaRPr>
          </a:p>
        </p:txBody>
      </p:sp>
      <p:sp>
        <p:nvSpPr>
          <p:cNvPr id="21" name="Title 1"/>
          <p:cNvSpPr>
            <a:spLocks noGrp="1"/>
          </p:cNvSpPr>
          <p:nvPr>
            <p:ph type="title"/>
          </p:nvPr>
        </p:nvSpPr>
        <p:spPr/>
        <p:txBody>
          <a:bodyPr/>
          <a:lstStyle/>
          <a:p>
            <a:pPr algn="l"/>
            <a:r>
              <a:rPr lang="en-US" dirty="0"/>
              <a:t>Unsupervised Vs. Supervised</a:t>
            </a:r>
          </a:p>
        </p:txBody>
      </p:sp>
      <p:sp>
        <p:nvSpPr>
          <p:cNvPr id="23" name="Rounded Rectangle 22"/>
          <p:cNvSpPr/>
          <p:nvPr/>
        </p:nvSpPr>
        <p:spPr>
          <a:xfrm>
            <a:off x="4815621" y="4972488"/>
            <a:ext cx="1587428" cy="73152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latin typeface="+mj-lt"/>
              </a:rPr>
              <a:t>Classification</a:t>
            </a:r>
            <a:endParaRPr lang="fr-FR" sz="1600" b="1" dirty="0">
              <a:solidFill>
                <a:schemeClr val="tx1"/>
              </a:solidFill>
              <a:latin typeface="+mj-lt"/>
            </a:endParaRPr>
          </a:p>
        </p:txBody>
      </p:sp>
      <p:sp>
        <p:nvSpPr>
          <p:cNvPr id="24" name="Rectangle 23"/>
          <p:cNvSpPr/>
          <p:nvPr/>
        </p:nvSpPr>
        <p:spPr>
          <a:xfrm>
            <a:off x="6670386" y="4431443"/>
            <a:ext cx="2614723" cy="685059"/>
          </a:xfrm>
          <a:prstGeom prst="rect">
            <a:avLst/>
          </a:prstGeom>
        </p:spPr>
        <p:txBody>
          <a:bodyPr wrap="square">
            <a:spAutoFit/>
          </a:bodyPr>
          <a:lstStyle/>
          <a:p>
            <a:pPr algn="l">
              <a:lnSpc>
                <a:spcPct val="107000"/>
              </a:lnSpc>
              <a:spcAft>
                <a:spcPts val="800"/>
              </a:spcAft>
            </a:pPr>
            <a:r>
              <a:rPr lang="en-US" b="1" dirty="0">
                <a:solidFill>
                  <a:srgbClr val="E68900"/>
                </a:solidFill>
                <a:latin typeface="+mj-lt"/>
                <a:ea typeface="Calibri" panose="020F0502020204030204" pitchFamily="34" charset="0"/>
                <a:cs typeface="Times New Roman" panose="02020603050405020304" pitchFamily="18" charset="0"/>
              </a:rPr>
              <a:t>Model patterns or relationships</a:t>
            </a:r>
          </a:p>
        </p:txBody>
      </p:sp>
      <p:sp>
        <p:nvSpPr>
          <p:cNvPr id="26" name="Rectangle 25"/>
          <p:cNvSpPr/>
          <p:nvPr/>
        </p:nvSpPr>
        <p:spPr>
          <a:xfrm>
            <a:off x="6670386" y="2456018"/>
            <a:ext cx="2362187" cy="685059"/>
          </a:xfrm>
          <a:prstGeom prst="rect">
            <a:avLst/>
          </a:prstGeom>
        </p:spPr>
        <p:txBody>
          <a:bodyPr wrap="square">
            <a:spAutoFit/>
          </a:bodyPr>
          <a:lstStyle/>
          <a:p>
            <a:pPr algn="l">
              <a:lnSpc>
                <a:spcPct val="107000"/>
              </a:lnSpc>
              <a:spcAft>
                <a:spcPts val="800"/>
              </a:spcAft>
            </a:pPr>
            <a:r>
              <a:rPr lang="en-US" b="1" dirty="0">
                <a:solidFill>
                  <a:srgbClr val="E68900"/>
                </a:solidFill>
                <a:latin typeface="+mj-lt"/>
                <a:ea typeface="Calibri" panose="020F0502020204030204" pitchFamily="34" charset="0"/>
                <a:cs typeface="Times New Roman" panose="02020603050405020304" pitchFamily="18" charset="0"/>
              </a:rPr>
              <a:t>Discover patterns or </a:t>
            </a:r>
            <a:r>
              <a:rPr lang="en-US" b="1" dirty="0" smtClean="0">
                <a:solidFill>
                  <a:srgbClr val="E68900"/>
                </a:solidFill>
                <a:latin typeface="+mj-lt"/>
                <a:ea typeface="Calibri" panose="020F0502020204030204" pitchFamily="34" charset="0"/>
                <a:cs typeface="Times New Roman" panose="02020603050405020304" pitchFamily="18" charset="0"/>
              </a:rPr>
              <a:t>relationships</a:t>
            </a:r>
            <a:endParaRPr lang="en-US" dirty="0">
              <a:solidFill>
                <a:srgbClr val="E68900"/>
              </a:solidFill>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541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34" grpId="0" animBg="1"/>
      <p:bldP spid="35" grpId="0" animBg="1"/>
      <p:bldP spid="37" grpId="0"/>
      <p:bldP spid="23" grpId="0" animBg="1"/>
      <p:bldP spid="24" grpId="0"/>
      <p:bldP spid="26" grpId="0"/>
    </p:bldLst>
  </p:timing>
</p:sld>
</file>

<file path=ppt/theme/theme1.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MW_Confidential">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200" dirty="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11767</TotalTime>
  <Words>5130</Words>
  <Application>Microsoft Office PowerPoint</Application>
  <PresentationFormat>On-screen Show (4:3)</PresentationFormat>
  <Paragraphs>1058</Paragraphs>
  <Slides>54</Slides>
  <Notes>51</Notes>
  <HiddenSlides>6</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54</vt:i4>
      </vt:variant>
    </vt:vector>
  </HeadingPairs>
  <TitlesOfParts>
    <vt:vector size="64" baseType="lpstr">
      <vt:lpstr>Arial</vt:lpstr>
      <vt:lpstr>Calibri</vt:lpstr>
      <vt:lpstr>Cambria Math</vt:lpstr>
      <vt:lpstr>Courier New</vt:lpstr>
      <vt:lpstr>Garamond-Bold</vt:lpstr>
      <vt:lpstr>Miriam Fixed</vt:lpstr>
      <vt:lpstr>Times New Roman</vt:lpstr>
      <vt:lpstr>Wingdings</vt:lpstr>
      <vt:lpstr>1_Office Theme</vt:lpstr>
      <vt:lpstr>TMW_Confidential</vt:lpstr>
      <vt:lpstr>PowerPoint Presentation</vt:lpstr>
      <vt:lpstr>Agenda</vt:lpstr>
      <vt:lpstr>Machine Learning</vt:lpstr>
      <vt:lpstr>Machine Learning</vt:lpstr>
      <vt:lpstr>Consider Machine Learning When…</vt:lpstr>
      <vt:lpstr>Machine Learning is Everywhere</vt:lpstr>
      <vt:lpstr>Challenges</vt:lpstr>
      <vt:lpstr>Agenda</vt:lpstr>
      <vt:lpstr>Unsupervised Vs. Supervised</vt:lpstr>
      <vt:lpstr>Unsupervised Learning</vt:lpstr>
      <vt:lpstr>Unsupervised Learning - Clustering</vt:lpstr>
      <vt:lpstr>Unsupervised Learning - Clustering</vt:lpstr>
      <vt:lpstr>Dimensionality Reduction</vt:lpstr>
      <vt:lpstr>Dimensionality Reduction</vt:lpstr>
      <vt:lpstr>k-Means Clustering</vt:lpstr>
      <vt:lpstr>k-Means Clustering</vt:lpstr>
      <vt:lpstr>Gaussian Mixture Models</vt:lpstr>
      <vt:lpstr>Gaussian Mixture Models</vt:lpstr>
      <vt:lpstr>Supervised Learning</vt:lpstr>
      <vt:lpstr>Training and Validation</vt:lpstr>
      <vt:lpstr>Supervised Learning</vt:lpstr>
      <vt:lpstr>Supervised Learning - Classification</vt:lpstr>
      <vt:lpstr>Supervised Learning - Regression</vt:lpstr>
      <vt:lpstr>Decision Trees</vt:lpstr>
      <vt:lpstr>Characteristics of Decision Trees</vt:lpstr>
      <vt:lpstr>Characteristics of Decision Trees</vt:lpstr>
      <vt:lpstr>K-Nearest Neighbor</vt:lpstr>
      <vt:lpstr>Characteristics of K-Nearest Neighbor</vt:lpstr>
      <vt:lpstr>Characteristics of K-Nearest Neighbor</vt:lpstr>
      <vt:lpstr>Support Vector Machine</vt:lpstr>
      <vt:lpstr>Support Vector Machine</vt:lpstr>
      <vt:lpstr>Characteristics SVM</vt:lpstr>
      <vt:lpstr>Characteristics of SVM</vt:lpstr>
      <vt:lpstr>Naive Bayes</vt:lpstr>
      <vt:lpstr>Neural Networks </vt:lpstr>
      <vt:lpstr>“Essentially, all models are wrong, but some are useful”– George Box</vt:lpstr>
      <vt:lpstr>Agenda</vt:lpstr>
      <vt:lpstr>Machine Learning Workflow</vt:lpstr>
      <vt:lpstr>Agenda</vt:lpstr>
      <vt:lpstr>Heart Sound Classification - Overview</vt:lpstr>
      <vt:lpstr>Heart Sound Classification</vt:lpstr>
      <vt:lpstr>Heart Sound Classification - ML Workflow</vt:lpstr>
      <vt:lpstr>Heart Sound Classification -  Key Takeaways</vt:lpstr>
      <vt:lpstr>Agenda</vt:lpstr>
      <vt:lpstr>Challenges in Machine Learning</vt:lpstr>
      <vt:lpstr>MATLAB Strengths for Machine Learning</vt:lpstr>
      <vt:lpstr>Additional Resources</vt:lpstr>
      <vt:lpstr>Agenda</vt:lpstr>
      <vt:lpstr>Classify Samples - Benign or Malignant?</vt:lpstr>
      <vt:lpstr>Classify Samples - Benign or Malignant?</vt:lpstr>
      <vt:lpstr>PowerPoint Presentation</vt:lpstr>
      <vt:lpstr>Different Types of Learning</vt:lpstr>
      <vt:lpstr>Different Types of Learning</vt:lpstr>
      <vt:lpstr>Characteristics and Examples </vt:lpstr>
    </vt:vector>
  </TitlesOfParts>
  <Company>Systematics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royf</dc:creator>
  <cp:lastModifiedBy>shiran golan</cp:lastModifiedBy>
  <cp:revision>396</cp:revision>
  <dcterms:created xsi:type="dcterms:W3CDTF">2011-08-31T09:50:06Z</dcterms:created>
  <dcterms:modified xsi:type="dcterms:W3CDTF">2017-02-27T08:58:24Z</dcterms:modified>
</cp:coreProperties>
</file>